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8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1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jpeg" ContentType="image/jpeg"/>
  <Override PartName="/ppt/media/image4.jpeg" ContentType="image/jpeg"/>
  <Override PartName="/ppt/media/image5.png" ContentType="image/png"/>
  <Override PartName="/ppt/media/image6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</p:sldMasterIdLst>
  <p:notesMasterIdLst>
    <p:notesMasterId r:id="rId26"/>
  </p:notesMasterIdLst>
  <p:sldIdLst>
    <p:sldId id="256" r:id="rId27"/>
    <p:sldId id="257" r:id="rId28"/>
    <p:sldId id="258" r:id="rId29"/>
    <p:sldId id="259" r:id="rId30"/>
    <p:sldId id="260" r:id="rId31"/>
    <p:sldId id="261" r:id="rId32"/>
    <p:sldId id="262" r:id="rId33"/>
    <p:sldId id="263" r:id="rId34"/>
    <p:sldId id="264" r:id="rId35"/>
    <p:sldId id="265" r:id="rId36"/>
    <p:sldId id="266" r:id="rId37"/>
    <p:sldId id="267" r:id="rId38"/>
    <p:sldId id="268" r:id="rId39"/>
    <p:sldId id="269" r:id="rId40"/>
    <p:sldId id="270" r:id="rId41"/>
    <p:sldId id="271" r:id="rId42"/>
    <p:sldId id="272" r:id="rId43"/>
    <p:sldId id="273" r:id="rId44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notesMaster" Target="notesMasters/notesMaster1.xml"/><Relationship Id="rId27" Type="http://schemas.openxmlformats.org/officeDocument/2006/relationships/slide" Target="slides/slide1.xml"/><Relationship Id="rId28" Type="http://schemas.openxmlformats.org/officeDocument/2006/relationships/slide" Target="slides/slide2.xml"/><Relationship Id="rId29" Type="http://schemas.openxmlformats.org/officeDocument/2006/relationships/slide" Target="slides/slide3.xml"/><Relationship Id="rId30" Type="http://schemas.openxmlformats.org/officeDocument/2006/relationships/slide" Target="slides/slide4.xml"/><Relationship Id="rId31" Type="http://schemas.openxmlformats.org/officeDocument/2006/relationships/slide" Target="slides/slide5.xml"/><Relationship Id="rId32" Type="http://schemas.openxmlformats.org/officeDocument/2006/relationships/slide" Target="slides/slide6.xml"/><Relationship Id="rId33" Type="http://schemas.openxmlformats.org/officeDocument/2006/relationships/slide" Target="slides/slide7.xml"/><Relationship Id="rId34" Type="http://schemas.openxmlformats.org/officeDocument/2006/relationships/slide" Target="slides/slide8.xml"/><Relationship Id="rId35" Type="http://schemas.openxmlformats.org/officeDocument/2006/relationships/slide" Target="slides/slide9.xml"/><Relationship Id="rId36" Type="http://schemas.openxmlformats.org/officeDocument/2006/relationships/slide" Target="slides/slide10.xml"/><Relationship Id="rId37" Type="http://schemas.openxmlformats.org/officeDocument/2006/relationships/slide" Target="slides/slide11.xml"/><Relationship Id="rId38" Type="http://schemas.openxmlformats.org/officeDocument/2006/relationships/slide" Target="slides/slide12.xml"/><Relationship Id="rId39" Type="http://schemas.openxmlformats.org/officeDocument/2006/relationships/slide" Target="slides/slide13.xml"/><Relationship Id="rId40" Type="http://schemas.openxmlformats.org/officeDocument/2006/relationships/slide" Target="slides/slide14.xml"/><Relationship Id="rId41" Type="http://schemas.openxmlformats.org/officeDocument/2006/relationships/slide" Target="slides/slide15.xml"/><Relationship Id="rId42" Type="http://schemas.openxmlformats.org/officeDocument/2006/relationships/slide" Target="slides/slide16.xml"/><Relationship Id="rId43" Type="http://schemas.openxmlformats.org/officeDocument/2006/relationships/slide" Target="slides/slide17.xml"/><Relationship Id="rId44" Type="http://schemas.openxmlformats.org/officeDocument/2006/relationships/slide" Target="slides/slide18.xml"/><Relationship Id="rId4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4DCE4F18-8F3E-4880-99CD-0438454A67F5}" type="slidenum"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3120" cy="3761280"/>
          </a:xfrm>
          <a:prstGeom prst="rect">
            <a:avLst/>
          </a:prstGeom>
          <a:ln w="0">
            <a:noFill/>
          </a:ln>
        </p:spPr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6760" cy="451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TextShape 3"/>
          <p:cNvSpPr/>
          <p:nvPr/>
        </p:nvSpPr>
        <p:spPr>
          <a:xfrm>
            <a:off x="4399200" y="9555480"/>
            <a:ext cx="3362040" cy="49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74BBBE41-9BFE-4FC8-BB0F-493AFF0581EE}" type="slidenum">
              <a:rPr b="0" lang="en-GB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3120" cy="3761280"/>
          </a:xfrm>
          <a:prstGeom prst="rect">
            <a:avLst/>
          </a:prstGeom>
          <a:ln w="0">
            <a:noFill/>
          </a:ln>
        </p:spPr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6760" cy="451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TextShape 3"/>
          <p:cNvSpPr/>
          <p:nvPr/>
        </p:nvSpPr>
        <p:spPr>
          <a:xfrm>
            <a:off x="4399200" y="9555480"/>
            <a:ext cx="3362040" cy="49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418E6DAF-CBF3-43FB-9839-971AB70E979E}" type="slidenum">
              <a:rPr b="0" lang="en-GB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3120" cy="3761280"/>
          </a:xfrm>
          <a:prstGeom prst="rect">
            <a:avLst/>
          </a:prstGeom>
          <a:ln w="0">
            <a:noFill/>
          </a:ln>
        </p:spPr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6760" cy="451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TextShape 3"/>
          <p:cNvSpPr/>
          <p:nvPr/>
        </p:nvSpPr>
        <p:spPr>
          <a:xfrm>
            <a:off x="4399200" y="9555480"/>
            <a:ext cx="3362040" cy="49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4684F891-B13C-4CC5-A196-C2F1C2AA5625}" type="slidenum">
              <a:rPr b="0" lang="en-GB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3120" cy="3761280"/>
          </a:xfrm>
          <a:prstGeom prst="rect">
            <a:avLst/>
          </a:prstGeom>
          <a:ln w="0">
            <a:noFill/>
          </a:ln>
        </p:spPr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6760" cy="451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TextShape 3"/>
          <p:cNvSpPr/>
          <p:nvPr/>
        </p:nvSpPr>
        <p:spPr>
          <a:xfrm>
            <a:off x="4399200" y="9555480"/>
            <a:ext cx="3362040" cy="49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9395E4D1-22F1-4388-8E68-19070A738E3D}" type="slidenum">
              <a:rPr b="0" lang="en-GB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11438640" y="6453360"/>
            <a:ext cx="757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DB899096-2E2F-40DD-8F0B-88BEBF71C919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070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000" cy="56088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6840" cy="51300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070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" name="CustomShape 6"/>
          <p:cNvSpPr/>
          <p:nvPr/>
        </p:nvSpPr>
        <p:spPr>
          <a:xfrm>
            <a:off x="0" y="6642720"/>
            <a:ext cx="121831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11438640" y="6453360"/>
            <a:ext cx="757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BB7A49E9-9F60-4370-9388-3690F5082411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912240" y="1268280"/>
            <a:ext cx="92070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2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000" cy="560880"/>
          </a:xfrm>
          <a:prstGeom prst="rect">
            <a:avLst/>
          </a:prstGeom>
          <a:ln w="0">
            <a:noFill/>
          </a:ln>
        </p:spPr>
      </p:pic>
      <p:pic>
        <p:nvPicPr>
          <p:cNvPr id="12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6840" cy="513000"/>
          </a:xfrm>
          <a:prstGeom prst="rect">
            <a:avLst/>
          </a:prstGeom>
          <a:ln w="0">
            <a:noFill/>
          </a:ln>
        </p:spPr>
      </p:pic>
      <p:sp>
        <p:nvSpPr>
          <p:cNvPr id="127" name="CustomShape 4"/>
          <p:cNvSpPr/>
          <p:nvPr/>
        </p:nvSpPr>
        <p:spPr>
          <a:xfrm>
            <a:off x="912240" y="1268280"/>
            <a:ext cx="92070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8" name="CustomShape 5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9" name="CustomShape 6"/>
          <p:cNvSpPr/>
          <p:nvPr/>
        </p:nvSpPr>
        <p:spPr>
          <a:xfrm>
            <a:off x="0" y="6642720"/>
            <a:ext cx="121831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11438640" y="6453360"/>
            <a:ext cx="757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F0624E19-45AD-4ABF-BDF0-0AAF80FF4EAD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912240" y="1268280"/>
            <a:ext cx="92070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3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000" cy="560880"/>
          </a:xfrm>
          <a:prstGeom prst="rect">
            <a:avLst/>
          </a:prstGeom>
          <a:ln w="0">
            <a:noFill/>
          </a:ln>
        </p:spPr>
      </p:pic>
      <p:pic>
        <p:nvPicPr>
          <p:cNvPr id="14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6840" cy="513000"/>
          </a:xfrm>
          <a:prstGeom prst="rect">
            <a:avLst/>
          </a:prstGeom>
          <a:ln w="0">
            <a:noFill/>
          </a:ln>
        </p:spPr>
      </p:pic>
      <p:sp>
        <p:nvSpPr>
          <p:cNvPr id="141" name="CustomShape 4"/>
          <p:cNvSpPr/>
          <p:nvPr/>
        </p:nvSpPr>
        <p:spPr>
          <a:xfrm>
            <a:off x="912240" y="1268280"/>
            <a:ext cx="92070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2" name="CustomShape 5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3" name="CustomShape 6"/>
          <p:cNvSpPr/>
          <p:nvPr/>
        </p:nvSpPr>
        <p:spPr>
          <a:xfrm>
            <a:off x="0" y="6642720"/>
            <a:ext cx="121831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11438640" y="6453360"/>
            <a:ext cx="757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76A47A93-6CB9-4F6F-AA93-0645DB080FDD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912240" y="1268280"/>
            <a:ext cx="92070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4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000" cy="560880"/>
          </a:xfrm>
          <a:prstGeom prst="rect">
            <a:avLst/>
          </a:prstGeom>
          <a:ln w="0">
            <a:noFill/>
          </a:ln>
        </p:spPr>
      </p:pic>
      <p:pic>
        <p:nvPicPr>
          <p:cNvPr id="15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6840" cy="513000"/>
          </a:xfrm>
          <a:prstGeom prst="rect">
            <a:avLst/>
          </a:prstGeom>
          <a:ln w="0">
            <a:noFill/>
          </a:ln>
        </p:spPr>
      </p:pic>
      <p:sp>
        <p:nvSpPr>
          <p:cNvPr id="151" name="CustomShape 4"/>
          <p:cNvSpPr/>
          <p:nvPr/>
        </p:nvSpPr>
        <p:spPr>
          <a:xfrm>
            <a:off x="912240" y="1268280"/>
            <a:ext cx="92070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2" name="CustomShape 5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3" name="CustomShape 6"/>
          <p:cNvSpPr/>
          <p:nvPr/>
        </p:nvSpPr>
        <p:spPr>
          <a:xfrm>
            <a:off x="0" y="6642720"/>
            <a:ext cx="121831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4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11438640" y="6453360"/>
            <a:ext cx="757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475377CE-CDBC-4852-9DFF-D5E143B69BA7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912240" y="1268280"/>
            <a:ext cx="92070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57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000" cy="560880"/>
          </a:xfrm>
          <a:prstGeom prst="rect">
            <a:avLst/>
          </a:prstGeom>
          <a:ln w="0">
            <a:noFill/>
          </a:ln>
        </p:spPr>
      </p:pic>
      <p:pic>
        <p:nvPicPr>
          <p:cNvPr id="158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6840" cy="513000"/>
          </a:xfrm>
          <a:prstGeom prst="rect">
            <a:avLst/>
          </a:prstGeom>
          <a:ln w="0">
            <a:noFill/>
          </a:ln>
        </p:spPr>
      </p:pic>
      <p:sp>
        <p:nvSpPr>
          <p:cNvPr id="159" name="CustomShape 4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60" name="CustomShape 5"/>
          <p:cNvSpPr/>
          <p:nvPr/>
        </p:nvSpPr>
        <p:spPr>
          <a:xfrm>
            <a:off x="11438640" y="6453360"/>
            <a:ext cx="757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29B1CFF3-14CD-479C-8524-5E78A99C8A56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CustomShape 6"/>
          <p:cNvSpPr/>
          <p:nvPr/>
        </p:nvSpPr>
        <p:spPr>
          <a:xfrm>
            <a:off x="0" y="6642720"/>
            <a:ext cx="121831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4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11438640" y="6453360"/>
            <a:ext cx="757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EEE2FA0A-E105-4A53-B995-677D2BB46247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CustomShape 3"/>
          <p:cNvSpPr/>
          <p:nvPr/>
        </p:nvSpPr>
        <p:spPr>
          <a:xfrm>
            <a:off x="912240" y="1268280"/>
            <a:ext cx="92070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7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000" cy="560880"/>
          </a:xfrm>
          <a:prstGeom prst="rect">
            <a:avLst/>
          </a:prstGeom>
          <a:ln w="0">
            <a:noFill/>
          </a:ln>
        </p:spPr>
      </p:pic>
      <p:pic>
        <p:nvPicPr>
          <p:cNvPr id="17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6840" cy="513000"/>
          </a:xfrm>
          <a:prstGeom prst="rect">
            <a:avLst/>
          </a:prstGeom>
          <a:ln w="0">
            <a:noFill/>
          </a:ln>
        </p:spPr>
      </p:pic>
      <p:sp>
        <p:nvSpPr>
          <p:cNvPr id="175" name="CustomShape 4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6" name="CustomShape 5"/>
          <p:cNvSpPr/>
          <p:nvPr/>
        </p:nvSpPr>
        <p:spPr>
          <a:xfrm>
            <a:off x="11438640" y="6453360"/>
            <a:ext cx="757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BF7ED0CB-1FF5-46B3-B56A-12AC75151BEC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CustomShape 6"/>
          <p:cNvSpPr/>
          <p:nvPr/>
        </p:nvSpPr>
        <p:spPr>
          <a:xfrm>
            <a:off x="0" y="6642720"/>
            <a:ext cx="121831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11438640" y="6453360"/>
            <a:ext cx="757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CE1EB0CB-D141-4AB8-A126-6CD3C164AA5B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912240" y="1268280"/>
            <a:ext cx="92070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8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000" cy="560880"/>
          </a:xfrm>
          <a:prstGeom prst="rect">
            <a:avLst/>
          </a:prstGeom>
          <a:ln w="0">
            <a:noFill/>
          </a:ln>
        </p:spPr>
      </p:pic>
      <p:pic>
        <p:nvPicPr>
          <p:cNvPr id="19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6840" cy="513000"/>
          </a:xfrm>
          <a:prstGeom prst="rect">
            <a:avLst/>
          </a:prstGeom>
          <a:ln w="0">
            <a:noFill/>
          </a:ln>
        </p:spPr>
      </p:pic>
      <p:sp>
        <p:nvSpPr>
          <p:cNvPr id="191" name="CustomShape 4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92" name="CustomShape 5"/>
          <p:cNvSpPr/>
          <p:nvPr/>
        </p:nvSpPr>
        <p:spPr>
          <a:xfrm>
            <a:off x="11438640" y="6453360"/>
            <a:ext cx="757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67DD49ED-4068-4727-A439-75B4749378DE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CustomShape 6"/>
          <p:cNvSpPr/>
          <p:nvPr/>
        </p:nvSpPr>
        <p:spPr>
          <a:xfrm>
            <a:off x="0" y="6642720"/>
            <a:ext cx="121831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4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11438640" y="6453360"/>
            <a:ext cx="757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800C2AEC-1158-467E-91E3-BAD08D6E6B4E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912240" y="1268280"/>
            <a:ext cx="92070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0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000" cy="560880"/>
          </a:xfrm>
          <a:prstGeom prst="rect">
            <a:avLst/>
          </a:prstGeom>
          <a:ln w="0">
            <a:noFill/>
          </a:ln>
        </p:spPr>
      </p:pic>
      <p:pic>
        <p:nvPicPr>
          <p:cNvPr id="20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6840" cy="513000"/>
          </a:xfrm>
          <a:prstGeom prst="rect">
            <a:avLst/>
          </a:prstGeom>
          <a:ln w="0">
            <a:noFill/>
          </a:ln>
        </p:spPr>
      </p:pic>
      <p:sp>
        <p:nvSpPr>
          <p:cNvPr id="207" name="CustomShape 4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08" name="CustomShape 5"/>
          <p:cNvSpPr/>
          <p:nvPr/>
        </p:nvSpPr>
        <p:spPr>
          <a:xfrm>
            <a:off x="11438640" y="6453360"/>
            <a:ext cx="757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4FFEB479-ECF5-4379-B58D-39F003B55B26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CustomShape 6"/>
          <p:cNvSpPr/>
          <p:nvPr/>
        </p:nvSpPr>
        <p:spPr>
          <a:xfrm>
            <a:off x="0" y="6642720"/>
            <a:ext cx="121831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4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11438640" y="6453360"/>
            <a:ext cx="757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50BAAE3A-4072-445D-A13C-49F289F6EC4C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912240" y="1268280"/>
            <a:ext cx="92070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1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000" cy="560880"/>
          </a:xfrm>
          <a:prstGeom prst="rect">
            <a:avLst/>
          </a:prstGeom>
          <a:ln w="0">
            <a:noFill/>
          </a:ln>
        </p:spPr>
      </p:pic>
      <p:pic>
        <p:nvPicPr>
          <p:cNvPr id="22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6840" cy="513000"/>
          </a:xfrm>
          <a:prstGeom prst="rect">
            <a:avLst/>
          </a:prstGeom>
          <a:ln w="0">
            <a:noFill/>
          </a:ln>
        </p:spPr>
      </p:pic>
      <p:sp>
        <p:nvSpPr>
          <p:cNvPr id="221" name="CustomShape 4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22" name="CustomShape 5"/>
          <p:cNvSpPr/>
          <p:nvPr/>
        </p:nvSpPr>
        <p:spPr>
          <a:xfrm>
            <a:off x="11438640" y="6453360"/>
            <a:ext cx="757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47B7FD5D-BD29-4345-8A94-68A83D7BC18C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CustomShape 6"/>
          <p:cNvSpPr/>
          <p:nvPr/>
        </p:nvSpPr>
        <p:spPr>
          <a:xfrm>
            <a:off x="0" y="6642720"/>
            <a:ext cx="121831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4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CustomShape 1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35" name="CustomShape 2"/>
          <p:cNvSpPr/>
          <p:nvPr/>
        </p:nvSpPr>
        <p:spPr>
          <a:xfrm>
            <a:off x="11438640" y="6453360"/>
            <a:ext cx="757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25503E71-3897-43AF-BABA-AC83A23EC174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CustomShape 3"/>
          <p:cNvSpPr/>
          <p:nvPr/>
        </p:nvSpPr>
        <p:spPr>
          <a:xfrm>
            <a:off x="912240" y="1268280"/>
            <a:ext cx="92070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37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000" cy="560880"/>
          </a:xfrm>
          <a:prstGeom prst="rect">
            <a:avLst/>
          </a:prstGeom>
          <a:ln w="0">
            <a:noFill/>
          </a:ln>
        </p:spPr>
      </p:pic>
      <p:pic>
        <p:nvPicPr>
          <p:cNvPr id="238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6840" cy="513000"/>
          </a:xfrm>
          <a:prstGeom prst="rect">
            <a:avLst/>
          </a:prstGeom>
          <a:ln w="0">
            <a:noFill/>
          </a:ln>
        </p:spPr>
      </p:pic>
      <p:sp>
        <p:nvSpPr>
          <p:cNvPr id="239" name="CustomShape 4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40" name="CustomShape 5"/>
          <p:cNvSpPr/>
          <p:nvPr/>
        </p:nvSpPr>
        <p:spPr>
          <a:xfrm>
            <a:off x="11438640" y="6453360"/>
            <a:ext cx="757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AF537DA4-F329-4281-8DF4-3D403F4C772B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CustomShape 6"/>
          <p:cNvSpPr/>
          <p:nvPr/>
        </p:nvSpPr>
        <p:spPr>
          <a:xfrm>
            <a:off x="0" y="6642720"/>
            <a:ext cx="121831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4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11438640" y="6453360"/>
            <a:ext cx="757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83DA0AA3-FC5E-451E-9DCE-EF8E4DB41472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912240" y="1268280"/>
            <a:ext cx="92070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4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000" cy="560880"/>
          </a:xfrm>
          <a:prstGeom prst="rect">
            <a:avLst/>
          </a:prstGeom>
          <a:ln w="0">
            <a:noFill/>
          </a:ln>
        </p:spPr>
      </p:pic>
      <p:pic>
        <p:nvPicPr>
          <p:cNvPr id="24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6840" cy="513000"/>
          </a:xfrm>
          <a:prstGeom prst="rect">
            <a:avLst/>
          </a:prstGeom>
          <a:ln w="0">
            <a:noFill/>
          </a:ln>
        </p:spPr>
      </p:pic>
      <p:sp>
        <p:nvSpPr>
          <p:cNvPr id="247" name="CustomShape 4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48" name="CustomShape 5"/>
          <p:cNvSpPr/>
          <p:nvPr/>
        </p:nvSpPr>
        <p:spPr>
          <a:xfrm>
            <a:off x="11438640" y="6453360"/>
            <a:ext cx="757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D256F652-9CC3-46E0-8247-A923A9462F98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CustomShape 6"/>
          <p:cNvSpPr/>
          <p:nvPr/>
        </p:nvSpPr>
        <p:spPr>
          <a:xfrm>
            <a:off x="0" y="6642720"/>
            <a:ext cx="121831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stomShape 1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" name="CustomShape 2"/>
          <p:cNvSpPr/>
          <p:nvPr/>
        </p:nvSpPr>
        <p:spPr>
          <a:xfrm>
            <a:off x="11438640" y="6453360"/>
            <a:ext cx="757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A05507AA-1AF5-4AF6-B350-80EB3F2C4E2E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CustomShape 3"/>
          <p:cNvSpPr/>
          <p:nvPr/>
        </p:nvSpPr>
        <p:spPr>
          <a:xfrm>
            <a:off x="912240" y="1268280"/>
            <a:ext cx="92070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000" cy="560880"/>
          </a:xfrm>
          <a:prstGeom prst="rect">
            <a:avLst/>
          </a:prstGeom>
          <a:ln w="0">
            <a:noFill/>
          </a:ln>
        </p:spPr>
      </p:pic>
      <p:pic>
        <p:nvPicPr>
          <p:cNvPr id="2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6840" cy="513000"/>
          </a:xfrm>
          <a:prstGeom prst="rect">
            <a:avLst/>
          </a:prstGeom>
          <a:ln w="0">
            <a:noFill/>
          </a:ln>
        </p:spPr>
      </p:pic>
      <p:sp>
        <p:nvSpPr>
          <p:cNvPr id="21" name="CustomShape 4"/>
          <p:cNvSpPr/>
          <p:nvPr/>
        </p:nvSpPr>
        <p:spPr>
          <a:xfrm>
            <a:off x="912240" y="1268280"/>
            <a:ext cx="92070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" name="CustomShape 5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3" name="CustomShape 6"/>
          <p:cNvSpPr/>
          <p:nvPr/>
        </p:nvSpPr>
        <p:spPr>
          <a:xfrm>
            <a:off x="0" y="6642720"/>
            <a:ext cx="121831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11438640" y="6453360"/>
            <a:ext cx="757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9DB88585-B364-415E-BCE4-E71F30B91E01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912240" y="1268280"/>
            <a:ext cx="92070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5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000" cy="560880"/>
          </a:xfrm>
          <a:prstGeom prst="rect">
            <a:avLst/>
          </a:prstGeom>
          <a:ln w="0">
            <a:noFill/>
          </a:ln>
        </p:spPr>
      </p:pic>
      <p:pic>
        <p:nvPicPr>
          <p:cNvPr id="25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6840" cy="513000"/>
          </a:xfrm>
          <a:prstGeom prst="rect">
            <a:avLst/>
          </a:prstGeom>
          <a:ln w="0">
            <a:noFill/>
          </a:ln>
        </p:spPr>
      </p:pic>
      <p:sp>
        <p:nvSpPr>
          <p:cNvPr id="257" name="CustomShape 4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58" name="CustomShape 5"/>
          <p:cNvSpPr/>
          <p:nvPr/>
        </p:nvSpPr>
        <p:spPr>
          <a:xfrm>
            <a:off x="11438640" y="6453360"/>
            <a:ext cx="757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75519D72-849A-4C4A-B3A1-41916BA01402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CustomShape 6"/>
          <p:cNvSpPr/>
          <p:nvPr/>
        </p:nvSpPr>
        <p:spPr>
          <a:xfrm>
            <a:off x="0" y="6642720"/>
            <a:ext cx="121831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4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11438640" y="6453360"/>
            <a:ext cx="757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73EB8C4C-3628-4228-8BE1-771793D5BA1D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912240" y="1268280"/>
            <a:ext cx="92070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67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000" cy="560880"/>
          </a:xfrm>
          <a:prstGeom prst="rect">
            <a:avLst/>
          </a:prstGeom>
          <a:ln w="0">
            <a:noFill/>
          </a:ln>
        </p:spPr>
      </p:pic>
      <p:pic>
        <p:nvPicPr>
          <p:cNvPr id="268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6840" cy="513000"/>
          </a:xfrm>
          <a:prstGeom prst="rect">
            <a:avLst/>
          </a:prstGeom>
          <a:ln w="0">
            <a:noFill/>
          </a:ln>
        </p:spPr>
      </p:pic>
      <p:sp>
        <p:nvSpPr>
          <p:cNvPr id="269" name="CustomShape 4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70" name="CustomShape 5"/>
          <p:cNvSpPr/>
          <p:nvPr/>
        </p:nvSpPr>
        <p:spPr>
          <a:xfrm>
            <a:off x="11438640" y="6453360"/>
            <a:ext cx="757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9163BBF6-5885-4DDC-BDBD-F9BC252AE8FD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CustomShape 6"/>
          <p:cNvSpPr/>
          <p:nvPr/>
        </p:nvSpPr>
        <p:spPr>
          <a:xfrm>
            <a:off x="0" y="6642720"/>
            <a:ext cx="121831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4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11438640" y="6453360"/>
            <a:ext cx="757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4B7CB74B-478D-4FED-BD91-DEDAF1071EBB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CustomShape 3"/>
          <p:cNvSpPr/>
          <p:nvPr/>
        </p:nvSpPr>
        <p:spPr>
          <a:xfrm>
            <a:off x="912240" y="1268280"/>
            <a:ext cx="92070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7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000" cy="560880"/>
          </a:xfrm>
          <a:prstGeom prst="rect">
            <a:avLst/>
          </a:prstGeom>
          <a:ln w="0">
            <a:noFill/>
          </a:ln>
        </p:spPr>
      </p:pic>
      <p:pic>
        <p:nvPicPr>
          <p:cNvPr id="28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6840" cy="513000"/>
          </a:xfrm>
          <a:prstGeom prst="rect">
            <a:avLst/>
          </a:prstGeom>
          <a:ln w="0">
            <a:noFill/>
          </a:ln>
        </p:spPr>
      </p:pic>
      <p:sp>
        <p:nvSpPr>
          <p:cNvPr id="281" name="CustomShape 4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82" name="CustomShape 5"/>
          <p:cNvSpPr/>
          <p:nvPr/>
        </p:nvSpPr>
        <p:spPr>
          <a:xfrm>
            <a:off x="11438640" y="6453360"/>
            <a:ext cx="757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BD766019-9CF1-481A-A7C5-7501BF797D75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CustomShape 6"/>
          <p:cNvSpPr/>
          <p:nvPr/>
        </p:nvSpPr>
        <p:spPr>
          <a:xfrm>
            <a:off x="0" y="6642720"/>
            <a:ext cx="121831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4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11438640" y="6453360"/>
            <a:ext cx="757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2C266957-8A85-4AA6-AD8B-C75CFB5B58DC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CustomShape 3"/>
          <p:cNvSpPr/>
          <p:nvPr/>
        </p:nvSpPr>
        <p:spPr>
          <a:xfrm>
            <a:off x="912240" y="1268280"/>
            <a:ext cx="92070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9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000" cy="560880"/>
          </a:xfrm>
          <a:prstGeom prst="rect">
            <a:avLst/>
          </a:prstGeom>
          <a:ln w="0">
            <a:noFill/>
          </a:ln>
        </p:spPr>
      </p:pic>
      <p:pic>
        <p:nvPicPr>
          <p:cNvPr id="29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6840" cy="513000"/>
          </a:xfrm>
          <a:prstGeom prst="rect">
            <a:avLst/>
          </a:prstGeom>
          <a:ln w="0">
            <a:noFill/>
          </a:ln>
        </p:spPr>
      </p:pic>
      <p:sp>
        <p:nvSpPr>
          <p:cNvPr id="295" name="CustomShape 4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96" name="CustomShape 5"/>
          <p:cNvSpPr/>
          <p:nvPr/>
        </p:nvSpPr>
        <p:spPr>
          <a:xfrm>
            <a:off x="11438640" y="6453360"/>
            <a:ext cx="757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F70497DE-E3B0-4CF9-AA22-8190621138EE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CustomShape 6"/>
          <p:cNvSpPr/>
          <p:nvPr/>
        </p:nvSpPr>
        <p:spPr>
          <a:xfrm>
            <a:off x="0" y="6642720"/>
            <a:ext cx="121831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4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CustomShape 1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01" name="CustomShape 2"/>
          <p:cNvSpPr/>
          <p:nvPr/>
        </p:nvSpPr>
        <p:spPr>
          <a:xfrm>
            <a:off x="11438640" y="6453360"/>
            <a:ext cx="757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25CEB757-1A78-4E96-9095-FB9C94679190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CustomShape 3"/>
          <p:cNvSpPr/>
          <p:nvPr/>
        </p:nvSpPr>
        <p:spPr>
          <a:xfrm>
            <a:off x="912240" y="1268280"/>
            <a:ext cx="92070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0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000" cy="560880"/>
          </a:xfrm>
          <a:prstGeom prst="rect">
            <a:avLst/>
          </a:prstGeom>
          <a:ln w="0">
            <a:noFill/>
          </a:ln>
        </p:spPr>
      </p:pic>
      <p:pic>
        <p:nvPicPr>
          <p:cNvPr id="30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6840" cy="513000"/>
          </a:xfrm>
          <a:prstGeom prst="rect">
            <a:avLst/>
          </a:prstGeom>
          <a:ln w="0">
            <a:noFill/>
          </a:ln>
        </p:spPr>
      </p:pic>
      <p:sp>
        <p:nvSpPr>
          <p:cNvPr id="305" name="CustomShape 4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06" name="CustomShape 5"/>
          <p:cNvSpPr/>
          <p:nvPr/>
        </p:nvSpPr>
        <p:spPr>
          <a:xfrm>
            <a:off x="11438640" y="6453360"/>
            <a:ext cx="757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8BA3474D-F39B-45D9-808B-084A4A7D1397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CustomShape 6"/>
          <p:cNvSpPr/>
          <p:nvPr/>
        </p:nvSpPr>
        <p:spPr>
          <a:xfrm>
            <a:off x="0" y="6642720"/>
            <a:ext cx="121831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ustomShape 1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3" name="CustomShape 2"/>
          <p:cNvSpPr/>
          <p:nvPr/>
        </p:nvSpPr>
        <p:spPr>
          <a:xfrm>
            <a:off x="11438640" y="6453360"/>
            <a:ext cx="757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1C5A5159-CA05-4157-AE11-22317FF1B82C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CustomShape 3"/>
          <p:cNvSpPr/>
          <p:nvPr/>
        </p:nvSpPr>
        <p:spPr>
          <a:xfrm>
            <a:off x="912240" y="1268280"/>
            <a:ext cx="92070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000" cy="560880"/>
          </a:xfrm>
          <a:prstGeom prst="rect">
            <a:avLst/>
          </a:prstGeom>
          <a:ln w="0">
            <a:noFill/>
          </a:ln>
        </p:spPr>
      </p:pic>
      <p:pic>
        <p:nvPicPr>
          <p:cNvPr id="3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6840" cy="513000"/>
          </a:xfrm>
          <a:prstGeom prst="rect">
            <a:avLst/>
          </a:prstGeom>
          <a:ln w="0">
            <a:noFill/>
          </a:ln>
        </p:spPr>
      </p:pic>
      <p:sp>
        <p:nvSpPr>
          <p:cNvPr id="37" name="CustomShape 4"/>
          <p:cNvSpPr/>
          <p:nvPr/>
        </p:nvSpPr>
        <p:spPr>
          <a:xfrm>
            <a:off x="912240" y="1268280"/>
            <a:ext cx="92070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" name="CustomShape 5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9" name="CustomShape 6"/>
          <p:cNvSpPr/>
          <p:nvPr/>
        </p:nvSpPr>
        <p:spPr>
          <a:xfrm>
            <a:off x="0" y="6642720"/>
            <a:ext cx="121831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11438640" y="6453360"/>
            <a:ext cx="757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6DC03568-3EA4-477A-A930-1C8541EA679C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912240" y="1268280"/>
            <a:ext cx="92070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51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000" cy="560880"/>
          </a:xfrm>
          <a:prstGeom prst="rect">
            <a:avLst/>
          </a:prstGeom>
          <a:ln w="0">
            <a:noFill/>
          </a:ln>
        </p:spPr>
      </p:pic>
      <p:pic>
        <p:nvPicPr>
          <p:cNvPr id="52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6840" cy="513000"/>
          </a:xfrm>
          <a:prstGeom prst="rect">
            <a:avLst/>
          </a:prstGeom>
          <a:ln w="0">
            <a:noFill/>
          </a:ln>
        </p:spPr>
      </p:pic>
      <p:sp>
        <p:nvSpPr>
          <p:cNvPr id="53" name="CustomShape 4"/>
          <p:cNvSpPr/>
          <p:nvPr/>
        </p:nvSpPr>
        <p:spPr>
          <a:xfrm>
            <a:off x="912240" y="1268280"/>
            <a:ext cx="92070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4" name="CustomShape 5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5" name="CustomShape 6"/>
          <p:cNvSpPr/>
          <p:nvPr/>
        </p:nvSpPr>
        <p:spPr>
          <a:xfrm>
            <a:off x="0" y="6642720"/>
            <a:ext cx="121831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11438640" y="6453360"/>
            <a:ext cx="757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93513EDD-5B0B-4301-98F8-BE14FF9179DA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CustomShape 3"/>
          <p:cNvSpPr/>
          <p:nvPr/>
        </p:nvSpPr>
        <p:spPr>
          <a:xfrm>
            <a:off x="912240" y="1268280"/>
            <a:ext cx="92070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6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000" cy="560880"/>
          </a:xfrm>
          <a:prstGeom prst="rect">
            <a:avLst/>
          </a:prstGeom>
          <a:ln w="0">
            <a:noFill/>
          </a:ln>
        </p:spPr>
      </p:pic>
      <p:pic>
        <p:nvPicPr>
          <p:cNvPr id="6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6840" cy="513000"/>
          </a:xfrm>
          <a:prstGeom prst="rect">
            <a:avLst/>
          </a:prstGeom>
          <a:ln w="0">
            <a:noFill/>
          </a:ln>
        </p:spPr>
      </p:pic>
      <p:sp>
        <p:nvSpPr>
          <p:cNvPr id="67" name="CustomShape 4"/>
          <p:cNvSpPr/>
          <p:nvPr/>
        </p:nvSpPr>
        <p:spPr>
          <a:xfrm>
            <a:off x="912240" y="1268280"/>
            <a:ext cx="92070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8" name="CustomShape 5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9" name="CustomShape 6"/>
          <p:cNvSpPr/>
          <p:nvPr/>
        </p:nvSpPr>
        <p:spPr>
          <a:xfrm>
            <a:off x="0" y="6642720"/>
            <a:ext cx="121831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1438640" y="6453360"/>
            <a:ext cx="757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D8ED4588-6EDE-4F1E-AB66-07DD40535D7D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912240" y="1268280"/>
            <a:ext cx="92070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8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000" cy="560880"/>
          </a:xfrm>
          <a:prstGeom prst="rect">
            <a:avLst/>
          </a:prstGeom>
          <a:ln w="0">
            <a:noFill/>
          </a:ln>
        </p:spPr>
      </p:pic>
      <p:pic>
        <p:nvPicPr>
          <p:cNvPr id="8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6840" cy="513000"/>
          </a:xfrm>
          <a:prstGeom prst="rect">
            <a:avLst/>
          </a:prstGeom>
          <a:ln w="0">
            <a:noFill/>
          </a:ln>
        </p:spPr>
      </p:pic>
      <p:sp>
        <p:nvSpPr>
          <p:cNvPr id="85" name="CustomShape 4"/>
          <p:cNvSpPr/>
          <p:nvPr/>
        </p:nvSpPr>
        <p:spPr>
          <a:xfrm>
            <a:off x="912240" y="1268280"/>
            <a:ext cx="92070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6" name="CustomShape 5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7" name="CustomShape 6"/>
          <p:cNvSpPr/>
          <p:nvPr/>
        </p:nvSpPr>
        <p:spPr>
          <a:xfrm>
            <a:off x="0" y="6642720"/>
            <a:ext cx="121831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11438640" y="6453360"/>
            <a:ext cx="757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E69E8D78-8B53-4FEF-B3A7-ED587A7F737C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912240" y="1268280"/>
            <a:ext cx="92070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91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000" cy="560880"/>
          </a:xfrm>
          <a:prstGeom prst="rect">
            <a:avLst/>
          </a:prstGeom>
          <a:ln w="0">
            <a:noFill/>
          </a:ln>
        </p:spPr>
      </p:pic>
      <p:pic>
        <p:nvPicPr>
          <p:cNvPr id="92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6840" cy="513000"/>
          </a:xfrm>
          <a:prstGeom prst="rect">
            <a:avLst/>
          </a:prstGeom>
          <a:ln w="0">
            <a:noFill/>
          </a:ln>
        </p:spPr>
      </p:pic>
      <p:sp>
        <p:nvSpPr>
          <p:cNvPr id="93" name="CustomShape 4"/>
          <p:cNvSpPr/>
          <p:nvPr/>
        </p:nvSpPr>
        <p:spPr>
          <a:xfrm>
            <a:off x="912240" y="1268280"/>
            <a:ext cx="92070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4" name="CustomShape 5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5" name="CustomShape 6"/>
          <p:cNvSpPr/>
          <p:nvPr/>
        </p:nvSpPr>
        <p:spPr>
          <a:xfrm>
            <a:off x="0" y="6642720"/>
            <a:ext cx="121831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11438640" y="6453360"/>
            <a:ext cx="757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076A83AF-FA53-4F66-89AD-6E5CA336FEFF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912240" y="1268280"/>
            <a:ext cx="92070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01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000" cy="560880"/>
          </a:xfrm>
          <a:prstGeom prst="rect">
            <a:avLst/>
          </a:prstGeom>
          <a:ln w="0">
            <a:noFill/>
          </a:ln>
        </p:spPr>
      </p:pic>
      <p:pic>
        <p:nvPicPr>
          <p:cNvPr id="102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6840" cy="513000"/>
          </a:xfrm>
          <a:prstGeom prst="rect">
            <a:avLst/>
          </a:prstGeom>
          <a:ln w="0">
            <a:noFill/>
          </a:ln>
        </p:spPr>
      </p:pic>
      <p:sp>
        <p:nvSpPr>
          <p:cNvPr id="103" name="CustomShape 4"/>
          <p:cNvSpPr/>
          <p:nvPr/>
        </p:nvSpPr>
        <p:spPr>
          <a:xfrm>
            <a:off x="912240" y="1268280"/>
            <a:ext cx="92070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0" y="6642720"/>
            <a:ext cx="121831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11438640" y="6453360"/>
            <a:ext cx="757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1EBBF75A-7386-4011-9201-31FC0D72729F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12240" y="1268280"/>
            <a:ext cx="92070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1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000" cy="560880"/>
          </a:xfrm>
          <a:prstGeom prst="rect">
            <a:avLst/>
          </a:prstGeom>
          <a:ln w="0">
            <a:noFill/>
          </a:ln>
        </p:spPr>
      </p:pic>
      <p:pic>
        <p:nvPicPr>
          <p:cNvPr id="11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6840" cy="513000"/>
          </a:xfrm>
          <a:prstGeom prst="rect">
            <a:avLst/>
          </a:prstGeom>
          <a:ln w="0">
            <a:noFill/>
          </a:ln>
        </p:spPr>
      </p:pic>
      <p:sp>
        <p:nvSpPr>
          <p:cNvPr id="115" name="CustomShape 4"/>
          <p:cNvSpPr/>
          <p:nvPr/>
        </p:nvSpPr>
        <p:spPr>
          <a:xfrm>
            <a:off x="912240" y="1268280"/>
            <a:ext cx="92070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6" name="CustomShape 5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7" name="CustomShape 6"/>
          <p:cNvSpPr/>
          <p:nvPr/>
        </p:nvSpPr>
        <p:spPr>
          <a:xfrm>
            <a:off x="0" y="6642720"/>
            <a:ext cx="121831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re.etce-lab.de/" TargetMode="External"/><Relationship Id="rId2" Type="http://schemas.openxmlformats.org/officeDocument/2006/relationships/hyperlink" Target="https://github.com/ETCE-LAB/teaching-material/tree/master/Requirements-Engineering" TargetMode="External"/><Relationship Id="rId3" Type="http://schemas.openxmlformats.org/officeDocument/2006/relationships/slideLayout" Target="../slideLayouts/slideLayout1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webconf.tu-clausthal.de/b/ben-hsg-rt9-6ur" TargetMode="External"/><Relationship Id="rId2" Type="http://schemas.openxmlformats.org/officeDocument/2006/relationships/hyperlink" Target="https://webconf.tu-clausthal.de/rooms/ben-hsg-rt9-6ur/join" TargetMode="External"/><Relationship Id="rId3" Type="http://schemas.openxmlformats.org/officeDocument/2006/relationships/slideLayout" Target="../slideLayouts/slideLayout1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ww.etce-lab.de/" TargetMode="External"/><Relationship Id="rId2" Type="http://schemas.openxmlformats.org/officeDocument/2006/relationships/hyperlink" Target="https://www.zdf.de/dokumentation/planet-e/planet-e-roboter-als-retter-100.html" TargetMode="External"/><Relationship Id="rId3" Type="http://schemas.openxmlformats.org/officeDocument/2006/relationships/hyperlink" Target="https://www.youtube.com/watch?v=3QO1stC4fvs" TargetMode="External"/><Relationship Id="rId4" Type="http://schemas.openxmlformats.org/officeDocument/2006/relationships/slideLayout" Target="../slideLayouts/slideLayout19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527400" y="1412640"/>
            <a:ext cx="10360080" cy="114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GB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Requirement Engineering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527400" y="2852640"/>
            <a:ext cx="10360080" cy="23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0: Organization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Anant Sujatanagarjuna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Elsyprema Rajan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539640" y="764640"/>
            <a:ext cx="1074420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43" name="Table 1"/>
          <p:cNvGraphicFramePr/>
          <p:nvPr/>
        </p:nvGraphicFramePr>
        <p:xfrm>
          <a:off x="898920" y="1556280"/>
          <a:ext cx="9435240" cy="3034800"/>
        </p:xfrm>
        <a:graphic>
          <a:graphicData uri="http://schemas.openxmlformats.org/drawingml/2006/table">
            <a:tbl>
              <a:tblPr/>
              <a:tblGrid>
                <a:gridCol w="1757160"/>
                <a:gridCol w="1532880"/>
                <a:gridCol w="6145560"/>
              </a:tblGrid>
              <a:tr h="5396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Publication Date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Submission Deadline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Exercise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</a:tr>
              <a:tr h="27036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11.11.2024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18.11.2024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WenQuanYi Zen Hei"/>
                        </a:rPr>
                        <a:t>E01 – Knowledge Test (MC)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27036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25.11.2024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02.12.2024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WenQuanYi Zen Hei"/>
                        </a:rPr>
                        <a:t>E02 – Elicitation I, E03 – Elicitation II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27036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16.12.2024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06.01.2025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WenQuanYi Zen Hei"/>
                        </a:rPr>
                        <a:t>E04 – Agent-Oriented Modeling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27036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06.01.2025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20.01.2025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WenQuanYi Zen Hei"/>
                        </a:rPr>
                        <a:t>E05 – CPN I, E06 – CPN II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27036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20.01.2025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27.01.2025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WenQuanYi Zen Hei"/>
                        </a:rPr>
                        <a:t>E07 – Management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27036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27.01.2025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noFill/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03.02.2025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noFill/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WenQuanYi Zen Hei"/>
                        </a:rPr>
                        <a:t>E08 – Traceability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noFill/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6181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02.12.2024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20.01.2025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WenQuanYi Zen Hei"/>
                        </a:rPr>
                        <a:t>EXX – Bonus Task (Not-Mandatory)</a:t>
                      </a:r>
                      <a:endParaRPr b="0" lang="en-GB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32"/>
          <p:cNvSpPr/>
          <p:nvPr/>
        </p:nvSpPr>
        <p:spPr>
          <a:xfrm>
            <a:off x="539640" y="764640"/>
            <a:ext cx="10737360" cy="48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Organization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CustomShape 33"/>
          <p:cNvSpPr/>
          <p:nvPr/>
        </p:nvSpPr>
        <p:spPr>
          <a:xfrm>
            <a:off x="539640" y="1268280"/>
            <a:ext cx="10737360" cy="502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Organization of the lecture: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Massive Open Online Course (MOOC) style asynchronous learning: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re.etce-lab.de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content is mainly delivered as pre-produced learning material.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Slides are additionally available via Github (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 / Q&amp;A Session live streams (BBB – next slide) and Goslar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 time slots 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=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Time for questions and eventual tutorials related to the exercises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 Write us an email: </a:t>
            </a: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etce-re@tu-clausthal.de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←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We will </a:t>
            </a:r>
            <a:r>
              <a:rPr b="1" lang="en-GB" sz="1800" spc="-1" strike="noStrike" u="sng">
                <a:solidFill>
                  <a:srgbClr val="c9211e"/>
                </a:solidFill>
                <a:uFillTx/>
                <a:latin typeface="DejaVu Sans"/>
                <a:ea typeface="DejaVu Sans"/>
              </a:rPr>
              <a:t>only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respond to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emails written to this specific email address!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9"/>
          <p:cNvSpPr/>
          <p:nvPr/>
        </p:nvSpPr>
        <p:spPr>
          <a:xfrm>
            <a:off x="539640" y="764640"/>
            <a:ext cx="10735920" cy="48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Dates/Times/Locations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CustomShape 10"/>
          <p:cNvSpPr/>
          <p:nvPr/>
        </p:nvSpPr>
        <p:spPr>
          <a:xfrm>
            <a:off x="539640" y="1268640"/>
            <a:ext cx="10735920" cy="50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Lecture: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Monday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2:15 pm to 3:45 pm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(Berlin time) –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28.10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2024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to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03.02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2025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Location: Goslar Gotec (Am Stollen 19 C, 38640 Goslar, Germany) or via BigBlueButton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Exercise / Q&amp;A: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Monday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4 pm to 5:00 pm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(Berlin time) –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04.11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2024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to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03.02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2025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Only via BigBlueButton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539640" y="764640"/>
            <a:ext cx="1074420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Exercises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CustomShape 2"/>
          <p:cNvSpPr/>
          <p:nvPr/>
        </p:nvSpPr>
        <p:spPr>
          <a:xfrm>
            <a:off x="539640" y="1268280"/>
            <a:ext cx="10744200" cy="50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Organization of the exercise: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Individual work →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group submissions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Multiple-Choice or practical tasks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7-14 days to submit (depending on the task)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Submission deadline is always Monday at 1:59pm (right before the next lecture period)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Submission of each exercise is mandatory</a:t>
            </a:r>
            <a:r>
              <a:rPr b="1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ow on the next slides (Examination)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CustomShape 19"/>
          <p:cNvSpPr/>
          <p:nvPr/>
        </p:nvSpPr>
        <p:spPr>
          <a:xfrm>
            <a:off x="539640" y="764640"/>
            <a:ext cx="10737360" cy="48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Exercises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CustomShape 20"/>
          <p:cNvSpPr/>
          <p:nvPr/>
        </p:nvSpPr>
        <p:spPr>
          <a:xfrm>
            <a:off x="539640" y="1268280"/>
            <a:ext cx="10737360" cy="502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Multiple-choice exercises: Self-evaluated, available directly on the MOOC website.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Practical Tasks: Submitted via Moodle.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Bonus task: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may miss/fail one of the regular practical exercises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Submitting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AND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passing the bonus task substitutes the missed/failed exercise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Bonus task will be very difficult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→ don’t “plan” with the bonus task. Rather submit and pass the regular exercises.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539640" y="764640"/>
            <a:ext cx="1074420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Examination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CustomShape 2"/>
          <p:cNvSpPr/>
          <p:nvPr/>
        </p:nvSpPr>
        <p:spPr>
          <a:xfrm>
            <a:off x="539640" y="1268640"/>
            <a:ext cx="10744200" cy="50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Prerequisites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for admission to the final exam (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all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criteria have to be fulfilled):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Successful completion of the compulsory seven exercises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pass an exercise if you score 50% (or more)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have to submit </a:t>
            </a:r>
            <a:r>
              <a:rPr b="1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every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exercise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Final exam (tentative):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17.02.2025 → 14:00 – 16:00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Written exam (120min)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CustomShape 1"/>
          <p:cNvSpPr/>
          <p:nvPr/>
        </p:nvSpPr>
        <p:spPr>
          <a:xfrm>
            <a:off x="539640" y="764640"/>
            <a:ext cx="1074420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Self-Study Star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CustomShape 2"/>
          <p:cNvSpPr/>
          <p:nvPr/>
        </p:nvSpPr>
        <p:spPr>
          <a:xfrm>
            <a:off x="539640" y="1268280"/>
            <a:ext cx="10744200" cy="50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Slides with the self-study star indicate optional/additional study material that is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not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mandatory but could be helpful for your future career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Of course it won’t hurt to have extra knowledge to impress us during the examination ;)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CustomShape 3"/>
          <p:cNvSpPr/>
          <p:nvPr/>
        </p:nvSpPr>
        <p:spPr>
          <a:xfrm>
            <a:off x="6489720" y="2132640"/>
            <a:ext cx="513720" cy="4935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7" name="CustomShape 4"/>
          <p:cNvSpPr/>
          <p:nvPr/>
        </p:nvSpPr>
        <p:spPr>
          <a:xfrm>
            <a:off x="4294080" y="2247480"/>
            <a:ext cx="2282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Self-Study Star →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CustomShape 1"/>
          <p:cNvSpPr/>
          <p:nvPr/>
        </p:nvSpPr>
        <p:spPr>
          <a:xfrm>
            <a:off x="539640" y="764640"/>
            <a:ext cx="1074420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Literature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CustomShape 2"/>
          <p:cNvSpPr/>
          <p:nvPr/>
        </p:nvSpPr>
        <p:spPr>
          <a:xfrm>
            <a:off x="539640" y="1268640"/>
            <a:ext cx="10744200" cy="50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course is not based on a single book and you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 not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need to buy a book to pass the exam.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K. Pohl.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– Fundamentals, Principles and Techniques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(2010).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K. Pohl, C. Rupp.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Fundamentals: A Study Guide for Requirements Engineering Foundation Level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(2011).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J. Dick, E. Hull, K. Jackson.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(4</a:t>
            </a:r>
            <a:r>
              <a:rPr b="0" i="1" lang="en-GB" sz="1800" spc="-1" strike="noStrike" baseline="30000">
                <a:solidFill>
                  <a:srgbClr val="000000"/>
                </a:solidFill>
                <a:latin typeface="DejaVu Sans"/>
                <a:ea typeface="DejaVu Sans"/>
              </a:rPr>
              <a:t>th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Edition)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(2017).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Chris Rupp et al.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und Management – Das Handbuch für Anforderungen in jeder Situation (7th Edition)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(2021).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CustomShape 1"/>
          <p:cNvSpPr/>
          <p:nvPr/>
        </p:nvSpPr>
        <p:spPr>
          <a:xfrm>
            <a:off x="335520" y="1268640"/>
            <a:ext cx="10744200" cy="50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GB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CustomShape 2"/>
          <p:cNvSpPr/>
          <p:nvPr/>
        </p:nvSpPr>
        <p:spPr>
          <a:xfrm>
            <a:off x="335520" y="764640"/>
            <a:ext cx="1074420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CustomShape 1"/>
          <p:cNvSpPr/>
          <p:nvPr/>
        </p:nvSpPr>
        <p:spPr>
          <a:xfrm>
            <a:off x="539640" y="764640"/>
            <a:ext cx="1074420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Team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7" name="Grafik 2" descr=""/>
          <p:cNvPicPr/>
          <p:nvPr/>
        </p:nvPicPr>
        <p:blipFill>
          <a:blip r:embed="rId1"/>
          <a:stretch/>
        </p:blipFill>
        <p:spPr>
          <a:xfrm>
            <a:off x="2684520" y="1323360"/>
            <a:ext cx="1467000" cy="2168280"/>
          </a:xfrm>
          <a:prstGeom prst="rect">
            <a:avLst/>
          </a:prstGeom>
          <a:ln w="0">
            <a:noFill/>
          </a:ln>
        </p:spPr>
      </p:pic>
      <p:pic>
        <p:nvPicPr>
          <p:cNvPr id="318" name="Grafik 11" descr=""/>
          <p:cNvPicPr/>
          <p:nvPr/>
        </p:nvPicPr>
        <p:blipFill>
          <a:blip r:embed="rId2"/>
          <a:stretch/>
        </p:blipFill>
        <p:spPr>
          <a:xfrm>
            <a:off x="7269840" y="1716120"/>
            <a:ext cx="1780920" cy="1773000"/>
          </a:xfrm>
          <a:prstGeom prst="rect">
            <a:avLst/>
          </a:prstGeom>
          <a:ln w="0">
            <a:noFill/>
          </a:ln>
        </p:spPr>
      </p:pic>
      <p:sp>
        <p:nvSpPr>
          <p:cNvPr id="319" name="CustomShape 2"/>
          <p:cNvSpPr/>
          <p:nvPr/>
        </p:nvSpPr>
        <p:spPr>
          <a:xfrm>
            <a:off x="1620000" y="3439440"/>
            <a:ext cx="3631680" cy="67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en-GB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Prof. Dr. Benjamin Leiding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CustomShape 3"/>
          <p:cNvSpPr/>
          <p:nvPr/>
        </p:nvSpPr>
        <p:spPr>
          <a:xfrm>
            <a:off x="6322680" y="3460320"/>
            <a:ext cx="3631680" cy="67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en-GB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M.Sc. Anant Sujatanagarjuna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CustomShape 7"/>
          <p:cNvSpPr/>
          <p:nvPr/>
        </p:nvSpPr>
        <p:spPr>
          <a:xfrm>
            <a:off x="1311840" y="5920200"/>
            <a:ext cx="3624840" cy="66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2" name="CustomShape 8"/>
          <p:cNvSpPr/>
          <p:nvPr/>
        </p:nvSpPr>
        <p:spPr>
          <a:xfrm>
            <a:off x="3950280" y="5903280"/>
            <a:ext cx="3624840" cy="66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de-DE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M.Sc. Elsyprema Rajan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3" name="" descr=""/>
          <p:cNvPicPr/>
          <p:nvPr/>
        </p:nvPicPr>
        <p:blipFill>
          <a:blip r:embed="rId3"/>
          <a:srcRect l="23612" t="21360" r="23507" b="11519"/>
          <a:stretch/>
        </p:blipFill>
        <p:spPr>
          <a:xfrm>
            <a:off x="4860360" y="4140360"/>
            <a:ext cx="1798920" cy="179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CustomShape 1"/>
          <p:cNvSpPr/>
          <p:nvPr/>
        </p:nvSpPr>
        <p:spPr>
          <a:xfrm>
            <a:off x="542880" y="721800"/>
            <a:ext cx="10350000" cy="49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Group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CustomShape 2"/>
          <p:cNvSpPr/>
          <p:nvPr/>
        </p:nvSpPr>
        <p:spPr>
          <a:xfrm>
            <a:off x="451800" y="1709280"/>
            <a:ext cx="8217360" cy="4345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6" name="TextShape 3"/>
          <p:cNvSpPr/>
          <p:nvPr/>
        </p:nvSpPr>
        <p:spPr>
          <a:xfrm>
            <a:off x="609480" y="1769400"/>
            <a:ext cx="10580400" cy="48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merging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echnologies for the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ircular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conomy →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ETCE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focus: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Intersection of IT and sustainability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Circular Economy and Circular Societies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Self-organized, decentralized and distributed systems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Localized and resilient food production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Other courses: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Emerging Technologies for the Circular Economy (SS – M.Sc.)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Limits to Growth – Sustainability and the Circular Economy (WS – open for everyone)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542880" y="721800"/>
            <a:ext cx="10350000" cy="49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Group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CustomShape 2"/>
          <p:cNvSpPr/>
          <p:nvPr/>
        </p:nvSpPr>
        <p:spPr>
          <a:xfrm>
            <a:off x="451800" y="1709280"/>
            <a:ext cx="8217360" cy="4345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9" name="TextShape 3"/>
          <p:cNvSpPr/>
          <p:nvPr/>
        </p:nvSpPr>
        <p:spPr>
          <a:xfrm>
            <a:off x="609480" y="1769400"/>
            <a:ext cx="10580400" cy="48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Website – </a:t>
            </a:r>
            <a:r>
              <a:rPr b="0" lang="en-GB" sz="20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material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Thesis/project topics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Publications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Etc.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Our research in action: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ZDF documentary (German) – </a:t>
            </a:r>
            <a:r>
              <a:rPr b="0" lang="en-GB" sz="20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Klartext Preis 2020 (German) – </a:t>
            </a:r>
            <a:r>
              <a:rPr b="0" lang="en-GB" sz="20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want join us? Write us an email! 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benjamin.leiding@tu-clausthal.de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CustomShape 1"/>
          <p:cNvSpPr/>
          <p:nvPr/>
        </p:nvSpPr>
        <p:spPr>
          <a:xfrm>
            <a:off x="542880" y="721800"/>
            <a:ext cx="10350000" cy="49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Content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CustomShape 2"/>
          <p:cNvSpPr/>
          <p:nvPr/>
        </p:nvSpPr>
        <p:spPr>
          <a:xfrm>
            <a:off x="451800" y="1709280"/>
            <a:ext cx="8217360" cy="4345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2" name="TextShape 3"/>
          <p:cNvSpPr/>
          <p:nvPr/>
        </p:nvSpPr>
        <p:spPr>
          <a:xfrm>
            <a:off x="609480" y="1769400"/>
            <a:ext cx="10580400" cy="48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Core terminology and core tasks of requirements engineering 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methods 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Textual, model-based and formal requirements specification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negotiation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Management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Traceability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validation and quality assurance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CustomShape 1"/>
          <p:cNvSpPr/>
          <p:nvPr/>
        </p:nvSpPr>
        <p:spPr>
          <a:xfrm>
            <a:off x="542880" y="721800"/>
            <a:ext cx="10350000" cy="49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Learning Outcome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CustomShape 2"/>
          <p:cNvSpPr/>
          <p:nvPr/>
        </p:nvSpPr>
        <p:spPr>
          <a:xfrm>
            <a:off x="451800" y="1709280"/>
            <a:ext cx="8217360" cy="4345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5" name="TextShape 3"/>
          <p:cNvSpPr/>
          <p:nvPr/>
        </p:nvSpPr>
        <p:spPr>
          <a:xfrm>
            <a:off x="609480" y="1769400"/>
            <a:ext cx="10580400" cy="48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Core terminology and core tasks of requirements engineering 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Understanding of the requirements engineering process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Ability to choose, justify and apply appropriate methods and techniques for each step of the requirements engineering process given project constraints and properties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9"/>
              </a:spcBef>
              <a:tabLst>
                <a:tab algn="l" pos="0"/>
              </a:tabLst>
            </a:pP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9"/>
              </a:spcBef>
              <a:tabLst>
                <a:tab algn="l" pos="0"/>
              </a:tabLst>
            </a:pPr>
            <a:r>
              <a:rPr b="1" lang="en-GB" sz="1600" spc="-1" strike="noStrike">
                <a:solidFill>
                  <a:srgbClr val="ffffff"/>
                </a:solidFill>
                <a:latin typeface="DejaVu Sans"/>
                <a:ea typeface="DejaVu Sans"/>
              </a:rPr>
              <a:t>What is this course about, what is it not about? 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539640" y="764640"/>
            <a:ext cx="1074420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Disclaimer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539640" y="1268280"/>
            <a:ext cx="10744200" cy="50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course modelled and built based on the book „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– Fundamentals, Principles and Techniques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(2010)” from Klaus Pohl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Special thanks to Prof. Dr. Steffen Herbold and Dr. Christian Bartelt, who provided valuable input in the form of the teaching materials of their requirements engineering courses.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542880" y="721800"/>
            <a:ext cx="1035288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Content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9" name="Grafik 5" descr=""/>
          <p:cNvPicPr/>
          <p:nvPr/>
        </p:nvPicPr>
        <p:blipFill>
          <a:blip r:embed="rId1"/>
          <a:stretch/>
        </p:blipFill>
        <p:spPr>
          <a:xfrm>
            <a:off x="542880" y="2387520"/>
            <a:ext cx="10098000" cy="2075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5"/>
          <p:cNvSpPr/>
          <p:nvPr/>
        </p:nvSpPr>
        <p:spPr>
          <a:xfrm>
            <a:off x="539640" y="764640"/>
            <a:ext cx="10737360" cy="48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41" name="Table 3"/>
          <p:cNvGraphicFramePr/>
          <p:nvPr/>
        </p:nvGraphicFramePr>
        <p:xfrm>
          <a:off x="851040" y="1482480"/>
          <a:ext cx="10134720" cy="4457160"/>
        </p:xfrm>
        <a:graphic>
          <a:graphicData uri="http://schemas.openxmlformats.org/drawingml/2006/table">
            <a:tbl>
              <a:tblPr/>
              <a:tblGrid>
                <a:gridCol w="820080"/>
                <a:gridCol w="1130760"/>
                <a:gridCol w="5858280"/>
                <a:gridCol w="2325960"/>
              </a:tblGrid>
              <a:tr h="3708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Week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Date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2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Lecture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Location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28.10.2024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Organization (L00)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BBB (Online+LIVE in Gotec)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04.11.2024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Introduction (L01)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MOOC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3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11.11.2024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System Context/Boundaries and Types of Requirements (L02)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MOOC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4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18.11.2024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rowSpan="2"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Elicitation (L03 + L04),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Negotiation (L05)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rowSpan="2"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MOOC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5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25.11.2024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708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6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02.12.2024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noFill/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rowSpan="2"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Documentation – Introduction (L06),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Documentation – Textual Requirements Specification (L07)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rowSpan="2"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MOOC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12240">
                      <a:noFill/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7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09.12.2024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noFill/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708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8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16.12.2024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rowSpan="2"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Documentation – Model-based Requirements Documentation (L08),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Documentation – Formal Requirements Specification (L09)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rowSpan="2"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MOOC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9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06.01.2025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10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13.01.2025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Requirements Validation (L10)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MOOC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11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20.01.2025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Requirements Management (L11)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MOOC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12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27.01.2025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Requirements Traceability (L12)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MOOC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13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03.02.2025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Tool Support (L13)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MOOC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14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10.02.2025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Exam Q&amp;A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BBB (Online+LIVE in Gotec)</a:t>
                      </a:r>
                      <a:endParaRPr b="0" lang="en-GB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1176</TotalTime>
  <Application>LibreOffice/24.2.6.2$Linux_X86_64 LibreOffice_project/420$Build-2</Application>
  <AppVersion>15.0000</AppVersion>
  <Words>1010</Words>
  <Paragraphs>159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>Benjamin Leiding</cp:lastModifiedBy>
  <cp:lastPrinted>2023-12-04T12:34:06Z</cp:lastPrinted>
  <dcterms:modified xsi:type="dcterms:W3CDTF">2024-10-07T08:22:22Z</dcterms:modified>
  <cp:revision>3088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5</vt:i4>
  </property>
  <property fmtid="{D5CDD505-2E9C-101B-9397-08002B2CF9AE}" pid="7" name="PresentationFormat">
    <vt:lpwstr>Widescreen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20</vt:i4>
  </property>
</Properties>
</file>