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9.xml.rels" ContentType="application/vnd.openxmlformats-package.relationships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41.xml.rels" ContentType="application/vnd.openxmlformats-package.relationships+xml"/>
  <Override PartName="/ppt/slides/_rels/slide56.xml.rels" ContentType="application/vnd.openxmlformats-package.relationships+xml"/>
  <Override PartName="/ppt/slides/_rels/slide50.xml.rels" ContentType="application/vnd.openxmlformats-package.relationships+xml"/>
  <Override PartName="/ppt/slides/_rels/slide34.xml.rels" ContentType="application/vnd.openxmlformats-package.relationships+xml"/>
  <Override PartName="/ppt/slides/_rels/slide49.xml.rels" ContentType="application/vnd.openxmlformats-package.relationships+xml"/>
  <Override PartName="/ppt/slides/_rels/slide6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comments/comment48.xml" ContentType="application/vnd.openxmlformats-officedocument.presentationml.comments+xml"/>
  <Override PartName="/ppt/comments/comment49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Relationship Id="rId55" Type="http://schemas.openxmlformats.org/officeDocument/2006/relationships/slide" Target="slides/slide47.xml"/><Relationship Id="rId56" Type="http://schemas.openxmlformats.org/officeDocument/2006/relationships/slide" Target="slides/slide48.xml"/><Relationship Id="rId57" Type="http://schemas.openxmlformats.org/officeDocument/2006/relationships/slide" Target="slides/slide49.xml"/><Relationship Id="rId58" Type="http://schemas.openxmlformats.org/officeDocument/2006/relationships/slide" Target="slides/slide50.xml"/><Relationship Id="rId59" Type="http://schemas.openxmlformats.org/officeDocument/2006/relationships/slide" Target="slides/slide51.xml"/><Relationship Id="rId60" Type="http://schemas.openxmlformats.org/officeDocument/2006/relationships/slide" Target="slides/slide52.xml"/><Relationship Id="rId61" Type="http://schemas.openxmlformats.org/officeDocument/2006/relationships/slide" Target="slides/slide53.xml"/><Relationship Id="rId62" Type="http://schemas.openxmlformats.org/officeDocument/2006/relationships/slide" Target="slides/slide54.xml"/><Relationship Id="rId63" Type="http://schemas.openxmlformats.org/officeDocument/2006/relationships/slide" Target="slides/slide55.xml"/><Relationship Id="rId64" Type="http://schemas.openxmlformats.org/officeDocument/2006/relationships/slide" Target="slides/slide56.xml"/><Relationship Id="rId65" Type="http://schemas.openxmlformats.org/officeDocument/2006/relationships/presProps" Target="presProps.xml"/><Relationship Id="rId66" Type="http://schemas.openxmlformats.org/officeDocument/2006/relationships/commentAuthors" Target="commentAuthors.xml"/>
</Relationships>
</file>

<file path=ppt/comments/comment48.xml><?xml version="1.0" encoding="utf-8"?>
<p:cmLst xmlns:p="http://schemas.openxmlformats.org/presentationml/2006/main">
  <p:cm authorId="0" dt="2022-02-14T16:30:33.000000000" idx="1">
    <p:pos x="0" y="0"/>
    <p:text/>
  </p:cm>
</p:cmLst>
</file>

<file path=ppt/comments/comment49.xml><?xml version="1.0" encoding="utf-8"?>
<p:cmLst xmlns:p="http://schemas.openxmlformats.org/presentationml/2006/main">
  <p:cm authorId="0" dt="2022-02-11T16:45:33.000000000" idx="2">
    <p:pos x="0" y="0"/>
    <p:text/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BABEA02-CAD4-45C6-A5D9-D18F144C931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sldNum" idx="7"/>
          </p:nvPr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96E9D96-4CBD-47A6-866F-90C2AE0AF06B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490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sldNum" idx="8"/>
          </p:nvPr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A127D2C-62A1-443C-B5B3-7E19CA67D514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493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sldNum" idx="9"/>
          </p:nvPr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79965CA-64BF-4E71-9A1C-8D17FF23A77C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496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Modell in einem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Satz: Grundlagen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sind Variablen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(Grundlegendes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Modell),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Erweiterung über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Realtionen -&gt;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Grundlage für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Dokumente: Wie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dokumentiere ich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durch das System beschrieben /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die durch das System beschrieben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Elicitation &amp;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Modeling: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Embedded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Systems Industrial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Formal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sldNum" idx="10"/>
          </p:nvPr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1F7860F-B218-4C77-A0C8-652C5F9B4E9A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499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sldNum" idx="11"/>
          </p:nvPr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B049034-227B-4BB6-BC77-D5CD92EE46F1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502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sldNum" idx="12"/>
          </p:nvPr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117C8C1-A5C9-49C8-BC01-4D22C37D67CD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505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sldNum" idx="13"/>
          </p:nvPr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575E492-3418-4471-A05B-AAB18776977B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508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sldNum" idx="14"/>
          </p:nvPr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413CE8A-D6C5-4DEC-991C-FFF8D4791ED3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ldNum" idx="15"/>
          </p:nvPr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551BF29-E792-44B6-A432-CB43538BAA7E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514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sldNum" idx="16"/>
          </p:nvPr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CCC6DE7-717C-4717-97FE-25E7604A3827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6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517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sldNum" idx="17"/>
          </p:nvPr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BC8E896-A6F7-4D28-B315-2D114A93DE5C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520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sldNum" idx="18"/>
          </p:nvPr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6216085-F54D-4051-B76E-46DADAF8C7EC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sldNum" idx="19"/>
          </p:nvPr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65E30D9-FD4D-41B9-9FBE-18EF2FBBFFBD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526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sldNum" idx="20"/>
          </p:nvPr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3D7C151-76EC-447D-BE8D-6893546F0324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529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sldNum" idx="21"/>
          </p:nvPr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A055AE1-D53F-4D1A-9F25-A83A020A9CCF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532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sldNum" idx="22"/>
          </p:nvPr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FA9FC13-5071-4521-804A-3DA4B794153B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535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sldNum" idx="23"/>
          </p:nvPr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B8ECDE6-4A42-469B-9416-1BB5D8F9AE3A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538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sldNum" idx="24"/>
          </p:nvPr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AF08537-1518-4607-BE97-9E3ABA4DB75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541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sldNum" idx="25"/>
          </p:nvPr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A1DCABC-6CFF-436C-AB61-035EF175A1C4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544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sldNum" idx="26"/>
          </p:nvPr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4307C5F-FC90-4469-A44F-E6EF3891E4C2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547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sldNum" idx="27"/>
          </p:nvPr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BE75D17-2BC2-43D1-A989-1A274A28F3D0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9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550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sldNum" idx="28"/>
          </p:nvPr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F099029-9815-4ABF-8725-C07B684555FB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553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sldNum" idx="29"/>
          </p:nvPr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54DEBE3-7175-4068-912B-C9D70144EBBE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556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sldNum" idx="30"/>
          </p:nvPr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73A3BDC-CC5C-474A-A31C-866188160EEC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8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559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sldNum" idx="31"/>
          </p:nvPr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003217A-A3FF-44DC-8E12-66BD8139E4A0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562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sldNum" idx="32"/>
          </p:nvPr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E50699B-1A5A-4EC5-8368-A90933ABF86C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4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565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sldNum" idx="33"/>
          </p:nvPr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B554C2F-1B02-446E-95D3-87ECC9E563ED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568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sldNum" idx="34"/>
          </p:nvPr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7A5C557-DD50-44DB-A880-6683DC0D8BC0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0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571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sldNum" idx="4"/>
          </p:nvPr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5A8ECA0-A18C-4122-99B2-B7A69F2E8CEF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481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sldNum" idx="5"/>
          </p:nvPr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762BA56-4F4F-4FD9-9F22-B17479C8F46D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484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sldNum" idx="6"/>
          </p:nvPr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9B08966-45CD-45B5-AAE6-C6594EEE8909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487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9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ABD09FAE-7E3A-4286-BACB-0D37781277F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91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3160" cy="56304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000" cy="51516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91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0" y="6642720"/>
            <a:ext cx="121852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39440" cy="68482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56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9FA73B45-9405-4322-8177-A084FFC151B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62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0280" cy="56016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120" cy="51228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062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44760" y="0"/>
            <a:ext cx="739440" cy="68482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0" y="6646680"/>
            <a:ext cx="12183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1438640" y="6453360"/>
            <a:ext cx="759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2CED9D18-881E-4670-AF10-16484C261CC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91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3160" cy="56304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000" cy="51516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912240" y="1268280"/>
            <a:ext cx="92091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0" y="6642720"/>
            <a:ext cx="121852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1438640" y="6453360"/>
            <a:ext cx="759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B5AFCE94-4563-4BEC-9B39-67EDE996B8AD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12240" y="1268280"/>
            <a:ext cx="92091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4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3160" cy="563040"/>
          </a:xfrm>
          <a:prstGeom prst="rect">
            <a:avLst/>
          </a:prstGeom>
          <a:ln w="0">
            <a:noFill/>
          </a:ln>
        </p:spPr>
      </p:pic>
      <p:pic>
        <p:nvPicPr>
          <p:cNvPr id="14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000" cy="51516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912240" y="1268280"/>
            <a:ext cx="92091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0" y="6642720"/>
            <a:ext cx="121852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11438640" y="6453360"/>
            <a:ext cx="759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C4F2B5DD-71B1-4DDD-8DA2-517B708B2C12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912240" y="1268280"/>
            <a:ext cx="92091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87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3160" cy="563040"/>
          </a:xfrm>
          <a:prstGeom prst="rect">
            <a:avLst/>
          </a:prstGeom>
          <a:ln w="0">
            <a:noFill/>
          </a:ln>
        </p:spPr>
      </p:pic>
      <p:pic>
        <p:nvPicPr>
          <p:cNvPr id="188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000" cy="515160"/>
          </a:xfrm>
          <a:prstGeom prst="rect">
            <a:avLst/>
          </a:prstGeom>
          <a:ln w="0">
            <a:noFill/>
          </a:ln>
        </p:spPr>
      </p:pic>
      <p:sp>
        <p:nvSpPr>
          <p:cNvPr id="189" name="CustomShape 4"/>
          <p:cNvSpPr/>
          <p:nvPr/>
        </p:nvSpPr>
        <p:spPr>
          <a:xfrm>
            <a:off x="11444760" y="144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11427480" y="6453360"/>
            <a:ext cx="759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865C5AD6-4E16-4305-A07C-60BEAF44DC10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stomShape 7"/>
          <p:cNvSpPr/>
          <p:nvPr/>
        </p:nvSpPr>
        <p:spPr>
          <a:xfrm>
            <a:off x="0" y="6642720"/>
            <a:ext cx="121852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11438640" y="6453360"/>
            <a:ext cx="759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ADB6E52B-753E-4B9E-A97F-E196D97BACB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912240" y="1268280"/>
            <a:ext cx="92091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3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3160" cy="563040"/>
          </a:xfrm>
          <a:prstGeom prst="rect">
            <a:avLst/>
          </a:prstGeom>
          <a:ln w="0">
            <a:noFill/>
          </a:ln>
        </p:spPr>
      </p:pic>
      <p:pic>
        <p:nvPicPr>
          <p:cNvPr id="23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000" cy="515160"/>
          </a:xfrm>
          <a:prstGeom prst="rect">
            <a:avLst/>
          </a:prstGeom>
          <a:ln w="0">
            <a:noFill/>
          </a:ln>
        </p:spPr>
      </p:pic>
      <p:sp>
        <p:nvSpPr>
          <p:cNvPr id="235" name="CustomShape 4"/>
          <p:cNvSpPr/>
          <p:nvPr/>
        </p:nvSpPr>
        <p:spPr>
          <a:xfrm>
            <a:off x="11444760" y="144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36" name="CustomShape 5"/>
          <p:cNvSpPr/>
          <p:nvPr/>
        </p:nvSpPr>
        <p:spPr>
          <a:xfrm>
            <a:off x="11427480" y="6453360"/>
            <a:ext cx="759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D7C59067-9B49-473E-9637-916574A204D2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CustomShape 7"/>
          <p:cNvSpPr/>
          <p:nvPr/>
        </p:nvSpPr>
        <p:spPr>
          <a:xfrm>
            <a:off x="0" y="6642720"/>
            <a:ext cx="121852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comments" Target="../comments/comment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<Relationship Id="rId3" Type="http://schemas.openxmlformats.org/officeDocument/2006/relationships/comments" Target="../comments/commen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527400" y="1412640"/>
            <a:ext cx="10362240" cy="114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527400" y="2852640"/>
            <a:ext cx="10362240" cy="236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8: Requirements Documentation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1521080" cy="485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Reduction of Reality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do not capture the complete reality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Instead, the models reduce the captured reality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particular aspects of the system are modeled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Subject matter is summarized during compression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Pragmatic Property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serve a special purpose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are within a special context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general purpose!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Purpose affects the construction of models and the reduction of the reality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Ideally contains only information pertaining to its purpose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158"/>
          <p:cNvSpPr/>
          <p:nvPr/>
        </p:nvSpPr>
        <p:spPr>
          <a:xfrm>
            <a:off x="542880" y="7221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Rechteck 2178"/>
          <p:cNvSpPr/>
          <p:nvPr/>
        </p:nvSpPr>
        <p:spPr>
          <a:xfrm>
            <a:off x="542880" y="12675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Properties of Models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1080" cy="485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Defined through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syntax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and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semantics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Syntax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Defines the modeling elements to be used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Specifies their valid combinations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Semantics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Defines the meaning of the individual model elements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Foundation for the interpretation of the models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,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informal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, and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semiformal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Depends on the magnitude of formal definitions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158"/>
          <p:cNvSpPr/>
          <p:nvPr/>
        </p:nvSpPr>
        <p:spPr>
          <a:xfrm>
            <a:off x="542880" y="7221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Rechteck 2178"/>
          <p:cNvSpPr/>
          <p:nvPr/>
        </p:nvSpPr>
        <p:spPr>
          <a:xfrm>
            <a:off x="542880" y="12675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Properties of Models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658160" cy="485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Humans handle graphically depicted information better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Perceived faster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Memorized faster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Also true for requirements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Strictly defined focus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Everything not part of the focus of the model is removed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Removal of noise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Harmonized level of abstraction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Modeling elements dictate the level of abstraction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158"/>
          <p:cNvSpPr/>
          <p:nvPr/>
        </p:nvSpPr>
        <p:spPr>
          <a:xfrm>
            <a:off x="542880" y="7221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Rechteck 2178"/>
          <p:cNvSpPr/>
          <p:nvPr/>
        </p:nvSpPr>
        <p:spPr>
          <a:xfrm>
            <a:off x="542880" y="12675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Advantages of Models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1521080" cy="485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Complexity is reduced by abstraction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Three main mechanisms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Selects a particular aspect to be depicted by the model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aspects are ignored completely, i.e., not part of the model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Aggregation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Combines aspects into aggregated aspects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Condenses information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Classification/generalization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Identifies common features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Suppresses differences between the common features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Commonalities are represented as generalized information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158"/>
          <p:cNvSpPr/>
          <p:nvPr/>
        </p:nvSpPr>
        <p:spPr>
          <a:xfrm>
            <a:off x="542880" y="7221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Rechteck 2178"/>
          <p:cNvSpPr/>
          <p:nvPr/>
        </p:nvSpPr>
        <p:spPr>
          <a:xfrm>
            <a:off x="542880" y="12675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Suppression of Details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/>
          </p:nvPr>
        </p:nvSpPr>
        <p:spPr>
          <a:xfrm>
            <a:off x="465840" y="1600200"/>
            <a:ext cx="10503360" cy="4797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Object Management Group (OMG) standard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Current version UML 2.5.1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Graphical notation for the analysis, design, and documentation of object-oriented systems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UML is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development process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specialized for a certain topic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complete &amp; formal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Cannot be complied without additional information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Semiformal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Capable of semantics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UML only provides a syntax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Semantics depend on the reader of the document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158"/>
          <p:cNvSpPr/>
          <p:nvPr/>
        </p:nvSpPr>
        <p:spPr>
          <a:xfrm>
            <a:off x="542880" y="7221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Rechteck 2178"/>
          <p:cNvSpPr/>
          <p:nvPr/>
        </p:nvSpPr>
        <p:spPr>
          <a:xfrm>
            <a:off x="542880" y="12675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UML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0731960" cy="485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Goals are the stakeholders description of system properties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they want from the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Effort for goal considerations usually minimal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Positive impact of goal modeling is high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Especially concerning the comprehensiveness and quality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158"/>
          <p:cNvSpPr/>
          <p:nvPr/>
        </p:nvSpPr>
        <p:spPr>
          <a:xfrm>
            <a:off x="542880" y="7221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Rechteck 2178"/>
          <p:cNvSpPr/>
          <p:nvPr/>
        </p:nvSpPr>
        <p:spPr>
          <a:xfrm>
            <a:off x="542880" y="12675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Goal Models – Goals in General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8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8: Requirements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Rechteck 4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HSN-Hierarchy 10"/>
          <p:cNvSpPr/>
          <p:nvPr/>
        </p:nvSpPr>
        <p:spPr>
          <a:xfrm>
            <a:off x="53964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in General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| Functional | Behavioral Perspective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1521080" cy="485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Documents hierarchical decompositions of goals into sub-goals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Two types of decompositions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AND → All sub-goals must be fulfilled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 → At least one sub-goal must be fulfilled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158"/>
          <p:cNvSpPr/>
          <p:nvPr/>
        </p:nvSpPr>
        <p:spPr>
          <a:xfrm>
            <a:off x="542880" y="7221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Rechteck 2178"/>
          <p:cNvSpPr/>
          <p:nvPr/>
        </p:nvSpPr>
        <p:spPr>
          <a:xfrm>
            <a:off x="542880" y="12675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Goal Models – AND / OR Trees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58"/>
          <p:cNvSpPr/>
          <p:nvPr/>
        </p:nvSpPr>
        <p:spPr>
          <a:xfrm>
            <a:off x="542880" y="7221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Rechteck 2178"/>
          <p:cNvSpPr/>
          <p:nvPr/>
        </p:nvSpPr>
        <p:spPr>
          <a:xfrm>
            <a:off x="542880" y="12675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Goal Models – AND / OR Trees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5" name="Picture 5" descr=""/>
          <p:cNvPicPr/>
          <p:nvPr/>
        </p:nvPicPr>
        <p:blipFill>
          <a:blip r:embed="rId1"/>
          <a:stretch/>
        </p:blipFill>
        <p:spPr>
          <a:xfrm>
            <a:off x="393840" y="2492280"/>
            <a:ext cx="10641600" cy="330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7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8: Requirements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Rechteck 3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HSN-Hierarchy 9"/>
          <p:cNvSpPr/>
          <p:nvPr/>
        </p:nvSpPr>
        <p:spPr>
          <a:xfrm>
            <a:off x="53964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in General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| Functional | Behavioral Perspective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0"/>
          <p:cNvSpPr/>
          <p:nvPr/>
        </p:nvSpPr>
        <p:spPr>
          <a:xfrm>
            <a:off x="542880" y="7218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Reminder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Rechteck 2"/>
          <p:cNvSpPr/>
          <p:nvPr/>
        </p:nvSpPr>
        <p:spPr>
          <a:xfrm>
            <a:off x="542880" y="12672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Bonus Task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12"/>
          <p:cNvSpPr/>
          <p:nvPr/>
        </p:nvSpPr>
        <p:spPr>
          <a:xfrm>
            <a:off x="609840" y="2266920"/>
            <a:ext cx="10584360" cy="31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Will be published on:  21.12.2022 - 4:00 PM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Submission Deadline: 25.01.2023 – 1:59 PM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Submission Location: Moodle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658160" cy="485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Method to document functionalities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Planned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 existing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Relatively simple models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Two concepts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 diagrams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 specification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Both should be used in conjunction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31"/>
          <p:cNvSpPr/>
          <p:nvPr/>
        </p:nvSpPr>
        <p:spPr>
          <a:xfrm>
            <a:off x="542880" y="7221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Rechteck 6"/>
          <p:cNvSpPr/>
          <p:nvPr/>
        </p:nvSpPr>
        <p:spPr>
          <a:xfrm>
            <a:off x="542880" y="12675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658160" cy="485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to schematically depict: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Functions from a user’s point of view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Interrelations of functions of a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Relations between functions and their environment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 do not cover all concepts of use case diagrams in this lecture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information can be found in the literature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6"/>
          <p:cNvSpPr/>
          <p:nvPr/>
        </p:nvSpPr>
        <p:spPr>
          <a:xfrm>
            <a:off x="542880" y="7221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Rechteck 7"/>
          <p:cNvSpPr/>
          <p:nvPr/>
        </p:nvSpPr>
        <p:spPr>
          <a:xfrm>
            <a:off x="542880" y="12675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UML Use Case Diagrams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40"/>
          <p:cNvSpPr/>
          <p:nvPr/>
        </p:nvSpPr>
        <p:spPr>
          <a:xfrm>
            <a:off x="542880" y="7221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Rechteck 8"/>
          <p:cNvSpPr/>
          <p:nvPr/>
        </p:nvSpPr>
        <p:spPr>
          <a:xfrm>
            <a:off x="542880" y="12675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UML Use Case Diagram (Example)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CustomShape 10"/>
          <p:cNvSpPr/>
          <p:nvPr/>
        </p:nvSpPr>
        <p:spPr>
          <a:xfrm>
            <a:off x="263520" y="641160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8" name="Picture 4" descr=""/>
          <p:cNvPicPr/>
          <p:nvPr/>
        </p:nvPicPr>
        <p:blipFill>
          <a:blip r:embed="rId1"/>
          <a:stretch/>
        </p:blipFill>
        <p:spPr>
          <a:xfrm>
            <a:off x="1028520" y="2062440"/>
            <a:ext cx="8911440" cy="432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1960" cy="485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Diagrams do not contain details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Very high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Very abstract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Examples for open questions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does the driver communicate with the </a:t>
            </a: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Navigate to destination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use case?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 there an order in the inclusion of the use cases </a:t>
            </a: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Retrieve current location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and </a:t>
            </a: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Input destination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45"/>
          <p:cNvSpPr/>
          <p:nvPr/>
        </p:nvSpPr>
        <p:spPr>
          <a:xfrm>
            <a:off x="542880" y="7221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Rechteck 9"/>
          <p:cNvSpPr/>
          <p:nvPr/>
        </p:nvSpPr>
        <p:spPr>
          <a:xfrm>
            <a:off x="542880" y="12675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Issues of UML Use Case Diagrams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0731960" cy="485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 specifications provide details to the diagrams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Specifications documented textually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simple prose, but in form of templates (usually tabular)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template defines the concrete information contained in the use case specification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50"/>
          <p:cNvSpPr/>
          <p:nvPr/>
        </p:nvSpPr>
        <p:spPr>
          <a:xfrm>
            <a:off x="542880" y="7221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Rechteck 10"/>
          <p:cNvSpPr/>
          <p:nvPr/>
        </p:nvSpPr>
        <p:spPr>
          <a:xfrm>
            <a:off x="542880" y="12675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Use Case Specifications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1960" cy="5286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Template prescribes the following information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Attributes for unique identification of use cases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Management attributes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Attributes for the description of the use case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Specific use case attributes, e.g.,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trigger event,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actors,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pre- and post-conditions,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result of the use case,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main scenario,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alternative and exception scenarios,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cross references,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quality requirements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55"/>
          <p:cNvSpPr/>
          <p:nvPr/>
        </p:nvSpPr>
        <p:spPr>
          <a:xfrm>
            <a:off x="542880" y="7221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Rechteck 11"/>
          <p:cNvSpPr/>
          <p:nvPr/>
        </p:nvSpPr>
        <p:spPr>
          <a:xfrm>
            <a:off x="542880" y="12675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Use Case Specification Template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59"/>
          <p:cNvSpPr/>
          <p:nvPr/>
        </p:nvSpPr>
        <p:spPr>
          <a:xfrm>
            <a:off x="542880" y="7221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Rechteck 12"/>
          <p:cNvSpPr/>
          <p:nvPr/>
        </p:nvSpPr>
        <p:spPr>
          <a:xfrm>
            <a:off x="542880" y="12675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Use Case Specification Template (Example)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CustomShape 11"/>
          <p:cNvSpPr/>
          <p:nvPr/>
        </p:nvSpPr>
        <p:spPr>
          <a:xfrm>
            <a:off x="263520" y="641160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61" name="Table 5"/>
          <p:cNvGraphicFramePr/>
          <p:nvPr/>
        </p:nvGraphicFramePr>
        <p:xfrm>
          <a:off x="900360" y="1916640"/>
          <a:ext cx="9646200" cy="4348440"/>
        </p:xfrm>
        <a:graphic>
          <a:graphicData uri="http://schemas.openxmlformats.org/drawingml/2006/table">
            <a:tbl>
              <a:tblPr/>
              <a:tblGrid>
                <a:gridCol w="2917440"/>
                <a:gridCol w="6729120"/>
              </a:tblGrid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6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Section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6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Content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Designation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UC-12-37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Name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Navigate to destination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Authors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John Smith, Sandra Miller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Priority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Importance for system success : high Technological risk : high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Criticality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High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Source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C. Warner (domain expert for navigation systems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Person Responsible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J. Smith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404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Description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The driver of the vehicle types the name of the destination. The navigation system guides the drive to the desired destination.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Trigger event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The driver wishes to navigate to his destination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Actors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Driver, traffic information system, GPS satellite system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362" name="Stern: 5 Zacken 1"/>
          <p:cNvSpPr/>
          <p:nvPr/>
        </p:nvSpPr>
        <p:spPr>
          <a:xfrm>
            <a:off x="9950040" y="915480"/>
            <a:ext cx="517680" cy="4975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63"/>
          <p:cNvSpPr/>
          <p:nvPr/>
        </p:nvSpPr>
        <p:spPr>
          <a:xfrm>
            <a:off x="542880" y="7221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Rechteck 13"/>
          <p:cNvSpPr/>
          <p:nvPr/>
        </p:nvSpPr>
        <p:spPr>
          <a:xfrm>
            <a:off x="542880" y="12675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Use Case Specification Template (Example)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CustomShape 12"/>
          <p:cNvSpPr/>
          <p:nvPr/>
        </p:nvSpPr>
        <p:spPr>
          <a:xfrm>
            <a:off x="263520" y="641160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66" name="Table 6"/>
          <p:cNvGraphicFramePr/>
          <p:nvPr/>
        </p:nvGraphicFramePr>
        <p:xfrm>
          <a:off x="902880" y="1932840"/>
          <a:ext cx="9655560" cy="4318200"/>
        </p:xfrm>
        <a:graphic>
          <a:graphicData uri="http://schemas.openxmlformats.org/drawingml/2006/table">
            <a:tbl>
              <a:tblPr/>
              <a:tblGrid>
                <a:gridCol w="2920320"/>
                <a:gridCol w="6735600"/>
              </a:tblGrid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6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Section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6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Content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Pre-conditions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The navigation system is activated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Post-conditions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The driver has reached his destination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Result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Route guidance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8350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Main scenario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1. The navigation system asks for the desired destination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2. The driver enters the desired destination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3. The navigation system pinpoints the destination in its maps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4. On the basis of the current position and the desired destination, the navigation system calculates a suitable route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5. The navigation system compiles a list of waypoints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6. The navigation system shows a map of the current position and shows the route to the next waypoint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7. When the last waypoint is reached, the navigation system shows “destination reached” on the screen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367" name="Stern: 5 Zacken 2"/>
          <p:cNvSpPr/>
          <p:nvPr/>
        </p:nvSpPr>
        <p:spPr>
          <a:xfrm>
            <a:off x="9950040" y="915480"/>
            <a:ext cx="517680" cy="4975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67"/>
          <p:cNvSpPr/>
          <p:nvPr/>
        </p:nvSpPr>
        <p:spPr>
          <a:xfrm>
            <a:off x="542880" y="7221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Rechteck 14"/>
          <p:cNvSpPr/>
          <p:nvPr/>
        </p:nvSpPr>
        <p:spPr>
          <a:xfrm>
            <a:off x="542880" y="12675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Use Case Specification Template (Example)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CustomShape 13"/>
          <p:cNvSpPr/>
          <p:nvPr/>
        </p:nvSpPr>
        <p:spPr>
          <a:xfrm>
            <a:off x="263520" y="641160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71" name="Table 7"/>
          <p:cNvGraphicFramePr/>
          <p:nvPr/>
        </p:nvGraphicFramePr>
        <p:xfrm>
          <a:off x="857160" y="2565360"/>
          <a:ext cx="9655560" cy="3389400"/>
        </p:xfrm>
        <a:graphic>
          <a:graphicData uri="http://schemas.openxmlformats.org/drawingml/2006/table">
            <a:tbl>
              <a:tblPr/>
              <a:tblGrid>
                <a:gridCol w="2920320"/>
                <a:gridCol w="6735600"/>
              </a:tblGrid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Section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Content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Alternative scenario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4a.   Calculation of the route must honor traffic information and avoid traffic congestions.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4a1. The navigation system queries the server for updated traffic information.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4a2. The navigation system calculates a route that does not contain any traffic congestions.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Exception scenarios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Trigger event: The navigation system does not receive GPS signal from the GPS satellite system.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Qualities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→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QR.04 (reaction time upon user input)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→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QR.15 (operating comfort)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72" name="Stern: 5 Zacken 3"/>
          <p:cNvSpPr/>
          <p:nvPr/>
        </p:nvSpPr>
        <p:spPr>
          <a:xfrm>
            <a:off x="9950040" y="915480"/>
            <a:ext cx="517680" cy="4975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74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8: Requirements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Rechteck 16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HSN-Hierarchy 14"/>
          <p:cNvSpPr/>
          <p:nvPr/>
        </p:nvSpPr>
        <p:spPr>
          <a:xfrm>
            <a:off x="53964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in General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| Functional | Behavioral Perspective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4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Rechteck 186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9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1960" cy="2079360"/>
          </a:xfrm>
          <a:prstGeom prst="rect">
            <a:avLst/>
          </a:prstGeom>
          <a:ln w="0">
            <a:noFill/>
          </a:ln>
        </p:spPr>
      </p:pic>
      <p:sp>
        <p:nvSpPr>
          <p:cNvPr id="290" name="Rahmen 6"/>
          <p:cNvSpPr/>
          <p:nvPr/>
        </p:nvSpPr>
        <p:spPr>
          <a:xfrm>
            <a:off x="3846240" y="2297880"/>
            <a:ext cx="1818000" cy="225828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0731960" cy="5058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perspective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→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Different models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perspective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Entity-relationship diagrams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UML class diagrams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Functional perspective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flow diagrams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UML activity diagrams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Behavioral perspective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Statecharts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UML state machine diagrams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158"/>
          <p:cNvSpPr/>
          <p:nvPr/>
        </p:nvSpPr>
        <p:spPr>
          <a:xfrm>
            <a:off x="542880" y="7221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Rechteck 2178"/>
          <p:cNvSpPr/>
          <p:nvPr/>
        </p:nvSpPr>
        <p:spPr>
          <a:xfrm>
            <a:off x="542880" y="12675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Modelling Requirements in the Three Perspectives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1960" cy="5058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Concept from the world of databases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Used to model data (entities) and their relationships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Extensions of entity-relationship diagrams developed over the years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Min/max notations for cardinalities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Inheritance mechanism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(Extensions out of scope in this lecture)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158"/>
          <p:cNvSpPr/>
          <p:nvPr/>
        </p:nvSpPr>
        <p:spPr>
          <a:xfrm>
            <a:off x="542880" y="7221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Rechteck 2178"/>
          <p:cNvSpPr/>
          <p:nvPr/>
        </p:nvSpPr>
        <p:spPr>
          <a:xfrm>
            <a:off x="542880" y="12675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Data Perspective – Entity-relationship Diagrams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58"/>
          <p:cNvSpPr/>
          <p:nvPr/>
        </p:nvSpPr>
        <p:spPr>
          <a:xfrm>
            <a:off x="542880" y="7221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Rechteck 2178"/>
          <p:cNvSpPr/>
          <p:nvPr/>
        </p:nvSpPr>
        <p:spPr>
          <a:xfrm>
            <a:off x="542880" y="12675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Data Perspective – Entity-relationship Diagrams (Example)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CustomShape 5"/>
          <p:cNvSpPr/>
          <p:nvPr/>
        </p:nvSpPr>
        <p:spPr>
          <a:xfrm>
            <a:off x="263520" y="641160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5" name="Picture 2" descr=""/>
          <p:cNvPicPr/>
          <p:nvPr/>
        </p:nvPicPr>
        <p:blipFill>
          <a:blip r:embed="rId1"/>
          <a:stretch/>
        </p:blipFill>
        <p:spPr>
          <a:xfrm>
            <a:off x="3404520" y="1936080"/>
            <a:ext cx="5378760" cy="430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/>
          </p:nvPr>
        </p:nvSpPr>
        <p:spPr>
          <a:xfrm>
            <a:off x="542880" y="1339200"/>
            <a:ext cx="10658160" cy="485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Consists of classes and their associations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principle, similar to entity-relationship diagrams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Classes ~ entity types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Associations ~ relation types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 diagrams more powerful than entity-relationship diagrams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158"/>
          <p:cNvSpPr/>
          <p:nvPr/>
        </p:nvSpPr>
        <p:spPr>
          <a:xfrm>
            <a:off x="542880" y="7221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Rechteck 2178"/>
          <p:cNvSpPr/>
          <p:nvPr/>
        </p:nvSpPr>
        <p:spPr>
          <a:xfrm>
            <a:off x="542880" y="12675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Data Perspective – UML Class Diagrams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58"/>
          <p:cNvSpPr/>
          <p:nvPr/>
        </p:nvSpPr>
        <p:spPr>
          <a:xfrm>
            <a:off x="542880" y="7221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Rechteck 2178"/>
          <p:cNvSpPr/>
          <p:nvPr/>
        </p:nvSpPr>
        <p:spPr>
          <a:xfrm>
            <a:off x="542880" y="12675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Data Perspective – UML Class Diagrams (Example)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CustomShape 5"/>
          <p:cNvSpPr/>
          <p:nvPr/>
        </p:nvSpPr>
        <p:spPr>
          <a:xfrm>
            <a:off x="263520" y="641160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2" name="Picture 2" descr=""/>
          <p:cNvPicPr/>
          <p:nvPr/>
        </p:nvPicPr>
        <p:blipFill>
          <a:blip r:embed="rId1"/>
          <a:stretch/>
        </p:blipFill>
        <p:spPr>
          <a:xfrm>
            <a:off x="2171520" y="1954080"/>
            <a:ext cx="7844760" cy="431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0731960" cy="485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 the flow of the data through the system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Input/Output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Recipients of the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applied on different levels of abstraction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on different levels of abstraction possible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158"/>
          <p:cNvSpPr/>
          <p:nvPr/>
        </p:nvSpPr>
        <p:spPr>
          <a:xfrm>
            <a:off x="542880" y="7221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Rechteck 2178"/>
          <p:cNvSpPr/>
          <p:nvPr/>
        </p:nvSpPr>
        <p:spPr>
          <a:xfrm>
            <a:off x="542880" y="12675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Functional Perspective – Data Flow Diagrams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58"/>
          <p:cNvSpPr/>
          <p:nvPr/>
        </p:nvSpPr>
        <p:spPr>
          <a:xfrm>
            <a:off x="542880" y="7221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Rechteck 2178"/>
          <p:cNvSpPr/>
          <p:nvPr/>
        </p:nvSpPr>
        <p:spPr>
          <a:xfrm>
            <a:off x="542880" y="12675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Functional Perspective – Data Flow Diagrams (Example)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CustomShape 5"/>
          <p:cNvSpPr/>
          <p:nvPr/>
        </p:nvSpPr>
        <p:spPr>
          <a:xfrm>
            <a:off x="263520" y="641160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9" name="Picture 2" descr=""/>
          <p:cNvPicPr/>
          <p:nvPr/>
        </p:nvPicPr>
        <p:blipFill>
          <a:blip r:embed="rId1"/>
          <a:stretch/>
        </p:blipFill>
        <p:spPr>
          <a:xfrm>
            <a:off x="2437560" y="1884960"/>
            <a:ext cx="6568560" cy="440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1080" cy="485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Method to model action sequences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Depict the control flow between activities and actions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include the data flow (optional!)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158"/>
          <p:cNvSpPr/>
          <p:nvPr/>
        </p:nvSpPr>
        <p:spPr>
          <a:xfrm>
            <a:off x="542880" y="7221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Rechteck 2178"/>
          <p:cNvSpPr/>
          <p:nvPr/>
        </p:nvSpPr>
        <p:spPr>
          <a:xfrm>
            <a:off x="542880" y="12675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Functional Perspective – UML Activity Diagrams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58"/>
          <p:cNvSpPr/>
          <p:nvPr/>
        </p:nvSpPr>
        <p:spPr>
          <a:xfrm>
            <a:off x="542880" y="7221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Rechteck 2178"/>
          <p:cNvSpPr/>
          <p:nvPr/>
        </p:nvSpPr>
        <p:spPr>
          <a:xfrm>
            <a:off x="542880" y="12675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Functional Perspective – UML Activity Diagrams (Example)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CustomShape 5"/>
          <p:cNvSpPr/>
          <p:nvPr/>
        </p:nvSpPr>
        <p:spPr>
          <a:xfrm>
            <a:off x="263520" y="641160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6" name="Picture 2" descr=""/>
          <p:cNvPicPr/>
          <p:nvPr/>
        </p:nvPicPr>
        <p:blipFill>
          <a:blip r:embed="rId1"/>
          <a:stretch/>
        </p:blipFill>
        <p:spPr>
          <a:xfrm>
            <a:off x="4466520" y="1715040"/>
            <a:ext cx="2511000" cy="464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1521080" cy="485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Extension of finite automata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 hierarchization of states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Allow concurrent behavior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158"/>
          <p:cNvSpPr/>
          <p:nvPr/>
        </p:nvSpPr>
        <p:spPr>
          <a:xfrm>
            <a:off x="542880" y="7221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Rechteck 2178"/>
          <p:cNvSpPr/>
          <p:nvPr/>
        </p:nvSpPr>
        <p:spPr>
          <a:xfrm>
            <a:off x="542880" y="12675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Behavioural Perspective – Statecharts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4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8: Requirements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Rechteck 334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HSN-Hierarchy 26"/>
          <p:cNvSpPr/>
          <p:nvPr/>
        </p:nvSpPr>
        <p:spPr>
          <a:xfrm>
            <a:off x="53964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58"/>
          <p:cNvSpPr/>
          <p:nvPr/>
        </p:nvSpPr>
        <p:spPr>
          <a:xfrm>
            <a:off x="542880" y="7221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Rechteck 2178"/>
          <p:cNvSpPr/>
          <p:nvPr/>
        </p:nvSpPr>
        <p:spPr>
          <a:xfrm>
            <a:off x="542880" y="12675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Behavioural Perspective – Statechart (Example)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CustomShape 5"/>
          <p:cNvSpPr/>
          <p:nvPr/>
        </p:nvSpPr>
        <p:spPr>
          <a:xfrm>
            <a:off x="263520" y="641160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3" name="Picture 2" descr=""/>
          <p:cNvPicPr/>
          <p:nvPr/>
        </p:nvPicPr>
        <p:blipFill>
          <a:blip r:embed="rId1"/>
          <a:stretch/>
        </p:blipFill>
        <p:spPr>
          <a:xfrm>
            <a:off x="1101960" y="2082960"/>
            <a:ext cx="8826120" cy="401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75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8: Requirements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Rechteck 17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HSN-Hierarchy 15"/>
          <p:cNvSpPr/>
          <p:nvPr/>
        </p:nvSpPr>
        <p:spPr>
          <a:xfrm>
            <a:off x="53964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in General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| Functional | Behavioral Perspective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4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Rectangle 2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Concepts and Definitions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HSN-Hierarchy 2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Goal: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 situation description that refers to the intended state of the environment. Goals can: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be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functional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or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non-functional (quality).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have sub-goals.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Goals are expressed by using nouns, verbs, and (optionally) adjectives. The nouns tend to be more of a state, and the verbs more into the activities that are needed to achieve a goal.”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if a </a:t>
            </a:r>
            <a:r>
              <a:rPr b="0" i="1" lang="en-US" sz="2000" spc="-1" strike="noStrike">
                <a:solidFill>
                  <a:srgbClr val="158466"/>
                </a:solidFill>
                <a:latin typeface="DejaVu Sans"/>
                <a:ea typeface="DejaVu Sans"/>
              </a:rPr>
              <a:t>message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needs to be </a:t>
            </a:r>
            <a:r>
              <a:rPr b="0" i="1" lang="en-US" sz="2000" spc="-1" strike="noStrike">
                <a:solidFill>
                  <a:srgbClr val="158466"/>
                </a:solidFill>
                <a:latin typeface="DejaVu Sans"/>
                <a:ea typeface="DejaVu Sans"/>
              </a:rPr>
              <a:t>transmitted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i="1" lang="en-US" sz="2000" spc="-1" strike="noStrike">
                <a:solidFill>
                  <a:srgbClr val="2a6099"/>
                </a:solidFill>
                <a:latin typeface="DejaVu Sans"/>
                <a:ea typeface="DejaVu Sans"/>
              </a:rPr>
              <a:t>securely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, the functional goal ‘</a:t>
            </a:r>
            <a:r>
              <a:rPr b="0" i="1" lang="en-US" sz="2000" spc="-1" strike="noStrike">
                <a:solidFill>
                  <a:srgbClr val="158466"/>
                </a:solidFill>
                <a:latin typeface="DejaVu Sans"/>
                <a:ea typeface="DejaVu Sans"/>
              </a:rPr>
              <a:t>Transmit</a:t>
            </a:r>
            <a:r>
              <a:rPr b="0" lang="en-US" sz="2000" spc="-1" strike="noStrike">
                <a:solidFill>
                  <a:srgbClr val="158466"/>
                </a:solidFill>
                <a:latin typeface="DejaVu Sans"/>
                <a:ea typeface="DejaVu Sans"/>
              </a:rPr>
              <a:t> </a:t>
            </a:r>
            <a:r>
              <a:rPr b="0" i="1" lang="en-US" sz="2000" spc="-1" strike="noStrike">
                <a:solidFill>
                  <a:srgbClr val="158466"/>
                </a:solidFill>
                <a:latin typeface="DejaVu Sans"/>
                <a:ea typeface="DejaVu Sans"/>
              </a:rPr>
              <a:t>Message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’ can be associated with the quality goal ‘</a:t>
            </a:r>
            <a:r>
              <a:rPr b="0" i="1" lang="en-US" sz="2000" spc="-1" strike="noStrike">
                <a:solidFill>
                  <a:srgbClr val="2a6099"/>
                </a:solidFill>
                <a:latin typeface="DejaVu Sans"/>
                <a:ea typeface="DejaVu Sans"/>
              </a:rPr>
              <a:t>Securely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’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CustomShape 4"/>
          <p:cNvSpPr/>
          <p:nvPr/>
        </p:nvSpPr>
        <p:spPr>
          <a:xfrm>
            <a:off x="263520" y="6411600"/>
            <a:ext cx="109170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L. Sterling, K. Taveter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The Art of Agent-Oriented Modeling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72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Rectangle 11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Motivation: Why AOM?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HSN-Hierarchy 1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Most (if not all) processes in software systems are elicited by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Agents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playing a certain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Role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in the system, to achieve some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is a tool for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“modelling systems with multiple agents, both human and manmade, interacting with a diverse collection of hardware and software in a complex environment”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models are clear and easily understandable for stakeholders →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useful for Requirements Engineering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CustomShape 14"/>
          <p:cNvSpPr/>
          <p:nvPr/>
        </p:nvSpPr>
        <p:spPr>
          <a:xfrm>
            <a:off x="263520" y="6411600"/>
            <a:ext cx="109170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L. Sterling, K. Taveter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The Art of Agent-Oriented Modeling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5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Rectangle 1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Goal vs. Requirement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HSN-Hierarchy 3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aphicFrame>
        <p:nvGraphicFramePr>
          <p:cNvPr id="430" name="Table 2"/>
          <p:cNvGraphicFramePr/>
          <p:nvPr/>
        </p:nvGraphicFramePr>
        <p:xfrm>
          <a:off x="685800" y="2024640"/>
          <a:ext cx="10286640" cy="1796400"/>
        </p:xfrm>
        <a:graphic>
          <a:graphicData uri="http://schemas.openxmlformats.org/drawingml/2006/table">
            <a:tbl>
              <a:tblPr/>
              <a:tblGrid>
                <a:gridCol w="5142960"/>
                <a:gridCol w="5144040"/>
              </a:tblGrid>
              <a:tr h="2988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Goal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Requirement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Single desired result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Statement of need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One goal may consist of several requirements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One requirement may be related to many goals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431" name="PlaceHolder 6"/>
          <p:cNvSpPr/>
          <p:nvPr/>
        </p:nvSpPr>
        <p:spPr>
          <a:xfrm>
            <a:off x="609480" y="3886200"/>
            <a:ext cx="10585080" cy="20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 one to one mapping between goals and requirements is possible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1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Rectangle 4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Concepts and Definitions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HSN-Hierarchy 4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5972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does one identify functional and non-functional goals?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Functional goals usually describe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a system must accomplish = Identification depends heavily on the system.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Non-functional goals describe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the system must accomplish those goals, in terms of standards and quality = Identification can depend on functional goals.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However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,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there are many commonalities: Reliability, Availability, Security, …..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CustomShape 7"/>
          <p:cNvSpPr/>
          <p:nvPr/>
        </p:nvSpPr>
        <p:spPr>
          <a:xfrm>
            <a:off x="263520" y="6411600"/>
            <a:ext cx="10917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https://onlinelibrary.wiley.com/doi/pdf/10.1002/9781119202660.app6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9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Rectangle 3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Concepts and Definitions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HSN-Hierarchy 5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Role: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 capacity or position that fascilitates the system to achieve it’s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goals. Roles express functions, expectations, and obligations of the agents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enacting them.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eg. Network Administrator, Firewall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Agent: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An entity that can act in the environment, perceive events, and reason.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human or software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CustomShape 8"/>
          <p:cNvSpPr/>
          <p:nvPr/>
        </p:nvSpPr>
        <p:spPr>
          <a:xfrm>
            <a:off x="263520" y="6411600"/>
            <a:ext cx="109170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L. Sterling, K. Taveter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The Art of Agent-Oriented Modeling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6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Rectangle 6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Concepts and Definitions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HSN-Hierarchy 7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5972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Activity</a:t>
            </a:r>
            <a:r>
              <a:rPr b="1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: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 action performed by an agent playing a role in pursuance of a system goal.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Environment: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An abstraction that provides the surrounding conditions for agents to exist and that mediates both the interaction among agents and the access to resources.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CustomShape 9"/>
          <p:cNvSpPr/>
          <p:nvPr/>
        </p:nvSpPr>
        <p:spPr>
          <a:xfrm>
            <a:off x="263520" y="6411600"/>
            <a:ext cx="109170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L. Sterling, K. Taveter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The Art of Agent-Oriented Modeling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20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Rectangle 5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HSN-Hierarchy 8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08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that we will take a look at: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6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Goal Models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6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Behavioural Interface Models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23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Rectangle 8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Goal Models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HSN-Hierarchy 11"/>
          <p:cNvSpPr/>
          <p:nvPr/>
        </p:nvSpPr>
        <p:spPr>
          <a:xfrm>
            <a:off x="451800" y="1709280"/>
            <a:ext cx="8222040" cy="4350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4" name="PlaceHolder 1"/>
          <p:cNvSpPr>
            <a:spLocks noGrp="1"/>
          </p:cNvSpPr>
          <p:nvPr>
            <p:ph/>
          </p:nvPr>
        </p:nvSpPr>
        <p:spPr>
          <a:xfrm>
            <a:off x="539640" y="1769400"/>
            <a:ext cx="4870800" cy="48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 models hierarchically express the relationships between goals (functional and non-functional) and the roles played by various agents in pursuit of those goals.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Sterling and Taveter’s AOM Goal models omit AND/OR decomposition for simplicity.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55" name="Table 1"/>
          <p:cNvGraphicFramePr/>
          <p:nvPr/>
        </p:nvGraphicFramePr>
        <p:xfrm>
          <a:off x="5844240" y="1955880"/>
          <a:ext cx="5075280" cy="442080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7196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Symbol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Meaning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Goal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Quality Goal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13940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Role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560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Reltionship between goals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568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Relationship between goals and quality goals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56" name="Freeform: Shape 3"/>
          <p:cNvSpPr/>
          <p:nvPr/>
        </p:nvSpPr>
        <p:spPr>
          <a:xfrm>
            <a:off x="6361200" y="2786400"/>
            <a:ext cx="1365480" cy="451080"/>
          </a:xfrm>
          <a:custGeom>
            <a:avLst/>
            <a:gdLst>
              <a:gd name="textAreaLeft" fmla="*/ 0 w 1365480"/>
              <a:gd name="textAreaRight" fmla="*/ 1367640 w 1365480"/>
              <a:gd name="textAreaTop" fmla="*/ 0 h 451080"/>
              <a:gd name="textAreaBottom" fmla="*/ 453240 h 451080"/>
            </a:gdLst>
            <a:ahLst/>
            <a:rect l="textAreaLeft" t="textAreaTop" r="textAreaRight" b="textAreaBottom"/>
            <a:pathLst>
              <a:path w="3812" h="1272">
                <a:moveTo>
                  <a:pt x="952" y="0"/>
                </a:moveTo>
                <a:lnTo>
                  <a:pt x="3811" y="0"/>
                </a:lnTo>
                <a:lnTo>
                  <a:pt x="2858" y="1271"/>
                </a:lnTo>
                <a:lnTo>
                  <a:pt x="0" y="1271"/>
                </a:lnTo>
                <a:lnTo>
                  <a:pt x="952" y="0"/>
                </a:ln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7" name="Freeform: Shape 4"/>
          <p:cNvSpPr/>
          <p:nvPr/>
        </p:nvSpPr>
        <p:spPr>
          <a:xfrm>
            <a:off x="6458400" y="3513600"/>
            <a:ext cx="1151280" cy="511560"/>
          </a:xfrm>
          <a:custGeom>
            <a:avLst/>
            <a:gdLst>
              <a:gd name="textAreaLeft" fmla="*/ 0 w 1151280"/>
              <a:gd name="textAreaRight" fmla="*/ 1153440 w 1151280"/>
              <a:gd name="textAreaTop" fmla="*/ 0 h 511560"/>
              <a:gd name="textAreaBottom" fmla="*/ 513720 h 511560"/>
            </a:gdLst>
            <a:ahLst/>
            <a:rect l="textAreaLeft" t="textAreaTop" r="textAreaRight" b="textAreaBottom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58" name="Picture 3" descr=""/>
          <p:cNvPicPr/>
          <p:nvPr/>
        </p:nvPicPr>
        <p:blipFill>
          <a:blip r:embed="rId1"/>
          <a:stretch/>
        </p:blipFill>
        <p:spPr>
          <a:xfrm>
            <a:off x="6858000" y="4210560"/>
            <a:ext cx="451080" cy="879480"/>
          </a:xfrm>
          <a:prstGeom prst="rect">
            <a:avLst/>
          </a:prstGeom>
          <a:ln w="0">
            <a:noFill/>
          </a:ln>
        </p:spPr>
      </p:pic>
      <p:sp>
        <p:nvSpPr>
          <p:cNvPr id="459" name="Straight Connector 3"/>
          <p:cNvSpPr/>
          <p:nvPr/>
        </p:nvSpPr>
        <p:spPr>
          <a:xfrm>
            <a:off x="6229800" y="5427000"/>
            <a:ext cx="182880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0" name="Straight Connector 4"/>
          <p:cNvSpPr/>
          <p:nvPr/>
        </p:nvSpPr>
        <p:spPr>
          <a:xfrm>
            <a:off x="6229800" y="6111000"/>
            <a:ext cx="1828800" cy="360"/>
          </a:xfrm>
          <a:prstGeom prst="line">
            <a:avLst/>
          </a:prstGeom>
          <a:ln w="0">
            <a:solidFill>
              <a:srgbClr val="000000"/>
            </a:solidFill>
            <a:prstDash val="lgDash"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335520" y="4406760"/>
            <a:ext cx="10748520" cy="13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335520" y="2906640"/>
            <a:ext cx="10748520" cy="149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25"/>
          <p:cNvSpPr/>
          <p:nvPr/>
        </p:nvSpPr>
        <p:spPr>
          <a:xfrm>
            <a:off x="542880" y="72144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Rectangle 7"/>
          <p:cNvSpPr/>
          <p:nvPr/>
        </p:nvSpPr>
        <p:spPr>
          <a:xfrm>
            <a:off x="542880" y="126684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Goal Model Example: Automated EV Charging Station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3" name="Picture 1" descr=""/>
          <p:cNvPicPr/>
          <p:nvPr/>
        </p:nvPicPr>
        <p:blipFill>
          <a:blip r:embed="rId1"/>
          <a:stretch/>
        </p:blipFill>
        <p:spPr>
          <a:xfrm>
            <a:off x="457200" y="2057400"/>
            <a:ext cx="10550520" cy="433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26"/>
          <p:cNvSpPr/>
          <p:nvPr/>
        </p:nvSpPr>
        <p:spPr>
          <a:xfrm>
            <a:off x="542880" y="72144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Rectangle 10"/>
          <p:cNvSpPr/>
          <p:nvPr/>
        </p:nvSpPr>
        <p:spPr>
          <a:xfrm>
            <a:off x="542880" y="126684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Behavioural Interface Models (BIM)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1"/>
          <p:cNvSpPr>
            <a:spLocks noGrp="1"/>
          </p:cNvSpPr>
          <p:nvPr>
            <p:ph/>
          </p:nvPr>
        </p:nvSpPr>
        <p:spPr>
          <a:xfrm>
            <a:off x="465480" y="1828800"/>
            <a:ext cx="10585800" cy="227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Behavioral Interface Models model the behaviour of agents playing their roles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Behavioural Units (= Activities)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Represented as a table ↓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67" name="Table 4"/>
          <p:cNvGraphicFramePr/>
          <p:nvPr/>
        </p:nvGraphicFramePr>
        <p:xfrm>
          <a:off x="737640" y="4408560"/>
          <a:ext cx="10006200" cy="2034720"/>
        </p:xfrm>
        <a:graphic>
          <a:graphicData uri="http://schemas.openxmlformats.org/drawingml/2006/table">
            <a:tbl>
              <a:tblPr/>
              <a:tblGrid>
                <a:gridCol w="1900080"/>
                <a:gridCol w="2658600"/>
                <a:gridCol w="2575080"/>
                <a:gridCol w="2872800"/>
              </a:tblGrid>
              <a:tr h="4269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Activity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Trigger(s)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Precondition(s)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Postcondition(s)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20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Activity Name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Event(s) that trigger(s) the activity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Conditions for Activity to proceed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Conditions for Activity to be considered complete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...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...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...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...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28"/>
          <p:cNvSpPr/>
          <p:nvPr/>
        </p:nvSpPr>
        <p:spPr>
          <a:xfrm>
            <a:off x="542880" y="72144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Rectangle 9"/>
          <p:cNvSpPr/>
          <p:nvPr/>
        </p:nvSpPr>
        <p:spPr>
          <a:xfrm>
            <a:off x="542880" y="126684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BIM Example: Automated EV Charging Station (Manage Charging)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70" name="Table 3"/>
          <p:cNvGraphicFramePr/>
          <p:nvPr/>
        </p:nvGraphicFramePr>
        <p:xfrm>
          <a:off x="558000" y="1960920"/>
          <a:ext cx="10643040" cy="4305240"/>
        </p:xfrm>
        <a:graphic>
          <a:graphicData uri="http://schemas.openxmlformats.org/drawingml/2006/table">
            <a:tbl>
              <a:tblPr/>
              <a:tblGrid>
                <a:gridCol w="2431440"/>
                <a:gridCol w="1685160"/>
                <a:gridCol w="4015440"/>
                <a:gridCol w="2511360"/>
              </a:tblGrid>
              <a:tr h="4874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Activity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Trigger(s)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Precondition(s)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Postcondition(s)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974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Reserve Charging Port(CP)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wants to charge EV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bought energy, CP is free, EV is ready to charge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331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Charge EV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charged EV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974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Agree on charging speed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Max CP speed ≥ Min EV speed,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roid Sans Fallback"/>
                        </a:rPr>
                        <a:t>Max EV speed ≥ Min CP speed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Charging speed is agreed upon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Begin Charging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Charging speed is agreed upon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EV has begun charging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End Charging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None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EV has competed charging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charged EV,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CP is free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CustomShape 1"/>
          <p:cNvSpPr/>
          <p:nvPr/>
        </p:nvSpPr>
        <p:spPr>
          <a:xfrm>
            <a:off x="335520" y="4406760"/>
            <a:ext cx="10748520" cy="13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Summary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CustomShape 2"/>
          <p:cNvSpPr/>
          <p:nvPr/>
        </p:nvSpPr>
        <p:spPr>
          <a:xfrm>
            <a:off x="335520" y="2906640"/>
            <a:ext cx="10748520" cy="149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Conceptual models as a means for requirements documentation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Abstraction and good overview vs. learning a modeling language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models for different purposes → Model needs to fit the purpose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UML provides models for almost anything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only covered a small part → Other UML models can also be useful for requirements documentation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UML is not the only answer → Other models work fine, too.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335520" y="1268640"/>
            <a:ext cx="10746360" cy="503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CustomShape 3"/>
          <p:cNvSpPr/>
          <p:nvPr/>
        </p:nvSpPr>
        <p:spPr>
          <a:xfrm>
            <a:off x="335520" y="764640"/>
            <a:ext cx="1074636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542880" y="685800"/>
            <a:ext cx="10357920" cy="4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 algn="ctr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4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8: Requirements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Rechteck 334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HSN-Hierarchy 26"/>
          <p:cNvSpPr/>
          <p:nvPr/>
        </p:nvSpPr>
        <p:spPr>
          <a:xfrm>
            <a:off x="539640" y="1709280"/>
            <a:ext cx="8225280" cy="4353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in General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| Functional | Behavioral Perspective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658160" cy="485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are frequently used for system design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Design Models”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architectural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Considerable difference between requirements models and design models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models depict aspects of the underlying problem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Design models document solutions chosen during system development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158"/>
          <p:cNvSpPr/>
          <p:nvPr/>
        </p:nvSpPr>
        <p:spPr>
          <a:xfrm>
            <a:off x="542880" y="7221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Rechteck 2178"/>
          <p:cNvSpPr/>
          <p:nvPr/>
        </p:nvSpPr>
        <p:spPr>
          <a:xfrm>
            <a:off x="542880" y="12675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Requirements Model vs. Design Model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658160" cy="485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According to Merriam-Webster: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Structural design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usually miniature representation of something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system of postulates, data, and inferences presented as a mathematical description of an entity or state of affairs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1"/>
          <p:cNvSpPr/>
          <p:nvPr/>
        </p:nvSpPr>
        <p:spPr>
          <a:xfrm>
            <a:off x="542880" y="7221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Rechteck 1"/>
          <p:cNvSpPr/>
          <p:nvPr/>
        </p:nvSpPr>
        <p:spPr>
          <a:xfrm>
            <a:off x="542880" y="12675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The Term “Model”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CustomShape 6"/>
          <p:cNvSpPr/>
          <p:nvPr/>
        </p:nvSpPr>
        <p:spPr>
          <a:xfrm>
            <a:off x="411480" y="4416840"/>
            <a:ext cx="9610920" cy="10659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 use the following definition in this lecture: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model is an abstract representation of an existing reality or a reality to be created.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1080" cy="485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Mapping of reality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Aspects of the observed reality are mapped onto model elements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Descriptive model creation → Model documents the existing reality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Prescriptive model creation → Model prototypes fictious reality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can be both descriptive and prescriptive at the same time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Describes a stakeholder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Prescribes a use case of a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158"/>
          <p:cNvSpPr/>
          <p:nvPr/>
        </p:nvSpPr>
        <p:spPr>
          <a:xfrm>
            <a:off x="542880" y="7221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Rechteck 2178"/>
          <p:cNvSpPr/>
          <p:nvPr/>
        </p:nvSpPr>
        <p:spPr>
          <a:xfrm>
            <a:off x="542880" y="12675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Properties of Models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1105</TotalTime>
  <Application>LibreOffice/7.4.2.3$Linux_X86_64 LibreOffice_project/40$Build-3</Application>
  <AppVersion>15.0000</AppVersion>
  <Words>8997</Words>
  <Paragraphs>1349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2022-12-14T14:02:45Z</dcterms:modified>
  <cp:revision>3609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53</vt:i4>
  </property>
  <property fmtid="{D5CDD505-2E9C-101B-9397-08002B2CF9AE}" pid="4" name="PresentationFormat">
    <vt:lpwstr>Widescreen</vt:lpwstr>
  </property>
  <property fmtid="{D5CDD505-2E9C-101B-9397-08002B2CF9AE}" pid="5" name="Slides">
    <vt:i4>100</vt:i4>
  </property>
</Properties>
</file>