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32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31.xml.rels" ContentType="application/vnd.openxmlformats-package.relationships+xml"/>
  <Override PartName="/ppt/notesSlides/notesSlide3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wmf" ContentType="image/x-wmf"/>
  <Override PartName="/ppt/media/image10.wmf" ContentType="image/x-wmf"/>
  <Override PartName="/ppt/media/image6.wmf" ContentType="image/x-wmf"/>
  <Override PartName="/ppt/media/image7.png" ContentType="image/png"/>
  <Override PartName="/ppt/media/image11.wmf" ContentType="image/x-wmf"/>
  <Override PartName="/ppt/media/image12.png" ContentType="image/png"/>
  <Override PartName="/ppt/media/image8.png" ContentType="image/png"/>
  <Override PartName="/ppt/media/image9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60" Type="http://schemas.openxmlformats.org/officeDocument/2006/relationships/slide" Target="slides/slide51.xml"/><Relationship Id="rId61" Type="http://schemas.openxmlformats.org/officeDocument/2006/relationships/slide" Target="slides/slide52.xml"/><Relationship Id="rId62" Type="http://schemas.openxmlformats.org/officeDocument/2006/relationships/slide" Target="slides/slide53.xml"/><Relationship Id="rId63" Type="http://schemas.openxmlformats.org/officeDocument/2006/relationships/slide" Target="slides/slide54.xml"/><Relationship Id="rId64" Type="http://schemas.openxmlformats.org/officeDocument/2006/relationships/slide" Target="slides/slide55.xml"/><Relationship Id="rId65" Type="http://schemas.openxmlformats.org/officeDocument/2006/relationships/slide" Target="slides/slide56.xml"/><Relationship Id="rId66" Type="http://schemas.openxmlformats.org/officeDocument/2006/relationships/slide" Target="slides/slide57.xml"/><Relationship Id="rId6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8333498-C25C-4174-B178-C60C63EF6BDB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Num" idx="4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B55C09-ED85-42A7-9D8C-21A38191886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Num" idx="5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7D90D5-D51C-4A41-A460-E520A1B2BCE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das System als Black-Box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die Systemumgebung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identifiziert Messgrößen, die mathematisch beschrieben werden können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physikalische / System Einschränkungen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Grundidee alles mathematisch formal beschreiben – identifizieren von Größen, jede dieser Umgebungseigenschaften wird durch mathematische Variablen beschrieben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Wie schnell ist das auto -&gt; das nenne ich dann v -&gt; monitored variable = wie schnell drehen sich die räder?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Bsp Airbus – ich messe wann das flugzeug am boden ist und nicht umdrehungsgeschw. Der Räder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Num" idx="6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EFDA46-8886-41B6-A885-4D772FC66E9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die notwendigen Eigenschaften der anzuschließenden Geräte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identifiziert Input- und Output-Register (modelliert als math. Variablen) =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pseudo speicherstellen für tatsächliche größen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Relation zwischen Input-Registern und Umgebungswerten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Relation zwischen Output-Registern und Umgebungswerten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Num" idx="7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C129FB-75BA-4188-864B-5EC1254F028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Warum fasse ich system req &amp; system design doc zusammen? -&gt; Ergeben zusammen die Anforderungen an die Software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Num" idx="8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D2944C-8CE6-4299-84D9-D7236B5373A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NAT = natürliche Einschränkungen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REQ = </a:t>
            </a: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erwartetes Verhalten des Systems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IN/OUT = Verhalten der Ein/Ausgabegeräte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SOF = akt SW-Verhalten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SOFREQ = </a:t>
            </a: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beschreibt das Verhalten der Software, dessen Rahmen akzeptabel wäre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m(t) = monitored variables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i(t)= input variables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o(t)= output variables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c(t)= controlled variables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Num" idx="9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186889-A39B-4355-AB2A-EBF7955E576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Num" idx="10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00E711-988E-4966-B92F-E66D98B0F4F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1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Num" idx="11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CDDB97-9A07-490A-AAAD-AF903461A84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Domain = Menge von Vektoren mit allen monitored Variablen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Range = Menge von Vektoren mit allen controlled Variablen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(m,c) elem REQ gdw zu jeder contrallod auch eine monitored existiert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Num" idx="12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4689C1-0881-4AA7-AE3A-69DC9766A05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= Verhalten der Eingabgeräte, Ungenauigkeiten betrachten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OUT = Verhalten der Ausgabgeräte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Num" idx="13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B2A187-C38F-4E31-BF90-0389F6C611E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2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Domain = Menge von Vektoren mit Eingaben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Range = Menge von Vektoren mit Ausgaben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(i,o) elem SOF gdw alle Werte in o produziert werden können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Verification: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REQ = INoSOFREQo OUT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IN-1o REQ o OUT-1 = SOFREQ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IN-1o REQ o OUT-1 = SOFREQ superset SOF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Num" idx="14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225CFA-3EDD-4F21-A667-DC1BCB53DC1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SOFREQ = akzeptiertes Verhalten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Eingaben messen und Ausgaben produzieren und Naturbedingungen ebenfalls gelten, dann können Anforderungen gefolgert werden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Erlaubtes Verhalten aufgrund der Naturgegebenheiten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Num" idx="15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9E923D-AD21-4848-98CF-B7BB19EFFC5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Feasability = ich fordere nichts was im Wiederspruch zur Natur ist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Acceptability = beschreibt das Verhalten der SW, das mindestens erfüllt werden muss, um sie SW zu benutzen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SW-Verhalten beschränken auf NAT -&gt; Verhalten entspricht anf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Ariane 4 – sw funktioniert einwandfrei wenn die beschleunigungskräfte nicht über best. Betrag liegen (nat n sof)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Ariane 5 – nat hat sich geändert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David Lorge Parnas, Jan Madey. Functional Documents for Computer Science. Science of Computer Programming, Elsevier, 1995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Dennis K. Peters and David Lorge Parnas. Requirements-based Monitors for Real-Time Systems. IEEE Transactions 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Num" idx="16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5BF925-691E-4756-9172-E35BCCC01A8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NRL/SCR -&gt; SCR = Name, Erfinder waren zu der Zeit am NRL.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ldNum" idx="17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D8A9CC-5A0B-4E6A-91A6-74627AD6D2D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Num" idx="18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318D32-C784-40B0-BE74-E6794E66058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Hilfsvar werden eingeführt um REQ einfacher hinzuschreiben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Auxiliary V: = Hilfsvariablen – Modi – repräsentieren System Status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System = unter bestimmten Bedingungen gibt es Zustandsübergang – Zustandsdiagramm UML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Num" idx="19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9F3AD9-FBE4-4C12-837F-E0C16ABB14E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Bedingungen = beziehen sich auf einen Status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Event = verbindet 2 Systemzustände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Vorkommen: ein Event tritt auf wenn Bedingung ändert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@T(c) = der moment in dem c wahr wird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Conditioned event = Event unter bedingung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Special form = verschärfte Form von Conditioned Event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Num" idx="20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51DC7E-9F54-48AA-937D-FCA8B6D0CE4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4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 transition table = mode + event = neuer mode -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Verbindet den Ausgangsmodus und ein Event mit einem Zielmodus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Event table = Veränderungen von termen / contr. Variablen in abh. Von inputs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Cond. Table = Wert einer controlled Variable unter jeder möglichen Bedingung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Easterbrook: L17-formalmodelling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Num" idx="21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0282EF-0D42-4F1E-8872-3C4F0213036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Easterbrook: L17-formalmodelling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Num" idx="22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A086C8-D3F3-494D-85F0-282F46BE93C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5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Easterbrook: L17-formalmodelling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Num" idx="23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E4FE30-27BC-4861-BCD8-16D1DD8488A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Num" idx="24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1F9570-CCE6-40A4-A4F9-4E12B18A69C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Num" idx="25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C4E020-FF85-4159-9949-B1202974190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Constance Heitmeyer, Myla Archer, Ramesh Bharadwaj and Ralph Jeffords. Tools for constructing requirements specifications: The SCR toolset at the age of ten. International Journal of Computer Systems Science &amp; Engineering, Vol 20, No. 1, p 19-35, January 2005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BEF1B70-9578-4611-A843-287CA597A43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36F0D1D-7D71-466B-BC1B-15DC48E2936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CAE7BE3-A8B4-4223-BEF4-211AC8602D8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272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6E379AD-7825-45EF-A95C-7F3C37718C4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F5B4F44-E06C-4DD1-9D47-69215F42FD3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18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1444760" y="144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1142748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5FB1C98-C9BA-4D63-B178-8A817E935AF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E68CEFA-1605-4B1E-898B-C111140CD04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23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235" name="CustomShape 4"/>
          <p:cNvSpPr/>
          <p:nvPr/>
        </p:nvSpPr>
        <p:spPr>
          <a:xfrm>
            <a:off x="11444760" y="144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1142748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7E777F6-D7EA-407E-8E30-1E88BD20494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 2"/>
          <p:cNvSpPr/>
          <p:nvPr/>
        </p:nvSpPr>
        <p:spPr>
          <a:xfrm>
            <a:off x="11444760" y="0"/>
            <a:ext cx="748800" cy="6857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277" name="Text Box 42"/>
          <p:cNvSpPr/>
          <p:nvPr/>
        </p:nvSpPr>
        <p:spPr>
          <a:xfrm>
            <a:off x="11438640" y="6453360"/>
            <a:ext cx="765720" cy="40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0436228-3A63-4097-B6ED-12F2C8D16394}" type="slidenum">
              <a:rPr b="0" lang="de-DE" sz="1800" spc="-1" strike="noStrike">
                <a:solidFill>
                  <a:srgbClr val="808080"/>
                </a:solidFill>
                <a:latin typeface="Arial Unicode M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 Box 50"/>
          <p:cNvSpPr/>
          <p:nvPr/>
        </p:nvSpPr>
        <p:spPr>
          <a:xfrm>
            <a:off x="912240" y="1268280"/>
            <a:ext cx="92156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9640" cy="569520"/>
          </a:xfrm>
          <a:prstGeom prst="rect">
            <a:avLst/>
          </a:prstGeom>
          <a:ln w="0">
            <a:noFill/>
          </a:ln>
        </p:spPr>
      </p:pic>
      <p:pic>
        <p:nvPicPr>
          <p:cNvPr id="28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5480" cy="521640"/>
          </a:xfrm>
          <a:prstGeom prst="rect">
            <a:avLst/>
          </a:prstGeom>
          <a:ln w="0">
            <a:noFill/>
          </a:ln>
        </p:spPr>
      </p:pic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 Unicode MS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 Unicode MS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 Unicode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 Unicode MS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latin typeface="Arial Unicode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 Unicode MS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latin typeface="Arial Unicode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Arial Unicode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 Unicode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 Unicode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 Unicode MS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 Unicode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5.wmf"/><Relationship Id="rId3" Type="http://schemas.openxmlformats.org/officeDocument/2006/relationships/image" Target="../media/image5.wmf"/><Relationship Id="rId4" Type="http://schemas.openxmlformats.org/officeDocument/2006/relationships/image" Target="../media/image5.wmf"/><Relationship Id="rId5" Type="http://schemas.openxmlformats.org/officeDocument/2006/relationships/image" Target="../media/image5.wmf"/><Relationship Id="rId6" Type="http://schemas.openxmlformats.org/officeDocument/2006/relationships/image" Target="../media/image5.wmf"/><Relationship Id="rId7" Type="http://schemas.openxmlformats.org/officeDocument/2006/relationships/image" Target="../media/image5.wmf"/><Relationship Id="rId8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5.wmf"/><Relationship Id="rId3" Type="http://schemas.openxmlformats.org/officeDocument/2006/relationships/image" Target="../media/image5.wmf"/><Relationship Id="rId4" Type="http://schemas.openxmlformats.org/officeDocument/2006/relationships/image" Target="../media/image5.wmf"/><Relationship Id="rId5" Type="http://schemas.openxmlformats.org/officeDocument/2006/relationships/image" Target="../media/image5.wmf"/><Relationship Id="rId6" Type="http://schemas.openxmlformats.org/officeDocument/2006/relationships/image" Target="../media/image5.wmf"/><Relationship Id="rId7" Type="http://schemas.openxmlformats.org/officeDocument/2006/relationships/image" Target="../media/image5.wmf"/><Relationship Id="rId8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5.wmf"/><Relationship Id="rId3" Type="http://schemas.openxmlformats.org/officeDocument/2006/relationships/image" Target="../media/image5.wmf"/><Relationship Id="rId4" Type="http://schemas.openxmlformats.org/officeDocument/2006/relationships/image" Target="../media/image5.wmf"/><Relationship Id="rId5" Type="http://schemas.openxmlformats.org/officeDocument/2006/relationships/image" Target="../media/image5.wmf"/><Relationship Id="rId6" Type="http://schemas.openxmlformats.org/officeDocument/2006/relationships/image" Target="../media/image5.wmf"/><Relationship Id="rId7" Type="http://schemas.openxmlformats.org/officeDocument/2006/relationships/image" Target="../media/image5.wmf"/><Relationship Id="rId8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5.wmf"/><Relationship Id="rId3" Type="http://schemas.openxmlformats.org/officeDocument/2006/relationships/image" Target="../media/image5.wmf"/><Relationship Id="rId4" Type="http://schemas.openxmlformats.org/officeDocument/2006/relationships/image" Target="../media/image5.wmf"/><Relationship Id="rId5" Type="http://schemas.openxmlformats.org/officeDocument/2006/relationships/image" Target="../media/image5.wmf"/><Relationship Id="rId6" Type="http://schemas.openxmlformats.org/officeDocument/2006/relationships/image" Target="../media/image5.wmf"/><Relationship Id="rId7" Type="http://schemas.openxmlformats.org/officeDocument/2006/relationships/image" Target="../media/image5.wmf"/><Relationship Id="rId8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5.wmf"/><Relationship Id="rId4" Type="http://schemas.openxmlformats.org/officeDocument/2006/relationships/image" Target="../media/image5.wmf"/><Relationship Id="rId5" Type="http://schemas.openxmlformats.org/officeDocument/2006/relationships/image" Target="../media/image5.wmf"/><Relationship Id="rId6" Type="http://schemas.openxmlformats.org/officeDocument/2006/relationships/image" Target="../media/image5.wmf"/><Relationship Id="rId7" Type="http://schemas.openxmlformats.org/officeDocument/2006/relationships/image" Target="../media/image5.wmf"/><Relationship Id="rId8" Type="http://schemas.openxmlformats.org/officeDocument/2006/relationships/image" Target="../media/image5.wmf"/><Relationship Id="rId9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vasys.tu-clausthal.de/evasys/online.php?pswd=S1LW7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://cpntools.org/" TargetMode="External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://cpntools.org/" TargetMode="External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27400" y="1412640"/>
            <a:ext cx="10362240" cy="11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527400" y="2852640"/>
            <a:ext cx="10362240" cy="23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9: Requirements Documentation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Requirements Specification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" name="Table 1"/>
          <p:cNvGraphicFramePr/>
          <p:nvPr/>
        </p:nvGraphicFramePr>
        <p:xfrm>
          <a:off x="558000" y="1960920"/>
          <a:ext cx="10185840" cy="2761200"/>
        </p:xfrm>
        <a:graphic>
          <a:graphicData uri="http://schemas.openxmlformats.org/drawingml/2006/table">
            <a:tbl>
              <a:tblPr/>
              <a:tblGrid>
                <a:gridCol w="2327040"/>
                <a:gridCol w="1612800"/>
                <a:gridCol w="3843000"/>
                <a:gridCol w="2403360"/>
              </a:tblGrid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33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54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3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54" name="PlaceHolder 19"/>
          <p:cNvSpPr/>
          <p:nvPr/>
        </p:nvSpPr>
        <p:spPr>
          <a:xfrm>
            <a:off x="542880" y="722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Rectangle 8"/>
          <p:cNvSpPr/>
          <p:nvPr/>
        </p:nvSpPr>
        <p:spPr>
          <a:xfrm>
            <a:off x="542880" y="12675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Motivation: Why CPNs?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16"/>
          <p:cNvSpPr/>
          <p:nvPr/>
        </p:nvSpPr>
        <p:spPr>
          <a:xfrm>
            <a:off x="539640" y="4800600"/>
            <a:ext cx="9974880" cy="159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 we know that these conditions are enough?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we model these conditions and simulate, for example; can the system handle 10 EVs and 3 charging stations, or does the system ever get into an infitinte blocking state?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3"/>
          <p:cNvSpPr/>
          <p:nvPr/>
        </p:nvSpPr>
        <p:spPr>
          <a:xfrm>
            <a:off x="542880" y="7214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Rectangle 284"/>
          <p:cNvSpPr/>
          <p:nvPr/>
        </p:nvSpPr>
        <p:spPr>
          <a:xfrm>
            <a:off x="542880" y="12668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What are CPNs?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1"/>
          <p:cNvSpPr>
            <a:spLocks noGrp="1"/>
          </p:cNvSpPr>
          <p:nvPr>
            <p:ph/>
          </p:nvPr>
        </p:nvSpPr>
        <p:spPr>
          <a:xfrm>
            <a:off x="539640" y="1856520"/>
            <a:ext cx="6843960" cy="45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Directed </a:t>
            </a:r>
            <a:r>
              <a:rPr b="0" lang="en-US" sz="2000" spc="-1" strike="noStrike">
                <a:solidFill>
                  <a:srgbClr val="00a933"/>
                </a:solidFill>
                <a:latin typeface="DejaVu Sans"/>
                <a:ea typeface="DejaVu Sans"/>
              </a:rPr>
              <a:t>bipartite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graphs: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Bipartite graphs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divide the vertices of the graph into: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two disjoint and independent sets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Edges in the graph ONLY connect vertices from one set to the other.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Oval 286"/>
          <p:cNvSpPr/>
          <p:nvPr/>
        </p:nvSpPr>
        <p:spPr>
          <a:xfrm>
            <a:off x="8001000" y="2514600"/>
            <a:ext cx="1137240" cy="22802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1" name="Oval 287"/>
          <p:cNvSpPr/>
          <p:nvPr/>
        </p:nvSpPr>
        <p:spPr>
          <a:xfrm>
            <a:off x="9621000" y="2514960"/>
            <a:ext cx="1137240" cy="2280240"/>
          </a:xfrm>
          <a:prstGeom prst="ellipse">
            <a:avLst/>
          </a:prstGeom>
          <a:solidFill>
            <a:srgbClr val="ffffff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2" name="Oval 288"/>
          <p:cNvSpPr/>
          <p:nvPr/>
        </p:nvSpPr>
        <p:spPr>
          <a:xfrm>
            <a:off x="8515800" y="289800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Oval 289"/>
          <p:cNvSpPr/>
          <p:nvPr/>
        </p:nvSpPr>
        <p:spPr>
          <a:xfrm>
            <a:off x="8515800" y="322200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4" name="Oval 290"/>
          <p:cNvSpPr/>
          <p:nvPr/>
        </p:nvSpPr>
        <p:spPr>
          <a:xfrm>
            <a:off x="8515800" y="351000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5" name="Oval 291"/>
          <p:cNvSpPr/>
          <p:nvPr/>
        </p:nvSpPr>
        <p:spPr>
          <a:xfrm>
            <a:off x="8515800" y="372600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6" name="Oval 292"/>
          <p:cNvSpPr/>
          <p:nvPr/>
        </p:nvSpPr>
        <p:spPr>
          <a:xfrm>
            <a:off x="8515800" y="397800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Oval 293"/>
          <p:cNvSpPr/>
          <p:nvPr/>
        </p:nvSpPr>
        <p:spPr>
          <a:xfrm>
            <a:off x="8515800" y="430200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8" name="Oval 294"/>
          <p:cNvSpPr/>
          <p:nvPr/>
        </p:nvSpPr>
        <p:spPr>
          <a:xfrm>
            <a:off x="10135800" y="3150000"/>
            <a:ext cx="76680" cy="7668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9" name="Oval 295"/>
          <p:cNvSpPr/>
          <p:nvPr/>
        </p:nvSpPr>
        <p:spPr>
          <a:xfrm>
            <a:off x="10135800" y="3474000"/>
            <a:ext cx="76680" cy="7668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0" name="Oval 296"/>
          <p:cNvSpPr/>
          <p:nvPr/>
        </p:nvSpPr>
        <p:spPr>
          <a:xfrm>
            <a:off x="10135800" y="3762000"/>
            <a:ext cx="76680" cy="7668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1" name="Oval 297"/>
          <p:cNvSpPr/>
          <p:nvPr/>
        </p:nvSpPr>
        <p:spPr>
          <a:xfrm>
            <a:off x="10135800" y="3978000"/>
            <a:ext cx="76680" cy="7668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Freeform: Shape 298"/>
          <p:cNvSpPr/>
          <p:nvPr/>
        </p:nvSpPr>
        <p:spPr>
          <a:xfrm>
            <a:off x="8598240" y="2939400"/>
            <a:ext cx="1532160" cy="246600"/>
          </a:xfrm>
          <a:custGeom>
            <a:avLst/>
            <a:gdLst>
              <a:gd name="textAreaLeft" fmla="*/ 0 w 1532160"/>
              <a:gd name="textAreaRight" fmla="*/ 1534320 w 1532160"/>
              <a:gd name="textAreaTop" fmla="*/ 0 h 246600"/>
              <a:gd name="textAreaBottom" fmla="*/ 248760 h 24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Freeform: Shape 299"/>
          <p:cNvSpPr/>
          <p:nvPr/>
        </p:nvSpPr>
        <p:spPr>
          <a:xfrm>
            <a:off x="8598240" y="2957400"/>
            <a:ext cx="1532160" cy="552600"/>
          </a:xfrm>
          <a:custGeom>
            <a:avLst/>
            <a:gdLst>
              <a:gd name="textAreaLeft" fmla="*/ 0 w 1532160"/>
              <a:gd name="textAreaRight" fmla="*/ 1534320 w 1532160"/>
              <a:gd name="textAreaTop" fmla="*/ 0 h 552600"/>
              <a:gd name="textAreaBottom" fmla="*/ 554760 h 552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4" name="Freeform: Shape 300"/>
          <p:cNvSpPr/>
          <p:nvPr/>
        </p:nvSpPr>
        <p:spPr>
          <a:xfrm flipH="1">
            <a:off x="8592480" y="3191400"/>
            <a:ext cx="1532160" cy="66600"/>
          </a:xfrm>
          <a:custGeom>
            <a:avLst/>
            <a:gdLst>
              <a:gd name="textAreaLeft" fmla="*/ -1080 w 1532160"/>
              <a:gd name="textAreaRight" fmla="*/ 1533240 w 1532160"/>
              <a:gd name="textAreaTop" fmla="*/ 0 h 66600"/>
              <a:gd name="textAreaBottom" fmla="*/ 68760 h 6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Freeform: Shape 301"/>
          <p:cNvSpPr/>
          <p:nvPr/>
        </p:nvSpPr>
        <p:spPr>
          <a:xfrm flipH="1" flipV="1">
            <a:off x="8580600" y="3574800"/>
            <a:ext cx="1544040" cy="217440"/>
          </a:xfrm>
          <a:custGeom>
            <a:avLst/>
            <a:gdLst>
              <a:gd name="textAreaLeft" fmla="*/ 1080 w 1544040"/>
              <a:gd name="textAreaRight" fmla="*/ 1547280 w 1544040"/>
              <a:gd name="textAreaTop" fmla="*/ -1080 h 217440"/>
              <a:gd name="textAreaBottom" fmla="*/ 218520 h 217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Freeform: Shape 302"/>
          <p:cNvSpPr/>
          <p:nvPr/>
        </p:nvSpPr>
        <p:spPr>
          <a:xfrm>
            <a:off x="8598240" y="3767400"/>
            <a:ext cx="1532160" cy="30600"/>
          </a:xfrm>
          <a:custGeom>
            <a:avLst/>
            <a:gdLst>
              <a:gd name="textAreaLeft" fmla="*/ 0 w 1532160"/>
              <a:gd name="textAreaRight" fmla="*/ 1534320 w 1532160"/>
              <a:gd name="textAreaTop" fmla="*/ 0 h 30600"/>
              <a:gd name="textAreaBottom" fmla="*/ 32760 h 30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3120" bIns="33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Freeform: Shape 303"/>
          <p:cNvSpPr/>
          <p:nvPr/>
        </p:nvSpPr>
        <p:spPr>
          <a:xfrm>
            <a:off x="8598240" y="4019400"/>
            <a:ext cx="1532160" cy="360"/>
          </a:xfrm>
          <a:custGeom>
            <a:avLst/>
            <a:gdLst>
              <a:gd name="textAreaLeft" fmla="*/ 0 w 1532160"/>
              <a:gd name="textAreaRight" fmla="*/ 1534320 w 1532160"/>
              <a:gd name="textAreaTop" fmla="*/ 0 h 360"/>
              <a:gd name="textAreaBottom" fmla="*/ 230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8" name="Freeform: Shape 304"/>
          <p:cNvSpPr/>
          <p:nvPr/>
        </p:nvSpPr>
        <p:spPr>
          <a:xfrm flipV="1">
            <a:off x="8598240" y="3537720"/>
            <a:ext cx="1544040" cy="793440"/>
          </a:xfrm>
          <a:custGeom>
            <a:avLst/>
            <a:gdLst>
              <a:gd name="textAreaLeft" fmla="*/ 0 w 1544040"/>
              <a:gd name="textAreaRight" fmla="*/ 1546200 w 1544040"/>
              <a:gd name="textAreaTop" fmla="*/ -1080 h 793440"/>
              <a:gd name="textAreaBottom" fmla="*/ 794520 h 793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9" name="Freeform: Shape 305"/>
          <p:cNvSpPr/>
          <p:nvPr/>
        </p:nvSpPr>
        <p:spPr>
          <a:xfrm flipH="1">
            <a:off x="8592480" y="3515400"/>
            <a:ext cx="1532160" cy="246600"/>
          </a:xfrm>
          <a:custGeom>
            <a:avLst/>
            <a:gdLst>
              <a:gd name="textAreaLeft" fmla="*/ -1080 w 1532160"/>
              <a:gd name="textAreaRight" fmla="*/ 1533240 w 1532160"/>
              <a:gd name="textAreaTop" fmla="*/ 0 h 246600"/>
              <a:gd name="textAreaBottom" fmla="*/ 248760 h 24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5"/>
          <p:cNvSpPr/>
          <p:nvPr/>
        </p:nvSpPr>
        <p:spPr>
          <a:xfrm>
            <a:off x="542880" y="7214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Rectangle 307"/>
          <p:cNvSpPr/>
          <p:nvPr/>
        </p:nvSpPr>
        <p:spPr>
          <a:xfrm>
            <a:off x="542880" y="12668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What are CPNs?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Oval 308"/>
          <p:cNvSpPr/>
          <p:nvPr/>
        </p:nvSpPr>
        <p:spPr>
          <a:xfrm>
            <a:off x="8000640" y="2514960"/>
            <a:ext cx="1137240" cy="22802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3" name="Oval 309"/>
          <p:cNvSpPr/>
          <p:nvPr/>
        </p:nvSpPr>
        <p:spPr>
          <a:xfrm>
            <a:off x="9620640" y="2515320"/>
            <a:ext cx="1137240" cy="2280240"/>
          </a:xfrm>
          <a:prstGeom prst="ellipse">
            <a:avLst/>
          </a:prstGeom>
          <a:solidFill>
            <a:srgbClr val="ffffff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4" name="Oval 310"/>
          <p:cNvSpPr/>
          <p:nvPr/>
        </p:nvSpPr>
        <p:spPr>
          <a:xfrm>
            <a:off x="8515440" y="289836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5" name="Oval 311"/>
          <p:cNvSpPr/>
          <p:nvPr/>
        </p:nvSpPr>
        <p:spPr>
          <a:xfrm>
            <a:off x="8515440" y="322236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6" name="Oval 312"/>
          <p:cNvSpPr/>
          <p:nvPr/>
        </p:nvSpPr>
        <p:spPr>
          <a:xfrm>
            <a:off x="8515440" y="351036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7" name="Oval 313"/>
          <p:cNvSpPr/>
          <p:nvPr/>
        </p:nvSpPr>
        <p:spPr>
          <a:xfrm>
            <a:off x="8515440" y="372636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Oval 314"/>
          <p:cNvSpPr/>
          <p:nvPr/>
        </p:nvSpPr>
        <p:spPr>
          <a:xfrm>
            <a:off x="8515440" y="397836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9" name="Oval 315"/>
          <p:cNvSpPr/>
          <p:nvPr/>
        </p:nvSpPr>
        <p:spPr>
          <a:xfrm>
            <a:off x="8515440" y="430236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0" name="Oval 316"/>
          <p:cNvSpPr/>
          <p:nvPr/>
        </p:nvSpPr>
        <p:spPr>
          <a:xfrm>
            <a:off x="10135440" y="3150360"/>
            <a:ext cx="76680" cy="7668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1" name="Oval 317"/>
          <p:cNvSpPr/>
          <p:nvPr/>
        </p:nvSpPr>
        <p:spPr>
          <a:xfrm>
            <a:off x="10135440" y="3474360"/>
            <a:ext cx="76680" cy="7668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2" name="Oval 318"/>
          <p:cNvSpPr/>
          <p:nvPr/>
        </p:nvSpPr>
        <p:spPr>
          <a:xfrm>
            <a:off x="10135440" y="3762360"/>
            <a:ext cx="76680" cy="7668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3" name="Oval 319"/>
          <p:cNvSpPr/>
          <p:nvPr/>
        </p:nvSpPr>
        <p:spPr>
          <a:xfrm>
            <a:off x="10135440" y="3978360"/>
            <a:ext cx="76680" cy="7668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4" name="Freeform: Shape 320"/>
          <p:cNvSpPr/>
          <p:nvPr/>
        </p:nvSpPr>
        <p:spPr>
          <a:xfrm>
            <a:off x="8597880" y="2939760"/>
            <a:ext cx="1532160" cy="246600"/>
          </a:xfrm>
          <a:custGeom>
            <a:avLst/>
            <a:gdLst>
              <a:gd name="textAreaLeft" fmla="*/ 0 w 1532160"/>
              <a:gd name="textAreaRight" fmla="*/ 1534320 w 1532160"/>
              <a:gd name="textAreaTop" fmla="*/ 0 h 246600"/>
              <a:gd name="textAreaBottom" fmla="*/ 248760 h 24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5" name="Freeform: Shape 321"/>
          <p:cNvSpPr/>
          <p:nvPr/>
        </p:nvSpPr>
        <p:spPr>
          <a:xfrm>
            <a:off x="8597880" y="2957760"/>
            <a:ext cx="1532160" cy="552600"/>
          </a:xfrm>
          <a:custGeom>
            <a:avLst/>
            <a:gdLst>
              <a:gd name="textAreaLeft" fmla="*/ 0 w 1532160"/>
              <a:gd name="textAreaRight" fmla="*/ 1534320 w 1532160"/>
              <a:gd name="textAreaTop" fmla="*/ 0 h 552600"/>
              <a:gd name="textAreaBottom" fmla="*/ 554760 h 552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6" name="Freeform: Shape 322"/>
          <p:cNvSpPr/>
          <p:nvPr/>
        </p:nvSpPr>
        <p:spPr>
          <a:xfrm flipH="1">
            <a:off x="8592120" y="3191760"/>
            <a:ext cx="1532160" cy="66600"/>
          </a:xfrm>
          <a:custGeom>
            <a:avLst/>
            <a:gdLst>
              <a:gd name="textAreaLeft" fmla="*/ -1080 w 1532160"/>
              <a:gd name="textAreaRight" fmla="*/ 1533240 w 1532160"/>
              <a:gd name="textAreaTop" fmla="*/ 0 h 66600"/>
              <a:gd name="textAreaBottom" fmla="*/ 68760 h 6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7" name="Freeform: Shape 323"/>
          <p:cNvSpPr/>
          <p:nvPr/>
        </p:nvSpPr>
        <p:spPr>
          <a:xfrm flipH="1" flipV="1">
            <a:off x="8580240" y="3575160"/>
            <a:ext cx="1544040" cy="217440"/>
          </a:xfrm>
          <a:custGeom>
            <a:avLst/>
            <a:gdLst>
              <a:gd name="textAreaLeft" fmla="*/ 1080 w 1544040"/>
              <a:gd name="textAreaRight" fmla="*/ 1547280 w 1544040"/>
              <a:gd name="textAreaTop" fmla="*/ -1080 h 217440"/>
              <a:gd name="textAreaBottom" fmla="*/ 218520 h 217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8" name="Freeform: Shape 324"/>
          <p:cNvSpPr/>
          <p:nvPr/>
        </p:nvSpPr>
        <p:spPr>
          <a:xfrm>
            <a:off x="8597880" y="3767760"/>
            <a:ext cx="1532160" cy="30600"/>
          </a:xfrm>
          <a:custGeom>
            <a:avLst/>
            <a:gdLst>
              <a:gd name="textAreaLeft" fmla="*/ 0 w 1532160"/>
              <a:gd name="textAreaRight" fmla="*/ 1534320 w 1532160"/>
              <a:gd name="textAreaTop" fmla="*/ 0 h 30600"/>
              <a:gd name="textAreaBottom" fmla="*/ 32760 h 30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3120" bIns="33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9" name="Freeform: Shape 325"/>
          <p:cNvSpPr/>
          <p:nvPr/>
        </p:nvSpPr>
        <p:spPr>
          <a:xfrm>
            <a:off x="8597880" y="4019760"/>
            <a:ext cx="1532160" cy="360"/>
          </a:xfrm>
          <a:custGeom>
            <a:avLst/>
            <a:gdLst>
              <a:gd name="textAreaLeft" fmla="*/ 0 w 1532160"/>
              <a:gd name="textAreaRight" fmla="*/ 1534320 w 1532160"/>
              <a:gd name="textAreaTop" fmla="*/ 0 h 360"/>
              <a:gd name="textAreaBottom" fmla="*/ 230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0" name="Freeform: Shape 326"/>
          <p:cNvSpPr/>
          <p:nvPr/>
        </p:nvSpPr>
        <p:spPr>
          <a:xfrm flipV="1">
            <a:off x="8597880" y="3538080"/>
            <a:ext cx="1544040" cy="793440"/>
          </a:xfrm>
          <a:custGeom>
            <a:avLst/>
            <a:gdLst>
              <a:gd name="textAreaLeft" fmla="*/ 0 w 1544040"/>
              <a:gd name="textAreaRight" fmla="*/ 1546200 w 1544040"/>
              <a:gd name="textAreaTop" fmla="*/ -1080 h 793440"/>
              <a:gd name="textAreaBottom" fmla="*/ 794520 h 793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1" name="Freeform: Shape 327"/>
          <p:cNvSpPr/>
          <p:nvPr/>
        </p:nvSpPr>
        <p:spPr>
          <a:xfrm flipH="1">
            <a:off x="8592120" y="3515760"/>
            <a:ext cx="1532160" cy="246600"/>
          </a:xfrm>
          <a:custGeom>
            <a:avLst/>
            <a:gdLst>
              <a:gd name="textAreaLeft" fmla="*/ -1080 w 1532160"/>
              <a:gd name="textAreaRight" fmla="*/ 1533240 w 1532160"/>
              <a:gd name="textAreaTop" fmla="*/ 0 h 246600"/>
              <a:gd name="textAreaBottom" fmla="*/ 248760 h 24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2" name="Rectangle 328"/>
          <p:cNvSpPr/>
          <p:nvPr/>
        </p:nvSpPr>
        <p:spPr>
          <a:xfrm>
            <a:off x="8072640" y="5029200"/>
            <a:ext cx="11372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DejaVu Sans"/>
                <a:ea typeface="DejaVu Sans"/>
              </a:rPr>
              <a:t>Places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Rectangle 329"/>
          <p:cNvSpPr/>
          <p:nvPr/>
        </p:nvSpPr>
        <p:spPr>
          <a:xfrm>
            <a:off x="9456840" y="5029200"/>
            <a:ext cx="15944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16173"/>
                </a:solidFill>
                <a:latin typeface="DejaVu Sans"/>
                <a:ea typeface="DejaVu Sans"/>
              </a:rPr>
              <a:t>Transitions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Rectangle 330"/>
          <p:cNvSpPr/>
          <p:nvPr/>
        </p:nvSpPr>
        <p:spPr>
          <a:xfrm>
            <a:off x="539640" y="1856880"/>
            <a:ext cx="6843960" cy="453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Directed </a:t>
            </a:r>
            <a:r>
              <a:rPr b="0" lang="en-US" sz="2000" spc="-1" strike="noStrike">
                <a:solidFill>
                  <a:srgbClr val="00a933"/>
                </a:solidFill>
                <a:latin typeface="DejaVu Sans"/>
                <a:ea typeface="DejaVu Sans"/>
              </a:rPr>
              <a:t>bipartite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graphs: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CPNs divide the vertices of the graph into: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Arcs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graph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connect </a:t>
            </a: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with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Oval 331"/>
          <p:cNvSpPr/>
          <p:nvPr/>
        </p:nvSpPr>
        <p:spPr>
          <a:xfrm>
            <a:off x="1352520" y="3922200"/>
            <a:ext cx="1365840" cy="615960"/>
          </a:xfrm>
          <a:prstGeom prst="ellipse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Rectangle 332"/>
          <p:cNvSpPr/>
          <p:nvPr/>
        </p:nvSpPr>
        <p:spPr>
          <a:xfrm>
            <a:off x="3492360" y="3995280"/>
            <a:ext cx="2051640" cy="451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4"/>
          <p:cNvSpPr/>
          <p:nvPr/>
        </p:nvSpPr>
        <p:spPr>
          <a:xfrm>
            <a:off x="542880" y="7214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Rectangle 334"/>
          <p:cNvSpPr/>
          <p:nvPr/>
        </p:nvSpPr>
        <p:spPr>
          <a:xfrm>
            <a:off x="542880" y="12668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What are CPNs?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1"/>
          <p:cNvSpPr>
            <a:spLocks noGrp="1"/>
          </p:cNvSpPr>
          <p:nvPr>
            <p:ph/>
          </p:nvPr>
        </p:nvSpPr>
        <p:spPr>
          <a:xfrm>
            <a:off x="539640" y="2286000"/>
            <a:ext cx="707256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CPNs simulate the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of state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the system with the exchange of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reside in, and flow between </a:t>
            </a: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though transitions.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never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Oval 1"/>
          <p:cNvSpPr/>
          <p:nvPr/>
        </p:nvSpPr>
        <p:spPr>
          <a:xfrm>
            <a:off x="8000280" y="2514960"/>
            <a:ext cx="1137240" cy="228024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1" name="Oval 2"/>
          <p:cNvSpPr/>
          <p:nvPr/>
        </p:nvSpPr>
        <p:spPr>
          <a:xfrm>
            <a:off x="9620280" y="2515320"/>
            <a:ext cx="1137240" cy="2280240"/>
          </a:xfrm>
          <a:prstGeom prst="ellipse">
            <a:avLst/>
          </a:prstGeom>
          <a:solidFill>
            <a:srgbClr val="ffffff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2" name="Oval 3"/>
          <p:cNvSpPr/>
          <p:nvPr/>
        </p:nvSpPr>
        <p:spPr>
          <a:xfrm>
            <a:off x="8515080" y="289836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3" name="Oval 4"/>
          <p:cNvSpPr/>
          <p:nvPr/>
        </p:nvSpPr>
        <p:spPr>
          <a:xfrm>
            <a:off x="8515080" y="322236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4" name="Oval 5"/>
          <p:cNvSpPr/>
          <p:nvPr/>
        </p:nvSpPr>
        <p:spPr>
          <a:xfrm>
            <a:off x="8515080" y="351036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5" name="Oval 6"/>
          <p:cNvSpPr/>
          <p:nvPr/>
        </p:nvSpPr>
        <p:spPr>
          <a:xfrm>
            <a:off x="8515080" y="372636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6" name="Oval 7"/>
          <p:cNvSpPr/>
          <p:nvPr/>
        </p:nvSpPr>
        <p:spPr>
          <a:xfrm>
            <a:off x="8515080" y="397836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7" name="Oval 8"/>
          <p:cNvSpPr/>
          <p:nvPr/>
        </p:nvSpPr>
        <p:spPr>
          <a:xfrm>
            <a:off x="8515080" y="4302360"/>
            <a:ext cx="76680" cy="766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8" name="Oval 9"/>
          <p:cNvSpPr/>
          <p:nvPr/>
        </p:nvSpPr>
        <p:spPr>
          <a:xfrm>
            <a:off x="10135080" y="3150360"/>
            <a:ext cx="76680" cy="7668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9" name="Oval 10"/>
          <p:cNvSpPr/>
          <p:nvPr/>
        </p:nvSpPr>
        <p:spPr>
          <a:xfrm>
            <a:off x="10135080" y="3474360"/>
            <a:ext cx="76680" cy="7668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0" name="Oval 11"/>
          <p:cNvSpPr/>
          <p:nvPr/>
        </p:nvSpPr>
        <p:spPr>
          <a:xfrm>
            <a:off x="10135080" y="3762360"/>
            <a:ext cx="76680" cy="7668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1" name="Oval 12"/>
          <p:cNvSpPr/>
          <p:nvPr/>
        </p:nvSpPr>
        <p:spPr>
          <a:xfrm>
            <a:off x="10135080" y="3978360"/>
            <a:ext cx="76680" cy="7668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54720" bIns="547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2" name="Freeform: Shape 1"/>
          <p:cNvSpPr/>
          <p:nvPr/>
        </p:nvSpPr>
        <p:spPr>
          <a:xfrm>
            <a:off x="8597520" y="2939760"/>
            <a:ext cx="1532160" cy="246600"/>
          </a:xfrm>
          <a:custGeom>
            <a:avLst/>
            <a:gdLst>
              <a:gd name="textAreaLeft" fmla="*/ 0 w 1532160"/>
              <a:gd name="textAreaRight" fmla="*/ 1534320 w 1532160"/>
              <a:gd name="textAreaTop" fmla="*/ 0 h 246600"/>
              <a:gd name="textAreaBottom" fmla="*/ 248760 h 24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3" name="Freeform: Shape 2"/>
          <p:cNvSpPr/>
          <p:nvPr/>
        </p:nvSpPr>
        <p:spPr>
          <a:xfrm>
            <a:off x="8597520" y="2957760"/>
            <a:ext cx="1532160" cy="552600"/>
          </a:xfrm>
          <a:custGeom>
            <a:avLst/>
            <a:gdLst>
              <a:gd name="textAreaLeft" fmla="*/ 0 w 1532160"/>
              <a:gd name="textAreaRight" fmla="*/ 1534320 w 1532160"/>
              <a:gd name="textAreaTop" fmla="*/ 0 h 552600"/>
              <a:gd name="textAreaBottom" fmla="*/ 554760 h 552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4" name="Freeform: Shape 3"/>
          <p:cNvSpPr/>
          <p:nvPr/>
        </p:nvSpPr>
        <p:spPr>
          <a:xfrm flipH="1">
            <a:off x="8591760" y="3191760"/>
            <a:ext cx="1532160" cy="66600"/>
          </a:xfrm>
          <a:custGeom>
            <a:avLst/>
            <a:gdLst>
              <a:gd name="textAreaLeft" fmla="*/ -1080 w 1532160"/>
              <a:gd name="textAreaRight" fmla="*/ 1533240 w 1532160"/>
              <a:gd name="textAreaTop" fmla="*/ 0 h 66600"/>
              <a:gd name="textAreaBottom" fmla="*/ 68760 h 6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5" name="Freeform: Shape 4"/>
          <p:cNvSpPr/>
          <p:nvPr/>
        </p:nvSpPr>
        <p:spPr>
          <a:xfrm flipH="1" flipV="1">
            <a:off x="8579880" y="3575160"/>
            <a:ext cx="1544040" cy="217440"/>
          </a:xfrm>
          <a:custGeom>
            <a:avLst/>
            <a:gdLst>
              <a:gd name="textAreaLeft" fmla="*/ 1080 w 1544040"/>
              <a:gd name="textAreaRight" fmla="*/ 1547280 w 1544040"/>
              <a:gd name="textAreaTop" fmla="*/ -1080 h 217440"/>
              <a:gd name="textAreaBottom" fmla="*/ 218520 h 217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6" name="Freeform: Shape 5"/>
          <p:cNvSpPr/>
          <p:nvPr/>
        </p:nvSpPr>
        <p:spPr>
          <a:xfrm>
            <a:off x="8597520" y="3767760"/>
            <a:ext cx="1532160" cy="30600"/>
          </a:xfrm>
          <a:custGeom>
            <a:avLst/>
            <a:gdLst>
              <a:gd name="textAreaLeft" fmla="*/ 0 w 1532160"/>
              <a:gd name="textAreaRight" fmla="*/ 1534320 w 1532160"/>
              <a:gd name="textAreaTop" fmla="*/ 0 h 30600"/>
              <a:gd name="textAreaBottom" fmla="*/ 32760 h 30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3120" bIns="33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7" name="Freeform: Shape 6"/>
          <p:cNvSpPr/>
          <p:nvPr/>
        </p:nvSpPr>
        <p:spPr>
          <a:xfrm>
            <a:off x="8597520" y="4019760"/>
            <a:ext cx="1532160" cy="360"/>
          </a:xfrm>
          <a:custGeom>
            <a:avLst/>
            <a:gdLst>
              <a:gd name="textAreaLeft" fmla="*/ 0 w 1532160"/>
              <a:gd name="textAreaRight" fmla="*/ 1534320 w 1532160"/>
              <a:gd name="textAreaTop" fmla="*/ 0 h 360"/>
              <a:gd name="textAreaBottom" fmla="*/ 230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8" name="Freeform: Shape 7"/>
          <p:cNvSpPr/>
          <p:nvPr/>
        </p:nvSpPr>
        <p:spPr>
          <a:xfrm flipV="1">
            <a:off x="8597520" y="3538080"/>
            <a:ext cx="1544040" cy="793440"/>
          </a:xfrm>
          <a:custGeom>
            <a:avLst/>
            <a:gdLst>
              <a:gd name="textAreaLeft" fmla="*/ 0 w 1544040"/>
              <a:gd name="textAreaRight" fmla="*/ 1546200 w 1544040"/>
              <a:gd name="textAreaTop" fmla="*/ -1080 h 793440"/>
              <a:gd name="textAreaBottom" fmla="*/ 794520 h 793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9" name="Freeform: Shape 8"/>
          <p:cNvSpPr/>
          <p:nvPr/>
        </p:nvSpPr>
        <p:spPr>
          <a:xfrm flipH="1">
            <a:off x="8591760" y="3515760"/>
            <a:ext cx="1532160" cy="246600"/>
          </a:xfrm>
          <a:custGeom>
            <a:avLst/>
            <a:gdLst>
              <a:gd name="textAreaLeft" fmla="*/ -1080 w 1532160"/>
              <a:gd name="textAreaRight" fmla="*/ 1533240 w 1532160"/>
              <a:gd name="textAreaTop" fmla="*/ 0 h 246600"/>
              <a:gd name="textAreaBottom" fmla="*/ 248760 h 24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0" name="Rectangle 1"/>
          <p:cNvSpPr/>
          <p:nvPr/>
        </p:nvSpPr>
        <p:spPr>
          <a:xfrm>
            <a:off x="8072280" y="5029200"/>
            <a:ext cx="11372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DejaVu Sans"/>
                <a:ea typeface="DejaVu Sans"/>
              </a:rPr>
              <a:t>Places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Rectangle 2"/>
          <p:cNvSpPr/>
          <p:nvPr/>
        </p:nvSpPr>
        <p:spPr>
          <a:xfrm>
            <a:off x="9456480" y="5029200"/>
            <a:ext cx="15944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16173"/>
                </a:solidFill>
                <a:latin typeface="DejaVu Sans"/>
                <a:ea typeface="DejaVu Sans"/>
              </a:rPr>
              <a:t>Transitions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6"/>
          <p:cNvSpPr/>
          <p:nvPr/>
        </p:nvSpPr>
        <p:spPr>
          <a:xfrm>
            <a:off x="542880" y="7214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Rectangle 359"/>
          <p:cNvSpPr/>
          <p:nvPr/>
        </p:nvSpPr>
        <p:spPr>
          <a:xfrm>
            <a:off x="542880" y="12668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ColorSets, Tokens and Variables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4" name="Picture 360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0280" cy="2830680"/>
          </a:xfrm>
          <a:prstGeom prst="rect">
            <a:avLst/>
          </a:prstGeom>
          <a:ln w="0">
            <a:noFill/>
          </a:ln>
        </p:spPr>
      </p:pic>
      <p:sp>
        <p:nvSpPr>
          <p:cNvPr id="435" name="Rectangle 361"/>
          <p:cNvSpPr/>
          <p:nvPr/>
        </p:nvSpPr>
        <p:spPr>
          <a:xfrm>
            <a:off x="7543800" y="5257800"/>
            <a:ext cx="1823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Rectangle 362"/>
          <p:cNvSpPr/>
          <p:nvPr/>
        </p:nvSpPr>
        <p:spPr>
          <a:xfrm>
            <a:off x="465480" y="2286000"/>
            <a:ext cx="5472360" cy="41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can hold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of only one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(=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ColorSet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).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instances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of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ColorSets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Variables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used to distinguish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while in transit.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7" name="Picture 363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0960" cy="2687040"/>
          </a:xfrm>
          <a:prstGeom prst="rect">
            <a:avLst/>
          </a:prstGeom>
          <a:ln w="0">
            <a:noFill/>
          </a:ln>
        </p:spPr>
      </p:pic>
      <p:pic>
        <p:nvPicPr>
          <p:cNvPr id="438" name="Picture 510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000" y="2199600"/>
            <a:ext cx="5201640" cy="2688480"/>
          </a:xfrm>
          <a:prstGeom prst="rect">
            <a:avLst/>
          </a:prstGeom>
          <a:ln w="0">
            <a:noFill/>
          </a:ln>
        </p:spPr>
      </p:pic>
      <p:pic>
        <p:nvPicPr>
          <p:cNvPr id="439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89640" cy="2689560"/>
          </a:xfrm>
          <a:prstGeom prst="rect">
            <a:avLst/>
          </a:prstGeom>
          <a:ln w="0">
            <a:noFill/>
          </a:ln>
        </p:spPr>
      </p:pic>
      <p:pic>
        <p:nvPicPr>
          <p:cNvPr id="440" name="" descr=""/>
          <p:cNvPicPr/>
          <p:nvPr/>
        </p:nvPicPr>
        <p:blipFill>
          <a:blip r:embed="rId5"/>
          <a:srcRect l="0" t="0" r="703403" b="0"/>
          <a:stretch/>
        </p:blipFill>
        <p:spPr>
          <a:xfrm>
            <a:off x="5839200" y="2260800"/>
            <a:ext cx="5376960" cy="2691000"/>
          </a:xfrm>
          <a:prstGeom prst="rect">
            <a:avLst/>
          </a:prstGeom>
          <a:ln w="0">
            <a:noFill/>
          </a:ln>
        </p:spPr>
      </p:pic>
      <p:pic>
        <p:nvPicPr>
          <p:cNvPr id="441" name="" descr=""/>
          <p:cNvPicPr/>
          <p:nvPr/>
        </p:nvPicPr>
        <p:blipFill>
          <a:blip r:embed="rId6"/>
          <a:srcRect l="0" t="0" r="703403" b="0"/>
          <a:stretch/>
        </p:blipFill>
        <p:spPr>
          <a:xfrm>
            <a:off x="6050160" y="2337120"/>
            <a:ext cx="5377320" cy="2691360"/>
          </a:xfrm>
          <a:prstGeom prst="rect">
            <a:avLst/>
          </a:prstGeom>
          <a:ln w="0">
            <a:noFill/>
          </a:ln>
        </p:spPr>
      </p:pic>
      <p:pic>
        <p:nvPicPr>
          <p:cNvPr id="442" name="" descr=""/>
          <p:cNvPicPr/>
          <p:nvPr/>
        </p:nvPicPr>
        <p:blipFill>
          <a:blip r:embed="rId7"/>
          <a:srcRect l="0" t="0" r="726085" b="0"/>
          <a:stretch/>
        </p:blipFill>
        <p:spPr>
          <a:xfrm>
            <a:off x="5989680" y="2414520"/>
            <a:ext cx="5334480" cy="269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7"/>
          <p:cNvSpPr/>
          <p:nvPr/>
        </p:nvSpPr>
        <p:spPr>
          <a:xfrm>
            <a:off x="542880" y="7214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Rectangle 365"/>
          <p:cNvSpPr/>
          <p:nvPr/>
        </p:nvSpPr>
        <p:spPr>
          <a:xfrm>
            <a:off x="542880" y="12668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Markings, Arc Inscriptions and Guards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5" name="Picture 366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0280" cy="2830680"/>
          </a:xfrm>
          <a:prstGeom prst="rect">
            <a:avLst/>
          </a:prstGeom>
          <a:ln w="0">
            <a:noFill/>
          </a:ln>
        </p:spPr>
      </p:pic>
      <p:sp>
        <p:nvSpPr>
          <p:cNvPr id="446" name="Rectangle 367"/>
          <p:cNvSpPr/>
          <p:nvPr/>
        </p:nvSpPr>
        <p:spPr>
          <a:xfrm>
            <a:off x="7543800" y="5257800"/>
            <a:ext cx="1823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Rectangle 368"/>
          <p:cNvSpPr/>
          <p:nvPr/>
        </p:nvSpPr>
        <p:spPr>
          <a:xfrm>
            <a:off x="465480" y="2286000"/>
            <a:ext cx="5243760" cy="41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Markings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specify the tokens held by a </a:t>
            </a: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Arc Inscriptions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expressions that can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modify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tokens when  the t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occurs.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Guards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a comma-separated list of conditions that must be satisfied for a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8" name="Picture 369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0960" cy="2687040"/>
          </a:xfrm>
          <a:prstGeom prst="rect">
            <a:avLst/>
          </a:prstGeom>
          <a:ln w="0">
            <a:noFill/>
          </a:ln>
        </p:spPr>
      </p:pic>
      <p:pic>
        <p:nvPicPr>
          <p:cNvPr id="449" name="Picture 517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360" y="2199600"/>
            <a:ext cx="5201640" cy="2688480"/>
          </a:xfrm>
          <a:prstGeom prst="rect">
            <a:avLst/>
          </a:prstGeom>
          <a:ln w="0">
            <a:noFill/>
          </a:ln>
        </p:spPr>
      </p:pic>
      <p:pic>
        <p:nvPicPr>
          <p:cNvPr id="450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89640" cy="2689560"/>
          </a:xfrm>
          <a:prstGeom prst="rect">
            <a:avLst/>
          </a:prstGeom>
          <a:ln w="0">
            <a:noFill/>
          </a:ln>
        </p:spPr>
      </p:pic>
      <p:pic>
        <p:nvPicPr>
          <p:cNvPr id="451" name="" descr=""/>
          <p:cNvPicPr/>
          <p:nvPr/>
        </p:nvPicPr>
        <p:blipFill>
          <a:blip r:embed="rId5"/>
          <a:srcRect l="0" t="0" r="703403" b="0"/>
          <a:stretch/>
        </p:blipFill>
        <p:spPr>
          <a:xfrm>
            <a:off x="5839560" y="2260800"/>
            <a:ext cx="5376960" cy="2691000"/>
          </a:xfrm>
          <a:prstGeom prst="rect">
            <a:avLst/>
          </a:prstGeom>
          <a:ln w="0">
            <a:noFill/>
          </a:ln>
        </p:spPr>
      </p:pic>
      <p:pic>
        <p:nvPicPr>
          <p:cNvPr id="452" name="" descr=""/>
          <p:cNvPicPr/>
          <p:nvPr/>
        </p:nvPicPr>
        <p:blipFill>
          <a:blip r:embed="rId6"/>
          <a:srcRect l="0" t="0" r="703403" b="0"/>
          <a:stretch/>
        </p:blipFill>
        <p:spPr>
          <a:xfrm>
            <a:off x="6050520" y="2337120"/>
            <a:ext cx="5377320" cy="2691360"/>
          </a:xfrm>
          <a:prstGeom prst="rect">
            <a:avLst/>
          </a:prstGeom>
          <a:ln w="0">
            <a:noFill/>
          </a:ln>
        </p:spPr>
      </p:pic>
      <p:pic>
        <p:nvPicPr>
          <p:cNvPr id="453" name="" descr=""/>
          <p:cNvPicPr/>
          <p:nvPr/>
        </p:nvPicPr>
        <p:blipFill>
          <a:blip r:embed="rId7"/>
          <a:srcRect l="0" t="0" r="726085" b="0"/>
          <a:stretch/>
        </p:blipFill>
        <p:spPr>
          <a:xfrm>
            <a:off x="5990040" y="2414520"/>
            <a:ext cx="5334480" cy="269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8"/>
          <p:cNvSpPr/>
          <p:nvPr/>
        </p:nvSpPr>
        <p:spPr>
          <a:xfrm>
            <a:off x="542880" y="7214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Rectangle 371"/>
          <p:cNvSpPr/>
          <p:nvPr/>
        </p:nvSpPr>
        <p:spPr>
          <a:xfrm>
            <a:off x="542880" y="12668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Flow of Tokens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6" name="Picture 372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0280" cy="2830680"/>
          </a:xfrm>
          <a:prstGeom prst="rect">
            <a:avLst/>
          </a:prstGeom>
          <a:ln w="0">
            <a:noFill/>
          </a:ln>
        </p:spPr>
      </p:pic>
      <p:sp>
        <p:nvSpPr>
          <p:cNvPr id="457" name="Rectangle 373"/>
          <p:cNvSpPr/>
          <p:nvPr/>
        </p:nvSpPr>
        <p:spPr>
          <a:xfrm>
            <a:off x="7543800" y="5257800"/>
            <a:ext cx="1823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Rectangle 374"/>
          <p:cNvSpPr/>
          <p:nvPr/>
        </p:nvSpPr>
        <p:spPr>
          <a:xfrm>
            <a:off x="539640" y="2286000"/>
            <a:ext cx="5243760" cy="41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enabled if and only if: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it’s incoming arcs have at least one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guard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conditions are satisfied.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</a:t>
            </a: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that is connected with an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inhibhitor arc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has any tokens.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9" name="Picture 375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0960" cy="2687040"/>
          </a:xfrm>
          <a:prstGeom prst="rect">
            <a:avLst/>
          </a:prstGeom>
          <a:ln w="0">
            <a:noFill/>
          </a:ln>
        </p:spPr>
      </p:pic>
      <p:pic>
        <p:nvPicPr>
          <p:cNvPr id="460" name="Picture 524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360" y="2199600"/>
            <a:ext cx="5201640" cy="2688480"/>
          </a:xfrm>
          <a:prstGeom prst="rect">
            <a:avLst/>
          </a:prstGeom>
          <a:ln w="0">
            <a:noFill/>
          </a:ln>
        </p:spPr>
      </p:pic>
      <p:pic>
        <p:nvPicPr>
          <p:cNvPr id="461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89640" cy="2689560"/>
          </a:xfrm>
          <a:prstGeom prst="rect">
            <a:avLst/>
          </a:prstGeom>
          <a:ln w="0">
            <a:noFill/>
          </a:ln>
        </p:spPr>
      </p:pic>
      <p:pic>
        <p:nvPicPr>
          <p:cNvPr id="462" name="" descr=""/>
          <p:cNvPicPr/>
          <p:nvPr/>
        </p:nvPicPr>
        <p:blipFill>
          <a:blip r:embed="rId5"/>
          <a:srcRect l="0" t="0" r="703403" b="0"/>
          <a:stretch/>
        </p:blipFill>
        <p:spPr>
          <a:xfrm>
            <a:off x="5839560" y="2260800"/>
            <a:ext cx="5376960" cy="2691000"/>
          </a:xfrm>
          <a:prstGeom prst="rect">
            <a:avLst/>
          </a:prstGeom>
          <a:ln w="0">
            <a:noFill/>
          </a:ln>
        </p:spPr>
      </p:pic>
      <p:pic>
        <p:nvPicPr>
          <p:cNvPr id="463" name="" descr=""/>
          <p:cNvPicPr/>
          <p:nvPr/>
        </p:nvPicPr>
        <p:blipFill>
          <a:blip r:embed="rId6"/>
          <a:srcRect l="0" t="0" r="703403" b="0"/>
          <a:stretch/>
        </p:blipFill>
        <p:spPr>
          <a:xfrm>
            <a:off x="6050520" y="2337120"/>
            <a:ext cx="5377320" cy="2691360"/>
          </a:xfrm>
          <a:prstGeom prst="rect">
            <a:avLst/>
          </a:prstGeom>
          <a:ln w="0">
            <a:noFill/>
          </a:ln>
        </p:spPr>
      </p:pic>
      <p:pic>
        <p:nvPicPr>
          <p:cNvPr id="464" name="" descr=""/>
          <p:cNvPicPr/>
          <p:nvPr/>
        </p:nvPicPr>
        <p:blipFill>
          <a:blip r:embed="rId7"/>
          <a:srcRect l="0" t="0" r="726085" b="0"/>
          <a:stretch/>
        </p:blipFill>
        <p:spPr>
          <a:xfrm>
            <a:off x="5990040" y="2414520"/>
            <a:ext cx="5334480" cy="269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9"/>
          <p:cNvSpPr/>
          <p:nvPr/>
        </p:nvSpPr>
        <p:spPr>
          <a:xfrm>
            <a:off x="542880" y="7214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Rectangle 377"/>
          <p:cNvSpPr/>
          <p:nvPr/>
        </p:nvSpPr>
        <p:spPr>
          <a:xfrm>
            <a:off x="542880" y="12668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Flow of Tokens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7" name="Picture 378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0280" cy="2830680"/>
          </a:xfrm>
          <a:prstGeom prst="rect">
            <a:avLst/>
          </a:prstGeom>
          <a:ln w="0">
            <a:noFill/>
          </a:ln>
        </p:spPr>
      </p:pic>
      <p:sp>
        <p:nvSpPr>
          <p:cNvPr id="468" name="Rectangle 379"/>
          <p:cNvSpPr/>
          <p:nvPr/>
        </p:nvSpPr>
        <p:spPr>
          <a:xfrm>
            <a:off x="7543800" y="5257800"/>
            <a:ext cx="1823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Rectangle 380"/>
          <p:cNvSpPr/>
          <p:nvPr/>
        </p:nvSpPr>
        <p:spPr>
          <a:xfrm>
            <a:off x="539640" y="2286000"/>
            <a:ext cx="5243760" cy="41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 a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fired: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Any one suitable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consumed from each input </a:t>
            </a: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according to outgoing arc inscriptions.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transferred to the output </a:t>
            </a: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according to outgoing arc inscriptions.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Only one transition can be fired at a time.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0" name="Picture 381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0960" cy="2687040"/>
          </a:xfrm>
          <a:prstGeom prst="rect">
            <a:avLst/>
          </a:prstGeom>
          <a:ln w="0">
            <a:noFill/>
          </a:ln>
        </p:spPr>
      </p:pic>
      <p:pic>
        <p:nvPicPr>
          <p:cNvPr id="471" name="Picture 531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360" y="2199600"/>
            <a:ext cx="5201640" cy="2688480"/>
          </a:xfrm>
          <a:prstGeom prst="rect">
            <a:avLst/>
          </a:prstGeom>
          <a:ln w="0">
            <a:noFill/>
          </a:ln>
        </p:spPr>
      </p:pic>
      <p:pic>
        <p:nvPicPr>
          <p:cNvPr id="472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89640" cy="2689560"/>
          </a:xfrm>
          <a:prstGeom prst="rect">
            <a:avLst/>
          </a:prstGeom>
          <a:ln w="0">
            <a:noFill/>
          </a:ln>
        </p:spPr>
      </p:pic>
      <p:pic>
        <p:nvPicPr>
          <p:cNvPr id="473" name="" descr=""/>
          <p:cNvPicPr/>
          <p:nvPr/>
        </p:nvPicPr>
        <p:blipFill>
          <a:blip r:embed="rId5"/>
          <a:srcRect l="0" t="0" r="703403" b="0"/>
          <a:stretch/>
        </p:blipFill>
        <p:spPr>
          <a:xfrm>
            <a:off x="5839560" y="2260800"/>
            <a:ext cx="5376960" cy="2691000"/>
          </a:xfrm>
          <a:prstGeom prst="rect">
            <a:avLst/>
          </a:prstGeom>
          <a:ln w="0">
            <a:noFill/>
          </a:ln>
        </p:spPr>
      </p:pic>
      <p:pic>
        <p:nvPicPr>
          <p:cNvPr id="474" name="" descr=""/>
          <p:cNvPicPr/>
          <p:nvPr/>
        </p:nvPicPr>
        <p:blipFill>
          <a:blip r:embed="rId6"/>
          <a:srcRect l="0" t="0" r="703403" b="0"/>
          <a:stretch/>
        </p:blipFill>
        <p:spPr>
          <a:xfrm>
            <a:off x="6050520" y="2337120"/>
            <a:ext cx="5377320" cy="2691360"/>
          </a:xfrm>
          <a:prstGeom prst="rect">
            <a:avLst/>
          </a:prstGeom>
          <a:ln w="0">
            <a:noFill/>
          </a:ln>
        </p:spPr>
      </p:pic>
      <p:pic>
        <p:nvPicPr>
          <p:cNvPr id="475" name="" descr=""/>
          <p:cNvPicPr/>
          <p:nvPr/>
        </p:nvPicPr>
        <p:blipFill>
          <a:blip r:embed="rId7"/>
          <a:srcRect l="0" t="0" r="726085" b="0"/>
          <a:stretch/>
        </p:blipFill>
        <p:spPr>
          <a:xfrm>
            <a:off x="5990040" y="2414520"/>
            <a:ext cx="5334480" cy="269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0"/>
          <p:cNvSpPr/>
          <p:nvPr/>
        </p:nvSpPr>
        <p:spPr>
          <a:xfrm>
            <a:off x="542880" y="7214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Rectangle 383"/>
          <p:cNvSpPr/>
          <p:nvPr/>
        </p:nvSpPr>
        <p:spPr>
          <a:xfrm>
            <a:off x="542880" y="12668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Hierarchical CPNs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8" name="Picture 384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80280" cy="2830680"/>
          </a:xfrm>
          <a:prstGeom prst="rect">
            <a:avLst/>
          </a:prstGeom>
          <a:ln w="0">
            <a:noFill/>
          </a:ln>
        </p:spPr>
      </p:pic>
      <p:sp>
        <p:nvSpPr>
          <p:cNvPr id="479" name="Rectangle 385"/>
          <p:cNvSpPr/>
          <p:nvPr/>
        </p:nvSpPr>
        <p:spPr>
          <a:xfrm>
            <a:off x="7543800" y="5257800"/>
            <a:ext cx="1823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0" name="Picture 386" descr=""/>
          <p:cNvPicPr/>
          <p:nvPr/>
        </p:nvPicPr>
        <p:blipFill>
          <a:blip r:embed="rId2"/>
          <a:stretch/>
        </p:blipFill>
        <p:spPr>
          <a:xfrm>
            <a:off x="685800" y="2819880"/>
            <a:ext cx="4540320" cy="1289160"/>
          </a:xfrm>
          <a:prstGeom prst="rect">
            <a:avLst/>
          </a:prstGeom>
          <a:ln w="0">
            <a:noFill/>
          </a:ln>
        </p:spPr>
      </p:pic>
      <p:pic>
        <p:nvPicPr>
          <p:cNvPr id="481" name="Picture 387" descr=""/>
          <p:cNvPicPr/>
          <p:nvPr/>
        </p:nvPicPr>
        <p:blipFill>
          <a:blip r:embed="rId3"/>
          <a:srcRect l="0" t="0" r="720228" b="0"/>
          <a:stretch/>
        </p:blipFill>
        <p:spPr>
          <a:xfrm>
            <a:off x="6084000" y="2116800"/>
            <a:ext cx="5340960" cy="2687040"/>
          </a:xfrm>
          <a:prstGeom prst="rect">
            <a:avLst/>
          </a:prstGeom>
          <a:ln w="0">
            <a:noFill/>
          </a:ln>
        </p:spPr>
      </p:pic>
      <p:pic>
        <p:nvPicPr>
          <p:cNvPr id="482" name="Picture 538" descr=""/>
          <p:cNvPicPr/>
          <p:nvPr/>
        </p:nvPicPr>
        <p:blipFill>
          <a:blip r:embed="rId4"/>
          <a:srcRect l="0" t="0" r="794138" b="0"/>
          <a:stretch/>
        </p:blipFill>
        <p:spPr>
          <a:xfrm>
            <a:off x="6084360" y="2199600"/>
            <a:ext cx="5201640" cy="2688480"/>
          </a:xfrm>
          <a:prstGeom prst="rect">
            <a:avLst/>
          </a:prstGeom>
          <a:ln w="0">
            <a:noFill/>
          </a:ln>
        </p:spPr>
      </p:pic>
      <p:pic>
        <p:nvPicPr>
          <p:cNvPr id="483" name="" descr=""/>
          <p:cNvPicPr/>
          <p:nvPr/>
        </p:nvPicPr>
        <p:blipFill>
          <a:blip r:embed="rId5"/>
          <a:srcRect l="0" t="0" r="643479" b="0"/>
          <a:stretch/>
        </p:blipFill>
        <p:spPr>
          <a:xfrm>
            <a:off x="5937840" y="2198520"/>
            <a:ext cx="5489640" cy="2689560"/>
          </a:xfrm>
          <a:prstGeom prst="rect">
            <a:avLst/>
          </a:prstGeom>
          <a:ln w="0">
            <a:noFill/>
          </a:ln>
        </p:spPr>
      </p:pic>
      <p:pic>
        <p:nvPicPr>
          <p:cNvPr id="484" name="" descr=""/>
          <p:cNvPicPr/>
          <p:nvPr/>
        </p:nvPicPr>
        <p:blipFill>
          <a:blip r:embed="rId6"/>
          <a:srcRect l="0" t="0" r="703403" b="0"/>
          <a:stretch/>
        </p:blipFill>
        <p:spPr>
          <a:xfrm>
            <a:off x="5839560" y="2260800"/>
            <a:ext cx="5376960" cy="2691000"/>
          </a:xfrm>
          <a:prstGeom prst="rect">
            <a:avLst/>
          </a:prstGeom>
          <a:ln w="0">
            <a:noFill/>
          </a:ln>
        </p:spPr>
      </p:pic>
      <p:pic>
        <p:nvPicPr>
          <p:cNvPr id="485" name="" descr=""/>
          <p:cNvPicPr/>
          <p:nvPr/>
        </p:nvPicPr>
        <p:blipFill>
          <a:blip r:embed="rId7"/>
          <a:srcRect l="0" t="0" r="703403" b="0"/>
          <a:stretch/>
        </p:blipFill>
        <p:spPr>
          <a:xfrm>
            <a:off x="6050520" y="2337120"/>
            <a:ext cx="5377320" cy="2691360"/>
          </a:xfrm>
          <a:prstGeom prst="rect">
            <a:avLst/>
          </a:prstGeom>
          <a:ln w="0">
            <a:noFill/>
          </a:ln>
        </p:spPr>
      </p:pic>
      <p:pic>
        <p:nvPicPr>
          <p:cNvPr id="486" name="" descr=""/>
          <p:cNvPicPr/>
          <p:nvPr/>
        </p:nvPicPr>
        <p:blipFill>
          <a:blip r:embed="rId8"/>
          <a:srcRect l="0" t="0" r="726085" b="0"/>
          <a:stretch/>
        </p:blipFill>
        <p:spPr>
          <a:xfrm>
            <a:off x="5990040" y="2414520"/>
            <a:ext cx="5334480" cy="269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2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Rectangle 38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Evaluation using state-space simulations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HSN-Hierarchy 5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1" name="HSN-Hierarchy 7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2" name="HSN-Hierarchy 8"/>
          <p:cNvSpPr/>
          <p:nvPr/>
        </p:nvSpPr>
        <p:spPr>
          <a:xfrm>
            <a:off x="576000" y="1709280"/>
            <a:ext cx="10511280" cy="4687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Basic Idea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Compute all the reachable states and the state changes of the CPN model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Represent these as a directed graph where nodes represent states and arcs represent occurring events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Pros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From a constructed state–space, it is possible to verify various aspects of the behaviour of the system: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Absence of deadlocks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Possibility of always being able to reach a given state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Guaranteed delivery of a given service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State-space graph size (and computation time) increases exponentially! → requires independent computation in some cases.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CustomShape 5"/>
          <p:cNvSpPr/>
          <p:nvPr/>
        </p:nvSpPr>
        <p:spPr>
          <a:xfrm>
            <a:off x="263520" y="6411600"/>
            <a:ext cx="1091880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Jensen et al. (2007)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Coloured Petri Nets and CPN Tools for modelling and validation of concurrent systems. International Journal on Software Tools for Technology Transfer (9): 213-254. DOI:10.1007/s10009-007-0038-x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2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Rechteck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Course Evaluation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TextShape 3"/>
          <p:cNvSpPr/>
          <p:nvPr/>
        </p:nvSpPr>
        <p:spPr>
          <a:xfrm>
            <a:off x="335520" y="1269000"/>
            <a:ext cx="5599440" cy="504000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330" name="TextShape 4"/>
          <p:cNvSpPr/>
          <p:nvPr/>
        </p:nvSpPr>
        <p:spPr>
          <a:xfrm>
            <a:off x="487800" y="1421280"/>
            <a:ext cx="5599440" cy="504000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4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4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hlinkClick r:id="rId1"/>
              </a:rPr>
              <a:t>Click Me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1" name="Grafik 1" descr=""/>
          <p:cNvPicPr/>
          <p:nvPr/>
        </p:nvPicPr>
        <p:blipFill>
          <a:blip r:embed="rId2"/>
          <a:stretch/>
        </p:blipFill>
        <p:spPr>
          <a:xfrm>
            <a:off x="6620040" y="1869840"/>
            <a:ext cx="4171680" cy="417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1"/>
          <p:cNvSpPr/>
          <p:nvPr/>
        </p:nvSpPr>
        <p:spPr>
          <a:xfrm>
            <a:off x="542880" y="7214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Rectangle 395"/>
          <p:cNvSpPr/>
          <p:nvPr/>
        </p:nvSpPr>
        <p:spPr>
          <a:xfrm>
            <a:off x="542880" y="12668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CPN Tools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6" name="Picture 396" descr=""/>
          <p:cNvPicPr/>
          <p:nvPr/>
        </p:nvPicPr>
        <p:blipFill>
          <a:blip r:embed="rId1"/>
          <a:stretch/>
        </p:blipFill>
        <p:spPr>
          <a:xfrm>
            <a:off x="7620480" y="2514600"/>
            <a:ext cx="2432160" cy="2432160"/>
          </a:xfrm>
          <a:prstGeom prst="rect">
            <a:avLst/>
          </a:prstGeom>
          <a:ln w="0">
            <a:noFill/>
          </a:ln>
        </p:spPr>
      </p:pic>
      <p:sp>
        <p:nvSpPr>
          <p:cNvPr id="497" name="Rectangle 397"/>
          <p:cNvSpPr/>
          <p:nvPr/>
        </p:nvSpPr>
        <p:spPr>
          <a:xfrm>
            <a:off x="539640" y="2286000"/>
            <a:ext cx="6615360" cy="41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tool for editing, simulating, and analysing Coloured Petri Nets”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Rectangle 398"/>
          <p:cNvSpPr/>
          <p:nvPr/>
        </p:nvSpPr>
        <p:spPr>
          <a:xfrm>
            <a:off x="7975800" y="5486400"/>
            <a:ext cx="25088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cpntools.org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3"/>
          <p:cNvSpPr/>
          <p:nvPr/>
        </p:nvSpPr>
        <p:spPr>
          <a:xfrm>
            <a:off x="542880" y="7214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Rectangle 4"/>
          <p:cNvSpPr/>
          <p:nvPr/>
        </p:nvSpPr>
        <p:spPr>
          <a:xfrm>
            <a:off x="542880" y="12668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Live Example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1" name="Picture 1" descr=""/>
          <p:cNvPicPr/>
          <p:nvPr/>
        </p:nvPicPr>
        <p:blipFill>
          <a:blip r:embed="rId1"/>
          <a:stretch/>
        </p:blipFill>
        <p:spPr>
          <a:xfrm>
            <a:off x="7620480" y="2514600"/>
            <a:ext cx="2432160" cy="2432160"/>
          </a:xfrm>
          <a:prstGeom prst="rect">
            <a:avLst/>
          </a:prstGeom>
          <a:ln w="0">
            <a:noFill/>
          </a:ln>
        </p:spPr>
      </p:pic>
      <p:sp>
        <p:nvSpPr>
          <p:cNvPr id="502" name="Rectangle 5"/>
          <p:cNvSpPr/>
          <p:nvPr/>
        </p:nvSpPr>
        <p:spPr>
          <a:xfrm>
            <a:off x="539640" y="2286000"/>
            <a:ext cx="6615360" cy="41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Simulate a program reading a file and then writing to it.”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Rectangle 7"/>
          <p:cNvSpPr/>
          <p:nvPr/>
        </p:nvSpPr>
        <p:spPr>
          <a:xfrm>
            <a:off x="7975800" y="5486400"/>
            <a:ext cx="25088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cpntools.org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4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Rechteck 334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HSN-Hierarchy 26"/>
          <p:cNvSpPr/>
          <p:nvPr/>
        </p:nvSpPr>
        <p:spPr>
          <a:xfrm>
            <a:off x="53964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2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Rectangle 18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 and Methodology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HSN-Hierarchy 2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0" name="HSN-Hierarchy 1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1" name="HSN-Hierarchy 4"/>
          <p:cNvSpPr/>
          <p:nvPr/>
        </p:nvSpPr>
        <p:spPr>
          <a:xfrm>
            <a:off x="595800" y="1709280"/>
            <a:ext cx="534348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CPN models are powerful, </a:t>
            </a:r>
            <a:r>
              <a:rPr b="0" i="1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BUT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 can be arbitrarily complex. Where to start?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It is important to ensure inter-model consistancy.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Mapping AOM → CPN models leverages the advantages of both, and also creates a feedback loop using the simulation and evaluation capabilities of CPNs.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HSN-Hierarchy 3"/>
          <p:cNvSpPr/>
          <p:nvPr/>
        </p:nvSpPr>
        <p:spPr>
          <a:xfrm>
            <a:off x="5959800" y="1709280"/>
            <a:ext cx="534348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Heuristics for Designing and Evaluating Socio-Technical Agent-Oriented Behaviour Models with Coloured Petri Nets (2014).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Msury Mahunnah, Alex Norta, Lixin Ma, Kuldar Taveter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Freeform: Shape 194"/>
          <p:cNvSpPr/>
          <p:nvPr/>
        </p:nvSpPr>
        <p:spPr>
          <a:xfrm>
            <a:off x="5594400" y="3537000"/>
            <a:ext cx="452880" cy="224280"/>
          </a:xfrm>
          <a:custGeom>
            <a:avLst/>
            <a:gdLst>
              <a:gd name="textAreaLeft" fmla="*/ 0 w 452880"/>
              <a:gd name="textAreaRight" fmla="*/ 455040 w 452880"/>
              <a:gd name="textAreaTop" fmla="*/ 0 h 224280"/>
              <a:gd name="textAreaBottom" fmla="*/ 226440 h 224280"/>
            </a:gdLst>
            <a:ahLst/>
            <a:rect l="textAreaLeft" t="textAreaTop" r="textAreaRight" b="textAreaBottom"/>
            <a:pathLst>
              <a:path w="1272" h="637">
                <a:moveTo>
                  <a:pt x="0" y="159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6"/>
                </a:lnTo>
                <a:lnTo>
                  <a:pt x="953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4" name="CustomShape 5"/>
          <p:cNvSpPr/>
          <p:nvPr/>
        </p:nvSpPr>
        <p:spPr>
          <a:xfrm>
            <a:off x="263520" y="6411600"/>
            <a:ext cx="1091880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M. Mahunnah et al. (2014)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Heuristics for Designing and Evaluating Socio-technical Agent-Oriented Behaviour Models with Coloured Petri Nets. IEEE 38th International Computer Software and Applications Conference Workshops (2014): 438-443. https://doi.org/10.1109/COMPSACW.2014.74 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3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Rectangle 196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Mapping Methodology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HSN-Hierarchy 5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9" name="HSN-Hierarchy 7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520" name="Table 200"/>
          <p:cNvGraphicFramePr/>
          <p:nvPr/>
        </p:nvGraphicFramePr>
        <p:xfrm>
          <a:off x="579600" y="1841400"/>
          <a:ext cx="5075280" cy="408276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3286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Notation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Name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5116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Connecting arc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8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Sub-goal or activity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Trigger/ precondition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5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 Mono"/>
                          <a:ea typeface="DejaVu Sans"/>
                        </a:rPr>
                        <a:t>[&lt;condition(s)&gt;]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521" name="Straight Connector 201"/>
          <p:cNvSpPr/>
          <p:nvPr/>
        </p:nvSpPr>
        <p:spPr>
          <a:xfrm>
            <a:off x="1130400" y="2514600"/>
            <a:ext cx="16002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2" name="Rectangle 202"/>
          <p:cNvSpPr/>
          <p:nvPr/>
        </p:nvSpPr>
        <p:spPr>
          <a:xfrm>
            <a:off x="1130400" y="2827800"/>
            <a:ext cx="1595520" cy="452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3" name="Oval 203"/>
          <p:cNvSpPr/>
          <p:nvPr/>
        </p:nvSpPr>
        <p:spPr>
          <a:xfrm>
            <a:off x="1107000" y="3477600"/>
            <a:ext cx="909720" cy="45252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4" name="Straight Connector 204"/>
          <p:cNvSpPr/>
          <p:nvPr/>
        </p:nvSpPr>
        <p:spPr>
          <a:xfrm>
            <a:off x="2021400" y="3706200"/>
            <a:ext cx="7578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5" name="Oval 205"/>
          <p:cNvSpPr/>
          <p:nvPr/>
        </p:nvSpPr>
        <p:spPr>
          <a:xfrm>
            <a:off x="1863000" y="4197960"/>
            <a:ext cx="909720" cy="45252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6" name="Straight Connector 206"/>
          <p:cNvSpPr/>
          <p:nvPr/>
        </p:nvSpPr>
        <p:spPr>
          <a:xfrm>
            <a:off x="1121400" y="4426560"/>
            <a:ext cx="7578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527" name="Group 207"/>
          <p:cNvGrpSpPr/>
          <p:nvPr/>
        </p:nvGrpSpPr>
        <p:grpSpPr>
          <a:xfrm>
            <a:off x="1058400" y="4915800"/>
            <a:ext cx="1680120" cy="506520"/>
            <a:chOff x="1058400" y="4915800"/>
            <a:chExt cx="1680120" cy="506520"/>
          </a:xfrm>
        </p:grpSpPr>
        <p:sp>
          <p:nvSpPr>
            <p:cNvPr id="528" name="Rectangle 208"/>
            <p:cNvSpPr/>
            <p:nvPr/>
          </p:nvSpPr>
          <p:spPr>
            <a:xfrm>
              <a:off x="1058400" y="4915800"/>
              <a:ext cx="1680120" cy="5065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9" name="Rectangle 209"/>
            <p:cNvSpPr/>
            <p:nvPr/>
          </p:nvSpPr>
          <p:spPr>
            <a:xfrm>
              <a:off x="1094400" y="4951800"/>
              <a:ext cx="1595520" cy="43416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30" name="Oval 210"/>
          <p:cNvSpPr/>
          <p:nvPr/>
        </p:nvSpPr>
        <p:spPr>
          <a:xfrm>
            <a:off x="8458200" y="2273400"/>
            <a:ext cx="1824120" cy="68112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Trigger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Oval 211"/>
          <p:cNvSpPr/>
          <p:nvPr/>
        </p:nvSpPr>
        <p:spPr>
          <a:xfrm>
            <a:off x="6298560" y="3353400"/>
            <a:ext cx="1824120" cy="68112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Precondition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Oval 212"/>
          <p:cNvSpPr/>
          <p:nvPr/>
        </p:nvSpPr>
        <p:spPr>
          <a:xfrm>
            <a:off x="8458920" y="4433400"/>
            <a:ext cx="1824120" cy="68112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Postcondition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Rectangle 213"/>
          <p:cNvSpPr/>
          <p:nvPr/>
        </p:nvSpPr>
        <p:spPr>
          <a:xfrm>
            <a:off x="8582400" y="3439800"/>
            <a:ext cx="1807920" cy="452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Activity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Straight Connector 214"/>
          <p:cNvSpPr/>
          <p:nvPr/>
        </p:nvSpPr>
        <p:spPr>
          <a:xfrm>
            <a:off x="9372600" y="2959200"/>
            <a:ext cx="360" cy="4572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7200" bIns="4572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5" name="Straight Connector 215"/>
          <p:cNvSpPr/>
          <p:nvPr/>
        </p:nvSpPr>
        <p:spPr>
          <a:xfrm>
            <a:off x="8127360" y="3681000"/>
            <a:ext cx="45504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6" name="Straight Connector 216"/>
          <p:cNvSpPr/>
          <p:nvPr/>
        </p:nvSpPr>
        <p:spPr>
          <a:xfrm>
            <a:off x="9372600" y="3897000"/>
            <a:ext cx="360" cy="5364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0" bIns="5364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7" name="CustomShape 5"/>
          <p:cNvSpPr/>
          <p:nvPr/>
        </p:nvSpPr>
        <p:spPr>
          <a:xfrm>
            <a:off x="263520" y="6411600"/>
            <a:ext cx="1091880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Adapted from M. Mahunnah et al. (2014)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Heuristics for Designing and Evaluating Socio-technical Agent-Oriented Behaviour Models with Coloured Petri Nets. IEEE 38th International Computer Software and Applications Conference Workshops (2014): 438-443. https://doi.org/10.1109/COMPSACW.2014.74 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4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Rectangle 21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(Manage Charging)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HSN-Hierarchy 8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1" name="HSN-Hierarchy 9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2" name="HSN-Hierarchy 10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43" name="Picture 223" descr=""/>
          <p:cNvPicPr/>
          <p:nvPr/>
        </p:nvPicPr>
        <p:blipFill>
          <a:blip r:embed="rId1"/>
          <a:stretch/>
        </p:blipFill>
        <p:spPr>
          <a:xfrm>
            <a:off x="6154560" y="3464640"/>
            <a:ext cx="0" cy="0"/>
          </a:xfrm>
          <a:prstGeom prst="rect">
            <a:avLst/>
          </a:prstGeom>
          <a:ln w="0">
            <a:noFill/>
          </a:ln>
        </p:spPr>
      </p:pic>
      <p:pic>
        <p:nvPicPr>
          <p:cNvPr id="544" name="Picture 224" descr=""/>
          <p:cNvPicPr/>
          <p:nvPr/>
        </p:nvPicPr>
        <p:blipFill>
          <a:blip r:embed="rId2"/>
          <a:stretch/>
        </p:blipFill>
        <p:spPr>
          <a:xfrm>
            <a:off x="1792800" y="2299680"/>
            <a:ext cx="7062840" cy="340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5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Rectangle 226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(Manage Charging)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HSN-Hierarchy 11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8" name="HSN-Hierarchy 12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9" name="HSN-Hierarchy 13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550" name="Table 230"/>
          <p:cNvGraphicFramePr/>
          <p:nvPr/>
        </p:nvGraphicFramePr>
        <p:xfrm>
          <a:off x="459720" y="1887120"/>
          <a:ext cx="10643040" cy="4305240"/>
        </p:xfrm>
        <a:graphic>
          <a:graphicData uri="http://schemas.openxmlformats.org/drawingml/2006/table">
            <a:tbl>
              <a:tblPr/>
              <a:tblGrid>
                <a:gridCol w="2431440"/>
                <a:gridCol w="1685160"/>
                <a:gridCol w="4015440"/>
                <a:gridCol w="2511360"/>
              </a:tblGrid>
              <a:tr h="48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3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6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Rectangle 232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(Manage Charging)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HSN-Hierarchy 14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4" name="HSN-Hierarchy 15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5" name="HSN-Hierarchy 1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56" name="Picture 236" descr=""/>
          <p:cNvPicPr/>
          <p:nvPr/>
        </p:nvPicPr>
        <p:blipFill>
          <a:blip r:embed="rId1"/>
          <a:stretch/>
        </p:blipFill>
        <p:spPr>
          <a:xfrm>
            <a:off x="531000" y="1808640"/>
            <a:ext cx="10208880" cy="47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Rectangle 238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(Charge EV)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HSN-Hierarchy 17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0" name="HSN-Hierarchy 18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1" name="HSN-Hierarchy 19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62" name="Picture 242" descr=""/>
          <p:cNvPicPr/>
          <p:nvPr/>
        </p:nvPicPr>
        <p:blipFill>
          <a:blip r:embed="rId1"/>
          <a:stretch/>
        </p:blipFill>
        <p:spPr>
          <a:xfrm>
            <a:off x="490680" y="2017440"/>
            <a:ext cx="10909800" cy="351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22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Rectangle 3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State-space Simulations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HSN-Hierarchy 20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6" name="HSN-Hierarchy 25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7" name="HSN-Hierarchy 27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8" name="HSN-Hierarchy 28"/>
          <p:cNvSpPr/>
          <p:nvPr/>
        </p:nvSpPr>
        <p:spPr>
          <a:xfrm>
            <a:off x="576000" y="1709280"/>
            <a:ext cx="10511280" cy="4687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Basic Idea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Compute all the reachable states and the state changes of the CPN model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Represent these as a directed graph where nodes represent states and arcs represent occurring events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Pros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From a constructed state–space, it is possible to verify various aspects of the behaviour of the system: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Absence of deadlocks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Possibility of always being able to reach a given state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Guaranteed delivery of a given service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State-space graph size (and computation time) increases exponentially! → requires independent computation in some cases.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CustomShape 4"/>
          <p:cNvSpPr/>
          <p:nvPr/>
        </p:nvSpPr>
        <p:spPr>
          <a:xfrm>
            <a:off x="263520" y="6411600"/>
            <a:ext cx="1091880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Jensen et al. (2007)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Coloured Petri Nets and CPN Tools for modelling and validation of concurrent systems. International Journal on Software Tools for Technology Transfer (9): 213-254. DOI:10.1007/s10009-007-0038-x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5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Reminder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Rechteck 1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Bonus Task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18"/>
          <p:cNvSpPr/>
          <p:nvPr/>
        </p:nvSpPr>
        <p:spPr>
          <a:xfrm>
            <a:off x="609840" y="2266920"/>
            <a:ext cx="10583640" cy="31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Submission Deadline: 25.01.2023 – 1:59 PM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Submission Location: Moodle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4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Rechteck 334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HSN-Hierarchy 26"/>
          <p:cNvSpPr/>
          <p:nvPr/>
        </p:nvSpPr>
        <p:spPr>
          <a:xfrm>
            <a:off x="53964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Four Variables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Input variables → Physical variables measured by input devices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Output variables →  Physical variables controlled by output devices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Monitored environmental variables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Controlled environmental variables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Relations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NAT, REQ, IN/OUT, SOF, SOFREQ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used as basis for requirements documentation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Basic Elements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96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System Requirements Document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Models the complete system as a black-box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Includes a description of the environment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Identifies a set of quantities and associates each one with a mathematical variable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constraints of the environment like physical laws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constraints related to the new system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159"/>
          <p:cNvSpPr/>
          <p:nvPr/>
        </p:nvSpPr>
        <p:spPr>
          <a:xfrm>
            <a:off x="542880" y="72252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Rechteck 2181"/>
          <p:cNvSpPr/>
          <p:nvPr/>
        </p:nvSpPr>
        <p:spPr>
          <a:xfrm>
            <a:off x="542880" y="126792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Documents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Stern: 5 Zacken 1"/>
          <p:cNvSpPr/>
          <p:nvPr/>
        </p:nvSpPr>
        <p:spPr>
          <a:xfrm>
            <a:off x="9950040" y="94140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96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System Design Document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relevant properties of peripheral devices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Identifies input- and output registers, modeled as mathematical variables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relation between input registers and associated environmental quantities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relation between output registers and associated environmental quantities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160"/>
          <p:cNvSpPr/>
          <p:nvPr/>
        </p:nvSpPr>
        <p:spPr>
          <a:xfrm>
            <a:off x="542880" y="7228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Rechteck 2184"/>
          <p:cNvSpPr/>
          <p:nvPr/>
        </p:nvSpPr>
        <p:spPr>
          <a:xfrm>
            <a:off x="542880" y="12682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Documents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Software Requirements Document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Combination of system requirements document and system design document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Software Behavior Specification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Records additional design decisions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Provides a description of the actual software behavior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161"/>
          <p:cNvSpPr/>
          <p:nvPr/>
        </p:nvSpPr>
        <p:spPr>
          <a:xfrm>
            <a:off x="542880" y="7228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Rechteck 2187"/>
          <p:cNvSpPr/>
          <p:nvPr/>
        </p:nvSpPr>
        <p:spPr>
          <a:xfrm>
            <a:off x="542880" y="12682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Documents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/>
          </p:nvPr>
        </p:nvSpPr>
        <p:spPr>
          <a:xfrm>
            <a:off x="539640" y="1101240"/>
            <a:ext cx="10503000" cy="3457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NAT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expresses constraints due to restrictions imposed by nature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expresses the requirements of the system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IN, OUT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input and output relations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behavior of a particular software implementation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SOFREQ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software requirements relation, all acceptable software behavior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162"/>
          <p:cNvSpPr/>
          <p:nvPr/>
        </p:nvSpPr>
        <p:spPr>
          <a:xfrm>
            <a:off x="542880" y="7228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Rechteck 2191"/>
          <p:cNvSpPr/>
          <p:nvPr/>
        </p:nvSpPr>
        <p:spPr>
          <a:xfrm>
            <a:off x="542880" y="12682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93" name="Picture 2" descr=""/>
          <p:cNvPicPr/>
          <p:nvPr/>
        </p:nvPicPr>
        <p:blipFill>
          <a:blip r:embed="rId1"/>
          <a:stretch/>
        </p:blipFill>
        <p:spPr>
          <a:xfrm>
            <a:off x="3161520" y="3945240"/>
            <a:ext cx="5865120" cy="2516760"/>
          </a:xfrm>
          <a:prstGeom prst="rect">
            <a:avLst/>
          </a:prstGeom>
          <a:ln w="0">
            <a:noFill/>
          </a:ln>
        </p:spPr>
      </p:pic>
      <p:sp>
        <p:nvSpPr>
          <p:cNvPr id="594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C.L. Heitmeyer, R.D. Jeffords, B.G. Labaw (2013)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Automated Consistency Checking Requirements Specifications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Basic Relations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SOFREQ ⊆ SOF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8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IN, OUT, REQ                         SOFREQ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8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OUT ○ SOFREQ ○ IN = REQ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Text Box 333"/>
          <p:cNvSpPr/>
          <p:nvPr/>
        </p:nvSpPr>
        <p:spPr>
          <a:xfrm>
            <a:off x="3100320" y="3986640"/>
            <a:ext cx="10116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w.r.t. NAT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Line 568"/>
          <p:cNvSpPr/>
          <p:nvPr/>
        </p:nvSpPr>
        <p:spPr>
          <a:xfrm>
            <a:off x="2945520" y="3986280"/>
            <a:ext cx="132084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8" name="Oval 62"/>
          <p:cNvSpPr/>
          <p:nvPr/>
        </p:nvSpPr>
        <p:spPr>
          <a:xfrm>
            <a:off x="6279480" y="2985840"/>
            <a:ext cx="216000" cy="17352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23120" bIns="123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99" name="Oval 63"/>
          <p:cNvSpPr/>
          <p:nvPr/>
        </p:nvSpPr>
        <p:spPr>
          <a:xfrm>
            <a:off x="9378360" y="2985840"/>
            <a:ext cx="216000" cy="17352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23120" bIns="123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00" name="Text Box 334"/>
          <p:cNvSpPr/>
          <p:nvPr/>
        </p:nvSpPr>
        <p:spPr>
          <a:xfrm>
            <a:off x="6188760" y="4749840"/>
            <a:ext cx="417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Text Box 335"/>
          <p:cNvSpPr/>
          <p:nvPr/>
        </p:nvSpPr>
        <p:spPr>
          <a:xfrm>
            <a:off x="9162360" y="4724280"/>
            <a:ext cx="6674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OUT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Text Box 336"/>
          <p:cNvSpPr/>
          <p:nvPr/>
        </p:nvSpPr>
        <p:spPr>
          <a:xfrm>
            <a:off x="7360920" y="4368600"/>
            <a:ext cx="11185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SOFREQ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Text Box 337"/>
          <p:cNvSpPr/>
          <p:nvPr/>
        </p:nvSpPr>
        <p:spPr>
          <a:xfrm>
            <a:off x="7588800" y="2743200"/>
            <a:ext cx="662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REQ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Line 569"/>
          <p:cNvSpPr/>
          <p:nvPr/>
        </p:nvSpPr>
        <p:spPr>
          <a:xfrm>
            <a:off x="6685560" y="3074760"/>
            <a:ext cx="2489400" cy="36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5" name="Line 570"/>
          <p:cNvSpPr/>
          <p:nvPr/>
        </p:nvSpPr>
        <p:spPr>
          <a:xfrm>
            <a:off x="6702120" y="4700160"/>
            <a:ext cx="248940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6" name="Oval 68"/>
          <p:cNvSpPr/>
          <p:nvPr/>
        </p:nvSpPr>
        <p:spPr>
          <a:xfrm>
            <a:off x="6279480" y="4611600"/>
            <a:ext cx="216000" cy="17352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23120" bIns="123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07" name="Oval 69"/>
          <p:cNvSpPr/>
          <p:nvPr/>
        </p:nvSpPr>
        <p:spPr>
          <a:xfrm>
            <a:off x="9378360" y="4599000"/>
            <a:ext cx="216000" cy="17352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23120" bIns="12312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08" name="Line 571"/>
          <p:cNvSpPr/>
          <p:nvPr/>
        </p:nvSpPr>
        <p:spPr>
          <a:xfrm flipH="1" flipV="1">
            <a:off x="9479520" y="3227040"/>
            <a:ext cx="16920" cy="127008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0" bIns="72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9" name="Line 572"/>
          <p:cNvSpPr/>
          <p:nvPr/>
        </p:nvSpPr>
        <p:spPr>
          <a:xfrm flipH="1" flipV="1">
            <a:off x="6380640" y="3240000"/>
            <a:ext cx="16920" cy="126972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0" bIns="72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0" name="PlaceHolder 163"/>
          <p:cNvSpPr/>
          <p:nvPr/>
        </p:nvSpPr>
        <p:spPr>
          <a:xfrm>
            <a:off x="542880" y="7228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Rechteck 2208"/>
          <p:cNvSpPr/>
          <p:nvPr/>
        </p:nvSpPr>
        <p:spPr>
          <a:xfrm>
            <a:off x="542880" y="12682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Basic Relations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Monitored variables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Mathematical function whose domain consists of real numbers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Environmental function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: ℝ→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Value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Value at time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s: 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Vector of monitored variables: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= 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. . . ,m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p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Controlled variables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Mathematical function whose domain consists of real numbers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Environmental function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: ℝ→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Value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Vector of monitored variables: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= (c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. . . ,c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q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Text Box 338"/>
          <p:cNvSpPr/>
          <p:nvPr/>
        </p:nvSpPr>
        <p:spPr>
          <a:xfrm>
            <a:off x="5835600" y="3213000"/>
            <a:ext cx="283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~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Text Box 352"/>
          <p:cNvSpPr/>
          <p:nvPr/>
        </p:nvSpPr>
        <p:spPr>
          <a:xfrm>
            <a:off x="5787000" y="4522680"/>
            <a:ext cx="283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~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164"/>
          <p:cNvSpPr/>
          <p:nvPr/>
        </p:nvSpPr>
        <p:spPr>
          <a:xfrm>
            <a:off x="542880" y="7228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Rechteck 2213"/>
          <p:cNvSpPr/>
          <p:nvPr/>
        </p:nvSpPr>
        <p:spPr>
          <a:xfrm>
            <a:off x="542880" y="12682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Variables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60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Expresses the requirements of the system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domain(REQ)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exactly the instances of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allowed by the environmental constraints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range(REQ)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only those instances of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considered permissible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if environmental constraints allow the controlled variables to take the values given by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if the values of the monitored variables are given by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may </a:t>
            </a:r>
            <a:r>
              <a:rPr b="1" lang="en-US" sz="1800" spc="-1" strike="noStrike">
                <a:solidFill>
                  <a:srgbClr val="c0504d"/>
                </a:solidFill>
                <a:latin typeface="DejaVu Sans"/>
                <a:ea typeface="Arial"/>
              </a:rPr>
              <a:t>tolerate ’small’ errors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in the values of controlled variables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Text Box 363"/>
          <p:cNvSpPr/>
          <p:nvPr/>
        </p:nvSpPr>
        <p:spPr>
          <a:xfrm>
            <a:off x="4749840" y="4305240"/>
            <a:ext cx="283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~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165"/>
          <p:cNvSpPr/>
          <p:nvPr/>
        </p:nvSpPr>
        <p:spPr>
          <a:xfrm>
            <a:off x="542880" y="7228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Rechteck 2217"/>
          <p:cNvSpPr/>
          <p:nvPr/>
        </p:nvSpPr>
        <p:spPr>
          <a:xfrm>
            <a:off x="542880" y="12682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the behavior of the input devices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Is a relation due to imprecision in the measurement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OUT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the behavior of output devices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Is a relation due to device imperfections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166"/>
          <p:cNvSpPr/>
          <p:nvPr/>
        </p:nvSpPr>
        <p:spPr>
          <a:xfrm>
            <a:off x="542880" y="7228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Rechteck 2220"/>
          <p:cNvSpPr/>
          <p:nvPr/>
        </p:nvSpPr>
        <p:spPr>
          <a:xfrm>
            <a:off x="542880" y="12682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4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Rechteck 186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960" cy="2079360"/>
          </a:xfrm>
          <a:prstGeom prst="rect">
            <a:avLst/>
          </a:prstGeom>
          <a:ln w="0">
            <a:noFill/>
          </a:ln>
        </p:spPr>
      </p:pic>
      <p:sp>
        <p:nvSpPr>
          <p:cNvPr id="338" name="Rahmen 6"/>
          <p:cNvSpPr/>
          <p:nvPr/>
        </p:nvSpPr>
        <p:spPr>
          <a:xfrm>
            <a:off x="3846240" y="2297880"/>
            <a:ext cx="1818000" cy="22582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behavior of a particular software implementation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domain(SOF)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all possible instances of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i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range(SOF)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all possible instances of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o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(i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, o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∈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iff the software could produce values described by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o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Verification condition: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implements a subset of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1143000" indent="-263880" algn="ctr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⊆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IN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○ REQ ○ OUT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1143000" indent="-26388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(where ○ denotes the composition of binary relations)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1143000" indent="-26388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Often: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 = IN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○ REQ ○ OUT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167"/>
          <p:cNvSpPr/>
          <p:nvPr/>
        </p:nvSpPr>
        <p:spPr>
          <a:xfrm>
            <a:off x="542880" y="7232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Rechteck 2223"/>
          <p:cNvSpPr/>
          <p:nvPr/>
        </p:nvSpPr>
        <p:spPr>
          <a:xfrm>
            <a:off x="542880" y="12686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Stern: 5 Zacken 1"/>
          <p:cNvSpPr/>
          <p:nvPr/>
        </p:nvSpPr>
        <p:spPr>
          <a:xfrm>
            <a:off x="9950040" y="93276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SOFREQ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Characterizes all acceptable software behavior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SOFREQ corresponds on the software level to REQ on the system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It consists of all tuples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(i 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o 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satisfying for all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26388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(IN(m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,i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⋀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OUT(o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⋀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168"/>
          <p:cNvSpPr/>
          <p:nvPr/>
        </p:nvSpPr>
        <p:spPr>
          <a:xfrm>
            <a:off x="542880" y="7232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Rechteck 2226"/>
          <p:cNvSpPr/>
          <p:nvPr/>
        </p:nvSpPr>
        <p:spPr>
          <a:xfrm>
            <a:off x="542880" y="12686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60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Feasibility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REQ w.r.t. NAT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should specify behavior for all cases that can arise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domain(NAT)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⊆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domain(REQ)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domain(NAT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⋂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=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domain(NAT)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⋂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domain(REQ) = domain(NAT)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br>
              <a:rPr sz="3200"/>
            </a:b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Acceptability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the behavior that the software must exhibit to be acceptable for use and for the requirements to be satisfied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 ⋂ (IN ○ SOF ○ OUT) ⊆ REQ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169"/>
          <p:cNvSpPr/>
          <p:nvPr/>
        </p:nvSpPr>
        <p:spPr>
          <a:xfrm>
            <a:off x="542880" y="7232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Rechteck 2229"/>
          <p:cNvSpPr/>
          <p:nvPr/>
        </p:nvSpPr>
        <p:spPr>
          <a:xfrm>
            <a:off x="542880" y="12686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Feasibility and Acceptability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4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Rechteck 334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HSN-Hierarchy 26"/>
          <p:cNvSpPr/>
          <p:nvPr/>
        </p:nvSpPr>
        <p:spPr>
          <a:xfrm>
            <a:off x="53964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600" cy="5286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Tabular notations → precise and compact notation for requirements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Applications → avionics systems, controlling nuclear power plants, telephone networks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Can be used for automatic analysis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History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1978: flight program of the A-7 aircraft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Real-time, embedded system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Organizations: Bell Laboratories, Ontario Hydro, Naval Research Laboratory, Lockheed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Applications: submarine communication system, shutdown system for the Darlington nuclear power plant, flight program for Lockheed’s C130J aircraft.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171"/>
          <p:cNvSpPr/>
          <p:nvPr/>
        </p:nvSpPr>
        <p:spPr>
          <a:xfrm>
            <a:off x="542880" y="7236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Motivation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Stern: 5 Zacken 1"/>
          <p:cNvSpPr/>
          <p:nvPr/>
        </p:nvSpPr>
        <p:spPr>
          <a:xfrm>
            <a:off x="9950040" y="92412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60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Behavior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Non-deterministic system environment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Deterministic system behavior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4VM → Monitored and controlled variables, NAT, REQ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Model: System is represented as labeled transition system (LTS), responds to each monitored event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Synchronous behavior: The system completely processes one set of inputs before processing the next state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One input assumption: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At most one monitored variable is allowed to change from one state to the next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172"/>
          <p:cNvSpPr/>
          <p:nvPr/>
        </p:nvSpPr>
        <p:spPr>
          <a:xfrm>
            <a:off x="542880" y="7239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Rechteck 2238"/>
          <p:cNvSpPr/>
          <p:nvPr/>
        </p:nvSpPr>
        <p:spPr>
          <a:xfrm>
            <a:off x="542880" y="12693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Formal Model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60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Auxiliary variables: (specification of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 classes: values are called modes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Modes: equivalence class of system states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Terms: internal variables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System: labeled transition system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(S, I, E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consisting of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initial states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Labels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(set of monitored events)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Transition relation → realized as a function that maps a monitored event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and the current state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to the next state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’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173"/>
          <p:cNvSpPr/>
          <p:nvPr/>
        </p:nvSpPr>
        <p:spPr>
          <a:xfrm>
            <a:off x="542880" y="72432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Rechteck 2241"/>
          <p:cNvSpPr/>
          <p:nvPr/>
        </p:nvSpPr>
        <p:spPr>
          <a:xfrm>
            <a:off x="542880" y="126972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Formal Model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Condition → Predicate defined on a single system state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Event → Predicate defined on two system states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Occurrence → An event occurs if a condition changes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@T(c)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becomes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true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@F(c)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becomes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false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Conditioned event →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@T(c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) WHEN 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2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Special form: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@T(c) WHEN d iff ¬c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⋀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c’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⋀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174"/>
          <p:cNvSpPr/>
          <p:nvPr/>
        </p:nvSpPr>
        <p:spPr>
          <a:xfrm>
            <a:off x="542880" y="72432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Rechteck 2244"/>
          <p:cNvSpPr/>
          <p:nvPr/>
        </p:nvSpPr>
        <p:spPr>
          <a:xfrm>
            <a:off x="542880" y="126972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Formal Model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503000" cy="505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Mode transition 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Associates a source mode and an event with a destination mode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Each table should describe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total function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Should exhibit disjointness and coverage properties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16440" indent="-31644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Event 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 event table defines how a term or controlled variable changes in response to input events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Defines a (partial) function from modes and events to variable values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16440" indent="-31644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Condition 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r>
              <a:rPr b="0" lang="en-US" sz="185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GB" sz="185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 condition table defines the value of a term or controlled variable under every possible condition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Defines a total function from modes and conditions to variable values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175"/>
          <p:cNvSpPr/>
          <p:nvPr/>
        </p:nvSpPr>
        <p:spPr>
          <a:xfrm>
            <a:off x="542880" y="72432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Rechteck 2247"/>
          <p:cNvSpPr/>
          <p:nvPr/>
        </p:nvSpPr>
        <p:spPr>
          <a:xfrm>
            <a:off x="542880" y="126972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Tables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76"/>
          <p:cNvSpPr/>
          <p:nvPr/>
        </p:nvSpPr>
        <p:spPr>
          <a:xfrm>
            <a:off x="542880" y="72432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Rechteck 2251"/>
          <p:cNvSpPr/>
          <p:nvPr/>
        </p:nvSpPr>
        <p:spPr>
          <a:xfrm>
            <a:off x="542880" y="126972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Tables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666" name="Table 2"/>
          <p:cNvGraphicFramePr/>
          <p:nvPr/>
        </p:nvGraphicFramePr>
        <p:xfrm>
          <a:off x="1309320" y="1985040"/>
          <a:ext cx="8828640" cy="4148280"/>
        </p:xfrm>
        <a:graphic>
          <a:graphicData uri="http://schemas.openxmlformats.org/drawingml/2006/table">
            <a:tbl>
              <a:tblPr/>
              <a:tblGrid>
                <a:gridCol w="1471320"/>
                <a:gridCol w="1471320"/>
                <a:gridCol w="1471320"/>
                <a:gridCol w="1471320"/>
                <a:gridCol w="1471320"/>
                <a:gridCol w="1472400"/>
              </a:tblGrid>
              <a:tr h="7081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Current Mode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Powered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Too Cold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Temp OK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Too Hot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New Mode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116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Heat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116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Heat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081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Heat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88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4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9: Requirements 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Rechteck 334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HSN-Hierarchy 26"/>
          <p:cNvSpPr/>
          <p:nvPr/>
        </p:nvSpPr>
        <p:spPr>
          <a:xfrm>
            <a:off x="53964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77"/>
          <p:cNvSpPr/>
          <p:nvPr/>
        </p:nvSpPr>
        <p:spPr>
          <a:xfrm>
            <a:off x="542880" y="7246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Rechteck 2256"/>
          <p:cNvSpPr/>
          <p:nvPr/>
        </p:nvSpPr>
        <p:spPr>
          <a:xfrm>
            <a:off x="542880" y="12700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Tables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670" name="Table 2"/>
          <p:cNvGraphicFramePr/>
          <p:nvPr/>
        </p:nvGraphicFramePr>
        <p:xfrm>
          <a:off x="3173040" y="2046960"/>
          <a:ext cx="8127360" cy="148320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Modes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NoFailure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@T(INMODE)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Never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ACFailure, HeatFailure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Never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@T(INMODE)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Warning light =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Off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1" name="Table 2"/>
          <p:cNvGraphicFramePr/>
          <p:nvPr/>
        </p:nvGraphicFramePr>
        <p:xfrm>
          <a:off x="3182760" y="4278960"/>
          <a:ext cx="8127360" cy="185400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Modes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Events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NoFailure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ACFailure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temp &gt; temp0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temp &lt;= temp0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HeatFailure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waterlevel = low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Warning light = 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Off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On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72" name="TextBox 2"/>
          <p:cNvSpPr/>
          <p:nvPr/>
        </p:nvSpPr>
        <p:spPr>
          <a:xfrm>
            <a:off x="542880" y="5006160"/>
            <a:ext cx="25567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Condition table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TextBox 11"/>
          <p:cNvSpPr/>
          <p:nvPr/>
        </p:nvSpPr>
        <p:spPr>
          <a:xfrm>
            <a:off x="542880" y="2580480"/>
            <a:ext cx="25567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Event table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60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 editor for creating the tabular specification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Simulator for validation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Dependency graph browser for understanding the relationship between different parts of the specification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Consistency checker for analyzing syntax, type correctness, determinism, case coverage, ...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Model checker for checking linear temporal properties of finite state systems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Theorem prover for checking properties deductively, avoiding the state explosion problem, often user interaction necessary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178"/>
          <p:cNvSpPr/>
          <p:nvPr/>
        </p:nvSpPr>
        <p:spPr>
          <a:xfrm>
            <a:off x="542880" y="7246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Rechteck 2259"/>
          <p:cNvSpPr/>
          <p:nvPr/>
        </p:nvSpPr>
        <p:spPr>
          <a:xfrm>
            <a:off x="542880" y="12700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Tool Support: SCR Toolset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60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 editor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 tables: define the value of dependent variables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Dictionaries: variable declarations, environmental assumptions, type definitions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Analysis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Consistency checker, property checker, dependency graph browser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Well-formedness errors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Disjointness and coverage: no nondeterminism, no missing cases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179"/>
          <p:cNvSpPr/>
          <p:nvPr/>
        </p:nvSpPr>
        <p:spPr>
          <a:xfrm>
            <a:off x="542880" y="7246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Rechteck 2262"/>
          <p:cNvSpPr/>
          <p:nvPr/>
        </p:nvSpPr>
        <p:spPr>
          <a:xfrm>
            <a:off x="542880" y="12700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Toolset: Construction of Requirements Specifications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Validation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Check inconsistencies between the intended and the specified behavior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Simulator: the user can run scenarios (sequences of monitored events)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Invariant generator: the user can generate state invariants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Application analysis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Check application properties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 checker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Property checker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Theorem prover (TAME, PVS)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180"/>
          <p:cNvSpPr/>
          <p:nvPr/>
        </p:nvSpPr>
        <p:spPr>
          <a:xfrm>
            <a:off x="542880" y="7250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Rechteck 2265"/>
          <p:cNvSpPr/>
          <p:nvPr/>
        </p:nvSpPr>
        <p:spPr>
          <a:xfrm>
            <a:off x="542880" y="12704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Toolset: Construction of Requirements Specifications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(incl. mapping from AOM), four variable model, NRL/SCR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More exist and might be better suited for your project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CustomShape 1"/>
          <p:cNvSpPr/>
          <p:nvPr/>
        </p:nvSpPr>
        <p:spPr>
          <a:xfrm>
            <a:off x="335520" y="126864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CustomShape 3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792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Formal Requirements Specification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4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Rechteck 334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HSN-Hierarchy 26"/>
          <p:cNvSpPr/>
          <p:nvPr/>
        </p:nvSpPr>
        <p:spPr>
          <a:xfrm>
            <a:off x="53964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2"/>
          <p:cNvSpPr/>
          <p:nvPr/>
        </p:nvSpPr>
        <p:spPr>
          <a:xfrm>
            <a:off x="542880" y="7214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Rectangle 281"/>
          <p:cNvSpPr/>
          <p:nvPr/>
        </p:nvSpPr>
        <p:spPr>
          <a:xfrm>
            <a:off x="542880" y="12668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Motivation: Why CPNs?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1"/>
          <p:cNvSpPr>
            <a:spLocks noGrp="1"/>
          </p:cNvSpPr>
          <p:nvPr>
            <p:ph/>
          </p:nvPr>
        </p:nvSpPr>
        <p:spPr>
          <a:xfrm>
            <a:off x="465480" y="1856520"/>
            <a:ext cx="10503720" cy="453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can model concurrency and communication in complex systems very well.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combine concepts from Petri Nets and programming languages (CPN ML).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are Formal (syntatically and mathematically defined)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are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executable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can be derived from other models, such as AOM.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for easy manual or automatic system verification and evaluation.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7"/>
          <p:cNvSpPr/>
          <p:nvPr/>
        </p:nvSpPr>
        <p:spPr>
          <a:xfrm>
            <a:off x="542880" y="722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Rectangle 6"/>
          <p:cNvSpPr/>
          <p:nvPr/>
        </p:nvSpPr>
        <p:spPr>
          <a:xfrm>
            <a:off x="542880" y="12675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Motivation: Why CPNs?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52" name="Table 3"/>
          <p:cNvGraphicFramePr/>
          <p:nvPr/>
        </p:nvGraphicFramePr>
        <p:xfrm>
          <a:off x="558360" y="1961280"/>
          <a:ext cx="10185840" cy="2833200"/>
        </p:xfrm>
        <a:graphic>
          <a:graphicData uri="http://schemas.openxmlformats.org/drawingml/2006/table">
            <a:tbl>
              <a:tblPr/>
              <a:tblGrid>
                <a:gridCol w="2327040"/>
                <a:gridCol w="1612800"/>
                <a:gridCol w="3843000"/>
                <a:gridCol w="2403360"/>
              </a:tblGrid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33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54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3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</TotalTime>
  <Application>LibreOffice/7.4.3.2$Linux_X86_64 LibreOffice_project/40$Build-2</Application>
  <AppVersion>15.0000</AppVersion>
  <Words>8997</Words>
  <Paragraphs>1349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2022-12-20T22:42:47Z</dcterms:modified>
  <cp:revision>3614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53</vt:i4>
  </property>
  <property fmtid="{D5CDD505-2E9C-101B-9397-08002B2CF9AE}" pid="4" name="PresentationFormat">
    <vt:lpwstr>Widescreen</vt:lpwstr>
  </property>
  <property fmtid="{D5CDD505-2E9C-101B-9397-08002B2CF9AE}" pid="5" name="Slides">
    <vt:i4>100</vt:i4>
  </property>
</Properties>
</file>