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6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presProps" Target="presProps.xml"/><Relationship Id="rId45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D41814D-6741-43FA-9D99-9ACE3B71D1F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120" cy="338868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080" cy="39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4"/>
          </p:nvPr>
        </p:nvSpPr>
        <p:spPr>
          <a:xfrm>
            <a:off x="4402080" y="9553680"/>
            <a:ext cx="3363120" cy="4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030DC4-37C5-44C0-AFD9-90979801CE5E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35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120" cy="338868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080" cy="39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5"/>
          </p:nvPr>
        </p:nvSpPr>
        <p:spPr>
          <a:xfrm>
            <a:off x="4402080" y="9553680"/>
            <a:ext cx="3363120" cy="4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6D626F-C39A-4F19-B53A-75E614A0D037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35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120" cy="338868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080" cy="39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6"/>
          </p:nvPr>
        </p:nvSpPr>
        <p:spPr>
          <a:xfrm>
            <a:off x="4402080" y="9553680"/>
            <a:ext cx="3363120" cy="4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4CE4BE-5114-4D30-A734-A6926550DB90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35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120" cy="338868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080" cy="39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7"/>
          </p:nvPr>
        </p:nvSpPr>
        <p:spPr>
          <a:xfrm>
            <a:off x="4402080" y="9553680"/>
            <a:ext cx="3363120" cy="4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solidFill>
                  <a:srgbClr val="000000"/>
                </a:solidFill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A98A29-4805-4395-BF94-89FF554C64F2}" type="slidenum">
              <a:rPr b="0" lang="de-DE" sz="1200" spc="-1" strike="noStrike">
                <a:solidFill>
                  <a:srgbClr val="000000"/>
                </a:solidFill>
                <a:latin typeface="DejaVu Serif"/>
              </a:rPr>
              <a:t>35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BD8BC04-90DC-45B0-B607-9E8942A9944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8E605D0-A78E-43DC-A7AD-F6A53C0C30D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8ADA82A-4D86-4D06-A005-B27ED9A661A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A06FE8B-B64C-4EAD-95C7-62C918C7925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BFEA615-5311-4AD9-9DB3-AE4D0438663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708E1D6-F7BF-49BD-9915-4469A6B9F9E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260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2600" cy="23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11: Traceability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Purpose-driven Tracing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Extensive tracing is expensive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Purpose-driven!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trace everything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 according to needs → Too much/little information (sufficient level of detail)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 Changes of a Requirement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Grafik 2" descr=""/>
          <p:cNvPicPr/>
          <p:nvPr/>
        </p:nvPicPr>
        <p:blipFill>
          <a:blip r:embed="rId1"/>
          <a:stretch/>
        </p:blipFill>
        <p:spPr>
          <a:xfrm>
            <a:off x="2892600" y="1768680"/>
            <a:ext cx="5656320" cy="44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Classification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Pre- and Post-Traceability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9" name="Grafik 2" descr=""/>
          <p:cNvPicPr/>
          <p:nvPr/>
        </p:nvPicPr>
        <p:blipFill>
          <a:blip r:embed="rId1"/>
          <a:stretch/>
        </p:blipFill>
        <p:spPr>
          <a:xfrm>
            <a:off x="684720" y="3077280"/>
            <a:ext cx="10071720" cy="119376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Pre-requirements-specification (pre-RS) 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Post-requirements-specification (post-RS) 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among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refines/generalized/replaces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Classes of Traceability Relationships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Miscellaneous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Condition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constraint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constraint on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precondition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condition that must be fulfilled before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be realized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similar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associated artefacts are similar in content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compares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represents the result of a comparison of the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contradicts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artefacts cannot be realized together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conflicts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may hinder (but not necessarily exclude) the realization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Abstraction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classifies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classifies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 goal classifies a set of solution-oriented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aggregates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an aggregation of a set of other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generalizes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generalization of (one or) several other artefacts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an abstract scenario (e.g., a type scenario) is a generalization of a set of more concrete scenarios (e.g., instance scenarios)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Evolution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replaces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based_on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influenced the definition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formalizes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formal documentation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 a solution-oriented requirements model to a set of textual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refines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derived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was derived based on (a set of) other artefact(s)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68920" y="649692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21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2"/>
          <p:cNvSpPr/>
          <p:nvPr/>
        </p:nvSpPr>
        <p:spPr>
          <a:xfrm>
            <a:off x="542880" y="1267200"/>
            <a:ext cx="1035252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3"/>
          <p:cNvSpPr/>
          <p:nvPr/>
        </p:nvSpPr>
        <p:spPr>
          <a:xfrm>
            <a:off x="335520" y="1269000"/>
            <a:ext cx="5598720" cy="50392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 Unicode MS"/>
              <a:ea typeface="DejaVu Sans"/>
            </a:endParaRPr>
          </a:p>
        </p:txBody>
      </p:sp>
      <p:sp>
        <p:nvSpPr>
          <p:cNvPr id="195" name="TextShape 4"/>
          <p:cNvSpPr/>
          <p:nvPr/>
        </p:nvSpPr>
        <p:spPr>
          <a:xfrm>
            <a:off x="487800" y="1421280"/>
            <a:ext cx="5598720" cy="503928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Click 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rafik 1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0960" cy="41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example_of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contains exemplary aspects of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relates an interaction scenario to a set of solution-oriented requirements to document an exemplary sequence of interactions that a system implementing the solution-oriented requirements will support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verifies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verifies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rationale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justifies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text fragment contains justification for the existence of a scenario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responsible_for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(or role)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responsible for the associated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background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background information to a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standardization document relating to a solution-oriented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comment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Relates any kind of information to a requirements artefact – use sparingly!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Matrix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selecting the trip destination, the navigation system shall display the last ten trip destinations. [based_on→R1-17] […]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602640" y="3257640"/>
            <a:ext cx="10578600" cy="1877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Hyperlinks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1"/>
          <p:cNvSpPr/>
          <p:nvPr/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selecting the trip destination, the navigation system shall display the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last ten trip destinations.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R3-11: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shall not store any information about the destinations of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previous trips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42880" y="2280240"/>
            <a:ext cx="10578600" cy="1107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542880" y="4100760"/>
            <a:ext cx="10578600" cy="1107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Textfeld 1"/>
          <p:cNvSpPr/>
          <p:nvPr/>
        </p:nvSpPr>
        <p:spPr>
          <a:xfrm>
            <a:off x="1145160" y="3526200"/>
            <a:ext cx="3652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 (type: conflicts)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Gerade Verbindung mit Pfeil 3"/>
          <p:cNvSpPr/>
          <p:nvPr/>
        </p:nvSpPr>
        <p:spPr>
          <a:xfrm>
            <a:off x="1078560" y="2930400"/>
            <a:ext cx="360" cy="1263240"/>
          </a:xfrm>
          <a:custGeom>
            <a:avLst/>
            <a:gdLst>
              <a:gd name="textAreaLeft" fmla="*/ 0 w 360"/>
              <a:gd name="textAreaRight" fmla="*/ 5760 w 360"/>
              <a:gd name="textAreaTop" fmla="*/ 0 h 1263240"/>
              <a:gd name="textAreaBottom" fmla="*/ 1264680 h 1263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 &amp; Hyperlinks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and easy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Links are textually part of the requirements themselves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is time-consuming and tedious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Bidirectionality is difficult to achieve/maintain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Grafik 7" descr=""/>
          <p:cNvPicPr/>
          <p:nvPr/>
        </p:nvPicPr>
        <p:blipFill>
          <a:blip r:embed="rId1"/>
          <a:stretch/>
        </p:blipFill>
        <p:spPr>
          <a:xfrm>
            <a:off x="2750760" y="1865880"/>
            <a:ext cx="5923800" cy="4398480"/>
          </a:xfrm>
          <a:prstGeom prst="rect">
            <a:avLst/>
          </a:prstGeom>
          <a:ln w="0">
            <a:noFill/>
          </a:ln>
        </p:spPr>
      </p:pic>
      <p:sp>
        <p:nvSpPr>
          <p:cNvPr id="309" name="Gleichschenkliges Dreieck 12"/>
          <p:cNvSpPr/>
          <p:nvPr/>
        </p:nvSpPr>
        <p:spPr>
          <a:xfrm rot="16200000">
            <a:off x="6162120" y="1933920"/>
            <a:ext cx="66600" cy="5832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14760" bIns="1476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0" name="Gleichschenkliges Dreieck 13"/>
          <p:cNvSpPr/>
          <p:nvPr/>
        </p:nvSpPr>
        <p:spPr>
          <a:xfrm rot="16200000">
            <a:off x="3831120" y="1939320"/>
            <a:ext cx="66600" cy="5832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14760" bIns="1476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1" name="Gleichschenkliges Dreieck 3"/>
          <p:cNvSpPr/>
          <p:nvPr/>
        </p:nvSpPr>
        <p:spPr>
          <a:xfrm rot="16200000">
            <a:off x="6027840" y="2427840"/>
            <a:ext cx="66600" cy="5832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14760" bIns="1476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5" name="Tabelle 2"/>
          <p:cNvGraphicFramePr/>
          <p:nvPr/>
        </p:nvGraphicFramePr>
        <p:xfrm>
          <a:off x="1892880" y="2734200"/>
          <a:ext cx="8960760" cy="285624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Traceability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6" name="Eckige Klammer links 2"/>
          <p:cNvSpPr/>
          <p:nvPr/>
        </p:nvSpPr>
        <p:spPr>
          <a:xfrm>
            <a:off x="1456200" y="2734200"/>
            <a:ext cx="231840" cy="285120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Eckige Klammer links 10"/>
          <p:cNvSpPr/>
          <p:nvPr/>
        </p:nvSpPr>
        <p:spPr>
          <a:xfrm rot="5400000">
            <a:off x="6972120" y="-1235160"/>
            <a:ext cx="231840" cy="74174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Textfeld 4"/>
          <p:cNvSpPr/>
          <p:nvPr/>
        </p:nvSpPr>
        <p:spPr>
          <a:xfrm>
            <a:off x="5811480" y="1957680"/>
            <a:ext cx="2243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feld 12"/>
          <p:cNvSpPr/>
          <p:nvPr/>
        </p:nvSpPr>
        <p:spPr>
          <a:xfrm>
            <a:off x="0" y="3736080"/>
            <a:ext cx="1580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3" name="Tabelle 2"/>
          <p:cNvGraphicFramePr/>
          <p:nvPr/>
        </p:nvGraphicFramePr>
        <p:xfrm>
          <a:off x="1892880" y="2734200"/>
          <a:ext cx="8960760" cy="285624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24" name="Eckige Klammer links 2"/>
          <p:cNvSpPr/>
          <p:nvPr/>
        </p:nvSpPr>
        <p:spPr>
          <a:xfrm>
            <a:off x="1456200" y="2734200"/>
            <a:ext cx="231840" cy="285120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Eckige Klammer links 10"/>
          <p:cNvSpPr/>
          <p:nvPr/>
        </p:nvSpPr>
        <p:spPr>
          <a:xfrm rot="5400000">
            <a:off x="6972120" y="-1235160"/>
            <a:ext cx="231840" cy="74174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Textfeld 4"/>
          <p:cNvSpPr/>
          <p:nvPr/>
        </p:nvSpPr>
        <p:spPr>
          <a:xfrm>
            <a:off x="5811480" y="1957680"/>
            <a:ext cx="2243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feld 12"/>
          <p:cNvSpPr/>
          <p:nvPr/>
        </p:nvSpPr>
        <p:spPr>
          <a:xfrm>
            <a:off x="0" y="3736080"/>
            <a:ext cx="15800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chteck 186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520" cy="2077920"/>
          </a:xfrm>
          <a:prstGeom prst="rect">
            <a:avLst/>
          </a:prstGeom>
          <a:ln w="0">
            <a:noFill/>
          </a:ln>
        </p:spPr>
      </p:pic>
      <p:sp>
        <p:nvSpPr>
          <p:cNvPr id="200" name="Rahmen 6"/>
          <p:cNvSpPr/>
          <p:nvPr/>
        </p:nvSpPr>
        <p:spPr>
          <a:xfrm>
            <a:off x="8879760" y="2309760"/>
            <a:ext cx="1837080" cy="22568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traceability in a matrix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Rows represent the initial artefact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Columns represent the target artefact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Advantages: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→ One matrix per traceability aspect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maintain (might be very large)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matrices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Rechteck 10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Grafik 2" descr=""/>
          <p:cNvPicPr/>
          <p:nvPr/>
        </p:nvPicPr>
        <p:blipFill>
          <a:blip r:embed="rId1"/>
          <a:stretch/>
        </p:blipFill>
        <p:spPr>
          <a:xfrm>
            <a:off x="4218120" y="871560"/>
            <a:ext cx="6680160" cy="5418000"/>
          </a:xfrm>
          <a:prstGeom prst="rect">
            <a:avLst/>
          </a:prstGeom>
          <a:ln w="0">
            <a:noFill/>
          </a:ln>
        </p:spPr>
      </p:pic>
      <p:sp>
        <p:nvSpPr>
          <p:cNvPr id="340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Nodes represent development artefacts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represent traceability 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Infeasible to create and maintain manually → Requires tool 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and understanding of the relations among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Supports other activities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maintenance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analyze impact of (requirement)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traceability is difficult to maintain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might help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5400" cy="49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</a:t>
            </a: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11: Traceability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186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HSN-Hierarchy 2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in a Nutshell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happened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a/the requirement(s)?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02640" y="3174480"/>
            <a:ext cx="10578600" cy="1877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Traceability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7040" cy="46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traceability refers to the ability to describe and follow the life of a requirement, in both a forwards and backwards direction (i.e., from its origins, through its development and specification, to its subsequent deployment and use, and through all periods of on-going refinement and iteration in any of these phases).”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02640" y="3174480"/>
            <a:ext cx="10578600" cy="18777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O. C. Z. Gotel and A. C. W. Finkelstein (1994)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An Analysis of the Requirements Traceability Problem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→ Which other artefacts are affected by a change?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improvements → Trace problems in the development process back to their cause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development artefacts associated with a requirement → If requirement is reused, the development artefact might also be reused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Calculate/estimate the development effort to implement a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Simplified cause-effect analysis, impact analysis,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verify whether a requirement has been implemented or not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Gold-plated = unnecessary attention to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 function to “verifiability” → Checks for each function whether it implements a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Tracing requirements to their origin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whether a requirement contributes to a goal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LibreOffice/7.4.4.2$Linux_X86_64 LibreOffice_project/40$Build-2</Application>
  <AppVersion>15.0000</AppVersion>
  <Words>1347</Words>
  <Paragraphs>246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2023-01-23T09:12:02Z</dcterms:modified>
  <cp:revision>3329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36</vt:i4>
  </property>
</Properties>
</file>