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B335B04-DCDB-4281-862F-038E6CC5BAE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5A2B08C-9E41-46DA-8C29-42DD54C190E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CDED7D4-32EC-498D-B993-0973588A78A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20CB693-E700-449A-B094-51B3ED1E68A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4040" cy="11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4040" cy="23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13: Tool Support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45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hteck 22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„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Everyday”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HSN-Hierarchy 23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Mail clients, chat software, address books, online calendars vital for communication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management and controlling tools also required for managing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Help stakeholders with the coordination of tasks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4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Management Tools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43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echteck 21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HSN-Hierarchy 2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different types of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Sketches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plans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logical relationships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unique identification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Unique Ids for every artifact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4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echteck 20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HSN-Hierarchy 21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Editors for managed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Multi-user access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Access 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Configuration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Version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views on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View on partial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39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hteck 1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HSN-Hierarchy 20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managed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Grouping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Hierarchical structuring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Assigning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Annotation with additional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Generation of reports and summaries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Reports of 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Reports on state of the requirements implementation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Generation of appropriate outputs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 for a system 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3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Rechteck 18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Special Purpose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HSN-Hierarchy 19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list: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http://www.volere.co.uk/tools.htm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Enterprise Architect (Sparx Systems)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HP Quality Center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IBM Rational DOORS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35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hteck 17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Office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HSN-Hierarchy 18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Word processors, spreadsheet calculators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in many projects due to multiple reasons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already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additional training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Versatile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natural-language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Adapted for requirements management, e.g., by using templates and predefined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traceability to some degree through hyperlinks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33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hteck 1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Office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HSN-Hierarchy 17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Disadvantages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offer version control on the level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directly support requirements engineering, e.g., traceability links often have to be maintained manually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 can be worked around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Still, the efficiency is lower than with a dedicated tool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2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3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15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1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Tools support existing processes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needs to be in place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must be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must be able to follow all this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„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Automating chaos just gives faster chaos“ (Dorothy Graham)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960" cy="2079360"/>
          </a:xfrm>
          <a:prstGeom prst="rect">
            <a:avLst/>
          </a:prstGeom>
          <a:ln w="0">
            <a:noFill/>
          </a:ln>
        </p:spPr>
      </p:pic>
      <p:sp>
        <p:nvSpPr>
          <p:cNvPr id="143" name="Rahmen 6"/>
          <p:cNvSpPr/>
          <p:nvPr/>
        </p:nvSpPr>
        <p:spPr>
          <a:xfrm>
            <a:off x="453960" y="2309760"/>
            <a:ext cx="10280880" cy="22582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29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hteck 14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HSN-Hierarchy 15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Choice and introduction of tool costs 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Licensing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Training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Customization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only current, but possible future efforts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Adaption of already existing artifacts may further increase the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2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Rechteck 13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HSN-Hierarchy 14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r>
              <a:rPr b="0" lang="en-US" sz="2000" spc="-1" strike="noStrike" u="sng">
                <a:solidFill>
                  <a:srgbClr val="ffffff"/>
                </a:solidFill>
                <a:uFillTx/>
                <a:latin typeface="DejaVu Sans"/>
                <a:ea typeface="DejaVu Sans"/>
              </a:rPr>
              <a:t>Instead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25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echteck 12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HSN-Hierarchy 13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542880" y="5303520"/>
            <a:ext cx="10580040" cy="908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Instead →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5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hteck 11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HSN-Hierarchy 1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542880" y="5303520"/>
            <a:ext cx="10580040" cy="908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Instead → pilot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2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hteck 10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Evaluation of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HSN-Hierarchy 11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perspectives matter for tools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Provider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Economic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taken into account when evaluating tools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all views should be defined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20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Rechteck 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RE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HSN-Hierarchy 10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9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Grafik 1" descr=""/>
          <p:cNvPicPr/>
          <p:nvPr/>
        </p:nvPicPr>
        <p:blipFill>
          <a:blip r:embed="rId1"/>
          <a:stretch/>
        </p:blipFill>
        <p:spPr>
          <a:xfrm>
            <a:off x="2883960" y="1812600"/>
            <a:ext cx="5674320" cy="437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8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hteck 8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Project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HSN-Hierarchy 9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Extent to which a tool can support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preparation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project-specific information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project-specific document formats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planning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Scope of milestones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information managed by the tool pertains to milestones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execution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control, e.g., completion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6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7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User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8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requirements from the user‘s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usage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Access to appropriate functions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roles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mapped to roles through user management and access rights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of group 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users should be able to work collaboratively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3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Product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7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Concerned with the functionalities possed by a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for different documentation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Supported document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Views on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Reports that can be generated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hteck 5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Process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HSN-Hierarchy 5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From the perspective of method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a tool support the application of a specific technique?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document activities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guidance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 and restrictive guidance (e.g., wizards)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Lenient guidance (e.g., suggestions and hints)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Project-specific process model definition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e.g,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13: Tool Support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HSN-Hierarchy 2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9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hteck 4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Provider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HSN-Hierarchy 4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Market position and services offered by the tool manufacturer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Brand awareness and reputation often important criteria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costs and required long-term support require strong commitment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6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hteck 3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Technical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HSN-Hierarchy 3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Considers technical context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integrate the tool with existing tools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APIs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Performance of the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how long importing/exporting data takes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number of users/objects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and software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echteck 2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Economic 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HSN-Hierarchy 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Considers costs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Due to acquisition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Integration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tailoring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7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2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Rechteck 1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HSN-Hierarchy 1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kinds of tools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RE tools vs. general purpose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process comes before a good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Whatever the tool, its use must be fitting for the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New tools should be introduced in a pilot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Evaluating new tools is time 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4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Tool Support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Integrate and process already existing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from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requirements, models,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that is the basis of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Minutes, goal documents, stakeholder lists,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mostly support of 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53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hteck 2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between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HSN-Hierarchy 28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multiple tools are used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Interfaces for integration and traceability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either available or easy to create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allow tracing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allow managing the traces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Vital to know where changes are propagated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5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Rechteck 25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Reuse of Tools from System Development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HSN-Hierarchy 27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Tools for development can often be used for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offer ability to manage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management tools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Bug tracking tools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Configuration management tools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automatically integrated with developed artifacts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 between requirements management tool and development tool not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49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hteck 24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Wikis in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HSN-Hierarchy 25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Wikis offer a simple to use and easy to access opportunity for collaboratively working on 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Interesting for glossaries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wiki page defines a glossary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suited if a lot of different stakeholders are involved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4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hteck 23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Visualization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HSN-Hierarchy 24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mapping tools to support brainstorming sessions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tools can help guide through meetings and for describing rough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GUI modeling tools for prototyping user interfaces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Flow charting tools to depict processes and work-flows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LibreOffice/7.4.4.2$Linux_X86_64 LibreOffice_project/40$Build-2</Application>
  <AppVersion>15.0000</AppVersion>
  <Words>1226</Words>
  <Paragraphs>269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2023-01-23T09:22:16Z</dcterms:modified>
  <cp:revision>3235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36</vt:i4>
  </property>
</Properties>
</file>