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3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s/comment3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presProps" Target="presProps.xml"/><Relationship Id="rId49" Type="http://schemas.openxmlformats.org/officeDocument/2006/relationships/commentAuthors" Target="commentAuthors.xml"/>
</Relationships>
</file>

<file path=ppt/comments/comment3.xml><?xml version="1.0" encoding="utf-8"?>
<p:cmLst xmlns:p="http://schemas.openxmlformats.org/presentationml/2006/main">
  <p:cm authorId="0" dt="2022-01-21T09:54:46.000000000" idx="1">
    <p:pos x="0" y="0"/>
    <p:text>TODO: After translation</p:tex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DejaVu Sans"/>
              </a:rPr>
              <a:t>Click to edit the notes format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DejaVu Serif"/>
              </a:rPr>
              <a:t>&lt;header&gt;</a:t>
            </a:r>
            <a:endParaRPr b="0" lang="en-US" sz="1400" spc="-1" strike="noStrike">
              <a:latin typeface="DejaVu Serif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DejaVu Serif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DejaVu Serif"/>
              </a:rPr>
              <a:t>&lt;date/time&gt;</a:t>
            </a:r>
            <a:endParaRPr b="0" lang="en-US" sz="1400" spc="-1" strike="noStrike">
              <a:latin typeface="DejaVu Serif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DejaVu Serif"/>
              </a:defRPr>
            </a:lvl1pPr>
          </a:lstStyle>
          <a:p>
            <a:r>
              <a:rPr b="0" lang="en-US" sz="1400" spc="-1" strike="noStrike">
                <a:latin typeface="DejaVu Serif"/>
              </a:rPr>
              <a:t>&lt;footer&gt;</a:t>
            </a:r>
            <a:endParaRPr b="0" lang="en-US" sz="1400" spc="-1" strike="noStrike">
              <a:latin typeface="DejaVu Serif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DejaVu Serif"/>
              </a:defRPr>
            </a:lvl1pPr>
          </a:lstStyle>
          <a:p>
            <a:pPr algn="r">
              <a:buNone/>
            </a:pPr>
            <a:fld id="{A7362024-F70F-4447-A130-64BDE7EF2E61}" type="slidenum">
              <a:rPr b="0" lang="en-US" sz="1400" spc="-1" strike="noStrike">
                <a:latin typeface="DejaVu Serif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8120"/>
          </a:xfrm>
          <a:prstGeom prst="rect">
            <a:avLst/>
          </a:prstGeom>
          <a:ln w="0">
            <a:noFill/>
          </a:ln>
        </p:spPr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600" cy="452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68880" cy="4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E709FC-0540-426D-9A63-7126CFBB889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8120"/>
          </a:xfrm>
          <a:prstGeom prst="rect">
            <a:avLst/>
          </a:prstGeom>
          <a:ln w="0">
            <a:noFill/>
          </a:ln>
        </p:spPr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600" cy="452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sldNum" idx="10"/>
          </p:nvPr>
        </p:nvSpPr>
        <p:spPr>
          <a:xfrm>
            <a:off x="4399200" y="9555480"/>
            <a:ext cx="3368880" cy="4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29646F-DBF0-46CB-A9DB-01DA290E943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8120"/>
          </a:xfrm>
          <a:prstGeom prst="rect">
            <a:avLst/>
          </a:prstGeom>
          <a:ln w="0">
            <a:noFill/>
          </a:ln>
        </p:spPr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600" cy="452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sldNum" idx="11"/>
          </p:nvPr>
        </p:nvSpPr>
        <p:spPr>
          <a:xfrm>
            <a:off x="4399200" y="9555480"/>
            <a:ext cx="3368880" cy="4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8F41E9-40E5-4BF2-B789-F8BE2BDA4FB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8120"/>
          </a:xfrm>
          <a:prstGeom prst="rect">
            <a:avLst/>
          </a:prstGeom>
          <a:ln w="0">
            <a:noFill/>
          </a:ln>
        </p:spPr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600" cy="452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68880" cy="4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52EA3F-D468-4752-B522-6518BA3A8D6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0320" cy="376848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600" cy="452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sldNum" idx="13"/>
          </p:nvPr>
        </p:nvSpPr>
        <p:spPr>
          <a:xfrm>
            <a:off x="4399200" y="9555480"/>
            <a:ext cx="3368880" cy="4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CE933F-2245-4FC3-85C6-EB1ECE75D83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8120"/>
          </a:xfrm>
          <a:prstGeom prst="rect">
            <a:avLst/>
          </a:prstGeom>
          <a:ln w="0">
            <a:noFill/>
          </a:ln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600" cy="452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sldNum" idx="14"/>
          </p:nvPr>
        </p:nvSpPr>
        <p:spPr>
          <a:xfrm>
            <a:off x="4399200" y="9555480"/>
            <a:ext cx="3368880" cy="4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8154C9-30E1-40E6-B1D0-783EB531B14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8120"/>
          </a:xfrm>
          <a:prstGeom prst="rect">
            <a:avLst/>
          </a:prstGeom>
          <a:ln w="0">
            <a:noFill/>
          </a:ln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600" cy="452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sldNum" idx="15"/>
          </p:nvPr>
        </p:nvSpPr>
        <p:spPr>
          <a:xfrm>
            <a:off x="4399200" y="9555480"/>
            <a:ext cx="3368880" cy="4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EF9AB4-F7D4-425D-94BF-AF6FE0C3E19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8120"/>
          </a:xfrm>
          <a:prstGeom prst="rect">
            <a:avLst/>
          </a:prstGeom>
          <a:ln w="0">
            <a:noFill/>
          </a:ln>
        </p:spPr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600" cy="452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sldNum" idx="16"/>
          </p:nvPr>
        </p:nvSpPr>
        <p:spPr>
          <a:xfrm>
            <a:off x="4399200" y="9555480"/>
            <a:ext cx="3368880" cy="4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27CDD5-0463-4435-9546-91B044B24B6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8120"/>
          </a:xfrm>
          <a:prstGeom prst="rect">
            <a:avLst/>
          </a:prstGeom>
          <a:ln w="0">
            <a:noFill/>
          </a:ln>
        </p:spPr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600" cy="452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sldNum" idx="17"/>
          </p:nvPr>
        </p:nvSpPr>
        <p:spPr>
          <a:xfrm>
            <a:off x="4399200" y="9555480"/>
            <a:ext cx="3368880" cy="4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2E8292-9667-41FF-BCC8-20DD88D0000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8120"/>
          </a:xfrm>
          <a:prstGeom prst="rect">
            <a:avLst/>
          </a:prstGeom>
          <a:ln w="0">
            <a:noFill/>
          </a:ln>
        </p:spPr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600" cy="452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sldNum" idx="18"/>
          </p:nvPr>
        </p:nvSpPr>
        <p:spPr>
          <a:xfrm>
            <a:off x="4399200" y="9555480"/>
            <a:ext cx="3368880" cy="4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5CA878-B9C2-43B5-8F05-A14638BF8C3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8120"/>
          </a:xfrm>
          <a:prstGeom prst="rect">
            <a:avLst/>
          </a:prstGeom>
          <a:ln w="0">
            <a:noFill/>
          </a:ln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600" cy="452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sldNum" idx="19"/>
          </p:nvPr>
        </p:nvSpPr>
        <p:spPr>
          <a:xfrm>
            <a:off x="4399200" y="9555480"/>
            <a:ext cx="3368880" cy="4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4FB4AC-2833-499E-8C74-9BAEB304A55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8120"/>
          </a:xfrm>
          <a:prstGeom prst="rect">
            <a:avLst/>
          </a:prstGeom>
          <a:ln w="0">
            <a:noFill/>
          </a:ln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600" cy="452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sldNum" idx="20"/>
          </p:nvPr>
        </p:nvSpPr>
        <p:spPr>
          <a:xfrm>
            <a:off x="4399200" y="9555480"/>
            <a:ext cx="3368880" cy="4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6A7EC0-6C9D-46B7-B723-A18107C8B72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8120"/>
          </a:xfrm>
          <a:prstGeom prst="rect">
            <a:avLst/>
          </a:prstGeom>
          <a:ln w="0">
            <a:noFill/>
          </a:ln>
        </p:spPr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600" cy="452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 type="sldNum" idx="21"/>
          </p:nvPr>
        </p:nvSpPr>
        <p:spPr>
          <a:xfrm>
            <a:off x="4399200" y="9555480"/>
            <a:ext cx="3368880" cy="4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3022AB-9B3F-462A-ABF4-4DAF218D70C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8120"/>
          </a:xfrm>
          <a:prstGeom prst="rect">
            <a:avLst/>
          </a:prstGeom>
          <a:ln w="0">
            <a:noFill/>
          </a:ln>
        </p:spPr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600" cy="452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sldNum" idx="22"/>
          </p:nvPr>
        </p:nvSpPr>
        <p:spPr>
          <a:xfrm>
            <a:off x="4399200" y="9555480"/>
            <a:ext cx="3368880" cy="4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40C95E-0DC7-4E4F-91AA-06C0F48F2D2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8120"/>
          </a:xfrm>
          <a:prstGeom prst="rect">
            <a:avLst/>
          </a:prstGeom>
          <a:ln w="0">
            <a:noFill/>
          </a:ln>
        </p:spPr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600" cy="452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sldNum" idx="23"/>
          </p:nvPr>
        </p:nvSpPr>
        <p:spPr>
          <a:xfrm>
            <a:off x="4399200" y="9555480"/>
            <a:ext cx="3368880" cy="4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594F7C-4D9D-46BF-9796-C45361A3B02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8120"/>
          </a:xfrm>
          <a:prstGeom prst="rect">
            <a:avLst/>
          </a:prstGeom>
          <a:ln w="0">
            <a:noFill/>
          </a:ln>
        </p:spPr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600" cy="452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sldNum" idx="24"/>
          </p:nvPr>
        </p:nvSpPr>
        <p:spPr>
          <a:xfrm>
            <a:off x="4399200" y="9555480"/>
            <a:ext cx="3368880" cy="4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84AB96-378C-4EE3-883D-4280E338DC6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8120"/>
          </a:xfrm>
          <a:prstGeom prst="rect">
            <a:avLst/>
          </a:prstGeom>
          <a:ln w="0">
            <a:noFill/>
          </a:ln>
        </p:spPr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600" cy="452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sldNum" idx="25"/>
          </p:nvPr>
        </p:nvSpPr>
        <p:spPr>
          <a:xfrm>
            <a:off x="4399200" y="9555480"/>
            <a:ext cx="3368880" cy="4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A0E62F-2BA1-4937-B961-890F11BD77A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8120"/>
          </a:xfrm>
          <a:prstGeom prst="rect">
            <a:avLst/>
          </a:prstGeom>
          <a:ln w="0">
            <a:noFill/>
          </a:ln>
        </p:spPr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600" cy="452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sldNum" idx="26"/>
          </p:nvPr>
        </p:nvSpPr>
        <p:spPr>
          <a:xfrm>
            <a:off x="4399200" y="9555480"/>
            <a:ext cx="3368880" cy="4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623BE6-2AC9-4D84-9476-A99D135535E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8120"/>
          </a:xfrm>
          <a:prstGeom prst="rect">
            <a:avLst/>
          </a:prstGeom>
          <a:ln w="0">
            <a:noFill/>
          </a:ln>
        </p:spPr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600" cy="452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sldNum" idx="27"/>
          </p:nvPr>
        </p:nvSpPr>
        <p:spPr>
          <a:xfrm>
            <a:off x="4399200" y="9555480"/>
            <a:ext cx="3368880" cy="4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5292D0-5774-49AE-B1AA-CBFCEA0631A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0320" cy="3768480"/>
          </a:xfrm>
          <a:prstGeom prst="rect">
            <a:avLst/>
          </a:prstGeom>
          <a:ln w="0">
            <a:noFill/>
          </a:ln>
        </p:spPr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600" cy="452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 type="sldNum" idx="28"/>
          </p:nvPr>
        </p:nvSpPr>
        <p:spPr>
          <a:xfrm>
            <a:off x="4399200" y="9555480"/>
            <a:ext cx="3368880" cy="4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8F2D15-F49E-4AF6-BC6D-6C1D5683EFB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0320" cy="3768480"/>
          </a:xfrm>
          <a:prstGeom prst="rect">
            <a:avLst/>
          </a:prstGeom>
          <a:ln w="0">
            <a:noFill/>
          </a:ln>
        </p:spPr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600" cy="452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 type="sldNum" idx="29"/>
          </p:nvPr>
        </p:nvSpPr>
        <p:spPr>
          <a:xfrm>
            <a:off x="4399200" y="9555480"/>
            <a:ext cx="3368880" cy="4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E0A0C4-6042-4D93-93A5-DB62C5EFA06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0320" cy="3768480"/>
          </a:xfrm>
          <a:prstGeom prst="rect">
            <a:avLst/>
          </a:prstGeom>
          <a:ln w="0">
            <a:noFill/>
          </a:ln>
        </p:spPr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600" cy="452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 type="sldNum" idx="30"/>
          </p:nvPr>
        </p:nvSpPr>
        <p:spPr>
          <a:xfrm>
            <a:off x="4399200" y="9555480"/>
            <a:ext cx="3368880" cy="4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74E04D-C4BC-4DC9-9A98-AEFFA848BC3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0320" cy="3768480"/>
          </a:xfrm>
          <a:prstGeom prst="rect">
            <a:avLst/>
          </a:prstGeom>
          <a:ln w="0">
            <a:noFill/>
          </a:ln>
        </p:spPr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600" cy="452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08" name="PlaceHolder 3"/>
          <p:cNvSpPr>
            <a:spLocks noGrp="1"/>
          </p:cNvSpPr>
          <p:nvPr>
            <p:ph type="sldNum" idx="31"/>
          </p:nvPr>
        </p:nvSpPr>
        <p:spPr>
          <a:xfrm>
            <a:off x="4399200" y="9555480"/>
            <a:ext cx="3368880" cy="4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06179F-E088-4BB9-A9F0-0BCF5FF3DAD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0320" cy="3768480"/>
          </a:xfrm>
          <a:prstGeom prst="rect">
            <a:avLst/>
          </a:prstGeom>
          <a:ln w="0">
            <a:noFill/>
          </a:ln>
        </p:spPr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600" cy="452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sldNum" idx="32"/>
          </p:nvPr>
        </p:nvSpPr>
        <p:spPr>
          <a:xfrm>
            <a:off x="4399200" y="9555480"/>
            <a:ext cx="3368880" cy="4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30CD29-CC78-4E23-8115-30C1C36C810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0320" cy="3768480"/>
          </a:xfrm>
          <a:prstGeom prst="rect">
            <a:avLst/>
          </a:prstGeom>
          <a:ln w="0">
            <a:noFill/>
          </a:ln>
        </p:spPr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600" cy="452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14" name="PlaceHolder 3"/>
          <p:cNvSpPr>
            <a:spLocks noGrp="1"/>
          </p:cNvSpPr>
          <p:nvPr>
            <p:ph type="sldNum" idx="33"/>
          </p:nvPr>
        </p:nvSpPr>
        <p:spPr>
          <a:xfrm>
            <a:off x="4399200" y="9555480"/>
            <a:ext cx="3368880" cy="4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68A0D8-6B57-4F61-AD77-948181C6296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0320" cy="3768480"/>
          </a:xfrm>
          <a:prstGeom prst="rect">
            <a:avLst/>
          </a:prstGeom>
          <a:ln w="0">
            <a:noFill/>
          </a:ln>
        </p:spPr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600" cy="452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17" name="PlaceHolder 3"/>
          <p:cNvSpPr>
            <a:spLocks noGrp="1"/>
          </p:cNvSpPr>
          <p:nvPr>
            <p:ph type="sldNum" idx="34"/>
          </p:nvPr>
        </p:nvSpPr>
        <p:spPr>
          <a:xfrm>
            <a:off x="4399200" y="9555480"/>
            <a:ext cx="3368880" cy="4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382EB7-1A8F-4B8E-A247-B0F3BED9017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8120"/>
          </a:xfrm>
          <a:prstGeom prst="rect">
            <a:avLst/>
          </a:prstGeom>
          <a:ln w="0">
            <a:noFill/>
          </a:ln>
        </p:spPr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600" cy="452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sldNum" idx="4"/>
          </p:nvPr>
        </p:nvSpPr>
        <p:spPr>
          <a:xfrm>
            <a:off x="4399200" y="9555480"/>
            <a:ext cx="3368880" cy="4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5EA5A0-2256-4DCB-830E-82DB18171F7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8120"/>
          </a:xfrm>
          <a:prstGeom prst="rect">
            <a:avLst/>
          </a:prstGeom>
          <a:ln w="0">
            <a:noFill/>
          </a:ln>
        </p:spPr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600" cy="452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sldNum" idx="5"/>
          </p:nvPr>
        </p:nvSpPr>
        <p:spPr>
          <a:xfrm>
            <a:off x="4399200" y="9555480"/>
            <a:ext cx="3368880" cy="4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508E0F-12F5-45D8-9D02-FFEC8F4D2E6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8120"/>
          </a:xfrm>
          <a:prstGeom prst="rect">
            <a:avLst/>
          </a:prstGeom>
          <a:ln w="0">
            <a:noFill/>
          </a:ln>
        </p:spPr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600" cy="452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68880" cy="4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C769A6-8535-41A7-A7C0-92553201CB2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8120"/>
          </a:xfrm>
          <a:prstGeom prst="rect">
            <a:avLst/>
          </a:prstGeom>
          <a:ln w="0">
            <a:noFill/>
          </a:ln>
        </p:spPr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600" cy="452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sldNum" idx="7"/>
          </p:nvPr>
        </p:nvSpPr>
        <p:spPr>
          <a:xfrm>
            <a:off x="4399200" y="9555480"/>
            <a:ext cx="3368880" cy="4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61032F-6AC9-417C-8D42-42B910FD5C4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8120"/>
          </a:xfrm>
          <a:prstGeom prst="rect">
            <a:avLst/>
          </a:prstGeom>
          <a:ln w="0">
            <a:noFill/>
          </a:ln>
        </p:spPr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600" cy="452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sldNum" idx="8"/>
          </p:nvPr>
        </p:nvSpPr>
        <p:spPr>
          <a:xfrm>
            <a:off x="4399200" y="9555480"/>
            <a:ext cx="3368880" cy="4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432FF6-6CE2-419F-B408-89575F390C3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438640" y="6453360"/>
            <a:ext cx="758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0C47A17E-9000-4EFB-B9FA-6413A2E132F1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808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080" cy="56196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920" cy="51408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808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5"/>
          <p:cNvSpPr/>
          <p:nvPr/>
        </p:nvSpPr>
        <p:spPr>
          <a:xfrm>
            <a:off x="11444760" y="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7"/>
          <p:cNvSpPr/>
          <p:nvPr/>
        </p:nvSpPr>
        <p:spPr>
          <a:xfrm>
            <a:off x="0" y="6646680"/>
            <a:ext cx="121874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11438640" y="6453360"/>
            <a:ext cx="758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AB0CA77F-719D-47D7-A7CD-CCBE40A911C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808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080" cy="56196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920" cy="51408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0808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11444760" y="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7"/>
          <p:cNvSpPr/>
          <p:nvPr/>
        </p:nvSpPr>
        <p:spPr>
          <a:xfrm>
            <a:off x="0" y="6646680"/>
            <a:ext cx="121874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11438640" y="6453360"/>
            <a:ext cx="758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7A6C30E8-15B6-4550-A76C-D211AEF18E6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808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080" cy="56196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920" cy="51408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11444760" y="144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5"/>
          <p:cNvSpPr/>
          <p:nvPr/>
        </p:nvSpPr>
        <p:spPr>
          <a:xfrm>
            <a:off x="11427480" y="6453360"/>
            <a:ext cx="758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A7BA096C-D749-4AA2-83EF-716CD8389D6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0" y="6646680"/>
            <a:ext cx="121874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1444760" y="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"/>
          <p:cNvSpPr/>
          <p:nvPr/>
        </p:nvSpPr>
        <p:spPr>
          <a:xfrm>
            <a:off x="11438640" y="6453360"/>
            <a:ext cx="758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1199FA8E-9EED-43FF-8EF6-C7B48A7C2B6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12240" y="1268280"/>
            <a:ext cx="920808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080" cy="561960"/>
          </a:xfrm>
          <a:prstGeom prst="rect">
            <a:avLst/>
          </a:prstGeom>
          <a:ln w="0">
            <a:noFill/>
          </a:ln>
        </p:spPr>
      </p:pic>
      <p:pic>
        <p:nvPicPr>
          <p:cNvPr id="14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920" cy="51408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11444760" y="144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5"/>
          <p:cNvSpPr/>
          <p:nvPr/>
        </p:nvSpPr>
        <p:spPr>
          <a:xfrm>
            <a:off x="11427480" y="6453360"/>
            <a:ext cx="758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AFCACEFB-391A-4D02-9B86-E2A96E7CFD91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0" y="6646680"/>
            <a:ext cx="121874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27400" y="1412640"/>
            <a:ext cx="10361160" cy="11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27400" y="2852640"/>
            <a:ext cx="10361160" cy="23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6: Requirements Validation</a:t>
            </a:r>
            <a:endParaRPr b="0" lang="en-US" sz="24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Anant Sujatanagarjuna</a:t>
            </a:r>
            <a:endParaRPr b="0" lang="en-US" sz="1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23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Quality Aspects – Documentation (Guideline Violation Risks) 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24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Incompleteness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Relevant information may be missing from the document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Must not necessarily be the requirements themselves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involved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Persons responsible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Overlooking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documented at the wrong place → Not missing!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May be overlooked in later activities → Example: Developer wants to implement the persistence features of a system. Checks section “4.3 Persistence requirements” and implements all documented features.  Additional persistence requirements hiding in other sections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27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Quality Aspects – Documentation (Test Criteria) 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28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Conformation to documentation format and rules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Are all documents in the predetermined documentation format?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Have modeling languages been used properly?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Conformity to documentation structures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Has the structure of the document been maintained?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 everything where it belongs?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Understandability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 the documentation understandable in the given context?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 the glossary sufficient?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31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Quality Aspects – Agreement  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32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gain additional knowledge during the course of requirements engineering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May lead to changes between the begin of the elicitation and the end of the documentation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offers a last opportunity for changes without impacting later phases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 criteria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Agreed → Is every requirement agreed upon with all relevant stakeholders?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Agreed after changes → Is every requirement agreed upon with all relevant stakeholders after it has been changed?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Conflicts resolved → Have all known conflicts with regard to the requirements been resolved?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335520" y="4406760"/>
            <a:ext cx="10748520" cy="13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Principles of Requirements Validation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335520" y="2906640"/>
            <a:ext cx="10748520" cy="149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Principles of Requirements Validation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37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38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6 principles of requirements validation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Principles of Requirements Validation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41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42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8000"/>
          </a:bodyPr>
          <a:p>
            <a:pPr marL="1080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1. Involvement of the correct stakeholders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Independence of the author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Author should not be the one validate a requirement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Has prior knowledge which influences the validation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Internal auditors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that are members of the developing organization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Easy to organize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External auditors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Higher effort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Have to become familiar with the document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Independent perspective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Principles of Requirements Validation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45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46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PlaceHolder 1"/>
          <p:cNvSpPr>
            <a:spLocks noGrp="1"/>
          </p:cNvSpPr>
          <p:nvPr>
            <p:ph/>
          </p:nvPr>
        </p:nvSpPr>
        <p:spPr>
          <a:xfrm>
            <a:off x="609480" y="176616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2. Separating the identification and the correction of errors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Identify flaw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flaw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Fix flaw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Separation allows concentration on identification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Better separation of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resources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080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3. Validation from different views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people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Different perspectives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Principles of Requirements Validation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49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50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4. Adequate change of documentation type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 if usage of different documentation types balances out weaknesses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Natural language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Very expressive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Conceptual models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Abstraction and complex behavior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080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5. Construction of development artifacts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Creation of artifacts reveals ambiguities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Creation of a test case to validate the requirement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Problems during the test creation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Principles of Requirements Validation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53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54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6. Repeated validation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Positive validation at one point does not guarantee that a requirement is still valid at a later point in time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be repeated in the following cases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Lots of innovative ideas and technologies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Significant gain of knowledge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Long-lasting projects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Very early previous validation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Unknown domain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Reuse of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35520" y="4406760"/>
            <a:ext cx="10748520" cy="13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Validation Techniques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335520" y="2906640"/>
            <a:ext cx="10748520" cy="149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4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93" name="Rechteck 186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latin typeface="DejaVu Sans"/>
            </a:endParaRPr>
          </a:p>
        </p:txBody>
      </p:sp>
      <p:pic>
        <p:nvPicPr>
          <p:cNvPr id="194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1960" cy="2079360"/>
          </a:xfrm>
          <a:prstGeom prst="rect">
            <a:avLst/>
          </a:prstGeom>
          <a:ln w="0">
            <a:noFill/>
          </a:ln>
        </p:spPr>
      </p:pic>
      <p:sp>
        <p:nvSpPr>
          <p:cNvPr id="195" name="Rahmen 6"/>
          <p:cNvSpPr/>
          <p:nvPr/>
        </p:nvSpPr>
        <p:spPr>
          <a:xfrm>
            <a:off x="5519160" y="2297880"/>
            <a:ext cx="1818000" cy="225828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59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60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6 validation techniques in this lecture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Three types of reviews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Commenting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Inspections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Walk-throughs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Three supporting techniques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Perspective-based reading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Prototypes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Checklists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63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Commenting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64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Author gives requirements to another person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 a co-worker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Receive expert opinion of the other person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Marks flaws in the document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Briefly discusses the flaws with the author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Informal and cheap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67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Inspection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68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PlaceHolder 1"/>
          <p:cNvSpPr>
            <a:spLocks noGrp="1"/>
          </p:cNvSpPr>
          <p:nvPr>
            <p:ph/>
          </p:nvPr>
        </p:nvSpPr>
        <p:spPr>
          <a:xfrm>
            <a:off x="609480" y="2057400"/>
            <a:ext cx="5332680" cy="456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Systematic check development artifacts for errors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Consists of 4 phases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Planning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Object and goals of the inspection are determined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Roles and participants are selected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Overview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Author explains the requirements to the inspection team → Common understanding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15"/>
          <p:cNvSpPr/>
          <p:nvPr/>
        </p:nvSpPr>
        <p:spPr>
          <a:xfrm>
            <a:off x="5973840" y="1769760"/>
            <a:ext cx="5332680" cy="48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Error detection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Inspectors analyze the requirements for flaws → Individually or in teams</a:t>
            </a:r>
            <a:endParaRPr b="0" lang="en-US" sz="16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Error collection and consolidation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Results are collected and consolidated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Duplicate errors removed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 if each finding is indeed an error</a:t>
            </a:r>
            <a:endParaRPr b="0" lang="en-US" sz="1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72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Inspection – Roles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73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362960" cy="4855320"/>
          </a:xfrm>
          <a:prstGeom prst="rect">
            <a:avLst/>
          </a:prstGeom>
          <a:noFill/>
          <a:ln w="0">
            <a:noFill/>
          </a:ln>
        </p:spPr>
        <p:txBody>
          <a:bodyPr numCol="2" spcCol="0" lIns="0" rIns="0" tIns="0" bIns="0" anchor="b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Plans and supervises the inspection process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Moderator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Leads collection and consolidation session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Neutral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Author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Explains the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Responsible for error correction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Reader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Introduces the requirements to be inspected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Neutral (usually the moderator)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76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Inspection – Roles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77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Inspectors / Reviewers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Responsible for the flaw detection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Communicate findings to members of the project team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Minute-taker / Recorder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Takes minutes of the results during the collection and consolidation session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Writes protocol of the inspection results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80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Walk-Through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81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Lightweight” inspection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Less strict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Roles not strongly differentiated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Step-by-step “walk-through” of the requirements during the review session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Author introduces the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use the opportunity to give additional details about the requirements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example, rationale for a decision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84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Perspective-based Reading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85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Validate the requirements from a certain perspective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User/customer perspective → Do the requirements meat the expectations and desired functions of a user?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Software architect perspective → Do the requirements contain all information required for the architectural design?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Tester perspective → Do the requirements contain all information necessary to derive test cases?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Content / documentation / agreement perspective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88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Prototypes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89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Implement something to try out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everything, but a subset of the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Throw-away prototypes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once, throw away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Evolutionary prototypes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 further after prototypical use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prototypes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Development artifact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92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Prototypes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93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with prototypes requires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Manuals / Instructions → Information necessary to apply the prototype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scenarios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Scenarios to perform with the prototype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Encompasses data and user interactions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Checklist with validation criteria → Define how users of the prototype validate the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Results: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Protocol of the auditor → Experiences with the prototype of the auditor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Observation protocol (optional) → “Second person” writes protocol of how the auditor interacted with the prototype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96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Checklists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97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Set of questions and/or statements about a certain circumstance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Make sure no aspect is omitted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not be longer than a single page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used in combination with all previously introduced techniques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Provide a guideline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Automatically structure review results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4"/>
          <p:cNvSpPr/>
          <p:nvPr/>
        </p:nvSpPr>
        <p:spPr>
          <a:xfrm>
            <a:off x="542880" y="757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6: Requirements Validation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97" name="Rechteck 195"/>
          <p:cNvSpPr/>
          <p:nvPr/>
        </p:nvSpPr>
        <p:spPr>
          <a:xfrm>
            <a:off x="542880" y="1303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98" name="HSN-Hierarchy 2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HSN-Hierarchy 26"/>
          <p:cNvSpPr/>
          <p:nvPr/>
        </p:nvSpPr>
        <p:spPr>
          <a:xfrm>
            <a:off x="604080" y="186156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US" sz="1800" spc="-1" strike="noStrike">
              <a:latin typeface="DejaVu Sans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Principles of Requirements Validation</a:t>
            </a:r>
            <a:endParaRPr b="0" lang="en-US" sz="1800" spc="-1" strike="noStrike">
              <a:latin typeface="DejaVu Sans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Techniques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00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Checklists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01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Sources for checklist entries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three quality aspects of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Principles of requirements validation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Criteria for good requirements (Lecture 04, Part 1, Section 2)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Characteristics for good requirements documents (Lecture 04, Part 1, Section 3)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Experience from prior projects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Error statistics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04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(Software-) Reviews – Its Complicated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05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90% of all companies choose testing as their only quality assurance measure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 requires executable code → Bugs are discovered late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Failures are discovered not the bugs themselves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Isolation of the error requires additional effort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all errors are found with testing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proof of correctness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 effort ("debugging") often more than 50% of the development effort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DejaVu Sans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ffffff"/>
                </a:solidFill>
                <a:latin typeface="DejaVu Sans"/>
                <a:ea typeface="DejaVu Sans"/>
              </a:rPr>
              <a:t>Do not use “reviews” as your only validation technique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08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(Software-) Reviews – Its Complicated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09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90% of all companies choose testing as their only quality assurance measure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 requires executable code → Bugs are discovered late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Failures are discovered not the bugs themselves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Isolation of the error requires additional effort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all errors are found with testing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proof of correctness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 effort ("debugging") often more than 50% of the development effort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 not use “reviews” as your only validation technique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12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(Software-) Reviews – Overview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13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Without reviews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With reviews (ideally):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Text Box 3"/>
          <p:cNvSpPr/>
          <p:nvPr/>
        </p:nvSpPr>
        <p:spPr>
          <a:xfrm>
            <a:off x="5147280" y="3252960"/>
            <a:ext cx="1139400" cy="33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Design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316" name="Text Box 4"/>
          <p:cNvSpPr/>
          <p:nvPr/>
        </p:nvSpPr>
        <p:spPr>
          <a:xfrm>
            <a:off x="6671520" y="3252960"/>
            <a:ext cx="1139400" cy="33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Code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317" name="Text Box 5"/>
          <p:cNvSpPr/>
          <p:nvPr/>
        </p:nvSpPr>
        <p:spPr>
          <a:xfrm>
            <a:off x="8100360" y="3252960"/>
            <a:ext cx="1137240" cy="33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Test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318" name="Text Box 6"/>
          <p:cNvSpPr/>
          <p:nvPr/>
        </p:nvSpPr>
        <p:spPr>
          <a:xfrm>
            <a:off x="3530520" y="3252960"/>
            <a:ext cx="113688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Req.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319" name="Text Box 7"/>
          <p:cNvSpPr/>
          <p:nvPr/>
        </p:nvSpPr>
        <p:spPr>
          <a:xfrm>
            <a:off x="9527040" y="3252960"/>
            <a:ext cx="171072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Maintenance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320" name="Rectangle 8"/>
          <p:cNvSpPr/>
          <p:nvPr/>
        </p:nvSpPr>
        <p:spPr>
          <a:xfrm>
            <a:off x="8005320" y="3557880"/>
            <a:ext cx="2946600" cy="7200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Text Box 9"/>
          <p:cNvSpPr/>
          <p:nvPr/>
        </p:nvSpPr>
        <p:spPr>
          <a:xfrm>
            <a:off x="857160" y="3100680"/>
            <a:ext cx="2193120" cy="30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r">
              <a:lnSpc>
                <a:spcPct val="100000"/>
              </a:lnSpc>
              <a:spcBef>
                <a:spcPts val="876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Bug – discovery 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322" name="Line 10"/>
          <p:cNvSpPr/>
          <p:nvPr/>
        </p:nvSpPr>
        <p:spPr>
          <a:xfrm>
            <a:off x="3340080" y="2643480"/>
            <a:ext cx="7520400" cy="3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Text Box 11"/>
          <p:cNvSpPr/>
          <p:nvPr/>
        </p:nvSpPr>
        <p:spPr>
          <a:xfrm>
            <a:off x="952200" y="2490840"/>
            <a:ext cx="2115360" cy="30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r">
              <a:lnSpc>
                <a:spcPct val="100000"/>
              </a:lnSpc>
              <a:spcBef>
                <a:spcPts val="876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Bug – origin 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324" name="Rectangle 17"/>
          <p:cNvSpPr/>
          <p:nvPr/>
        </p:nvSpPr>
        <p:spPr>
          <a:xfrm>
            <a:off x="3244680" y="2490840"/>
            <a:ext cx="91440" cy="3009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Rectangle 18"/>
          <p:cNvSpPr/>
          <p:nvPr/>
        </p:nvSpPr>
        <p:spPr>
          <a:xfrm>
            <a:off x="4861800" y="2490840"/>
            <a:ext cx="91440" cy="3009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Rectangle 19"/>
          <p:cNvSpPr/>
          <p:nvPr/>
        </p:nvSpPr>
        <p:spPr>
          <a:xfrm>
            <a:off x="6386040" y="2490840"/>
            <a:ext cx="91440" cy="3009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Rectangle 20"/>
          <p:cNvSpPr/>
          <p:nvPr/>
        </p:nvSpPr>
        <p:spPr>
          <a:xfrm>
            <a:off x="7909920" y="2490840"/>
            <a:ext cx="91440" cy="3009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Rectangle 21"/>
          <p:cNvSpPr/>
          <p:nvPr/>
        </p:nvSpPr>
        <p:spPr>
          <a:xfrm>
            <a:off x="9431640" y="2490840"/>
            <a:ext cx="91080" cy="3009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Rectangle 22"/>
          <p:cNvSpPr/>
          <p:nvPr/>
        </p:nvSpPr>
        <p:spPr>
          <a:xfrm>
            <a:off x="10860480" y="2490840"/>
            <a:ext cx="91440" cy="3009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Line 19"/>
          <p:cNvSpPr/>
          <p:nvPr/>
        </p:nvSpPr>
        <p:spPr>
          <a:xfrm>
            <a:off x="3340080" y="3252960"/>
            <a:ext cx="7520400" cy="3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Rectangle 24"/>
          <p:cNvSpPr/>
          <p:nvPr/>
        </p:nvSpPr>
        <p:spPr>
          <a:xfrm>
            <a:off x="3244680" y="3100680"/>
            <a:ext cx="91440" cy="3006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Rectangle 25"/>
          <p:cNvSpPr/>
          <p:nvPr/>
        </p:nvSpPr>
        <p:spPr>
          <a:xfrm>
            <a:off x="4861800" y="3100680"/>
            <a:ext cx="91440" cy="3006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Rectangle 26"/>
          <p:cNvSpPr/>
          <p:nvPr/>
        </p:nvSpPr>
        <p:spPr>
          <a:xfrm>
            <a:off x="6386040" y="3100680"/>
            <a:ext cx="91440" cy="3006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Rectangle 27"/>
          <p:cNvSpPr/>
          <p:nvPr/>
        </p:nvSpPr>
        <p:spPr>
          <a:xfrm>
            <a:off x="7909920" y="3100680"/>
            <a:ext cx="91440" cy="3006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Rectangle 28"/>
          <p:cNvSpPr/>
          <p:nvPr/>
        </p:nvSpPr>
        <p:spPr>
          <a:xfrm>
            <a:off x="9431640" y="3100680"/>
            <a:ext cx="91080" cy="3006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Rectangle 29"/>
          <p:cNvSpPr/>
          <p:nvPr/>
        </p:nvSpPr>
        <p:spPr>
          <a:xfrm>
            <a:off x="10860480" y="3100680"/>
            <a:ext cx="91440" cy="3006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Line 20"/>
          <p:cNvSpPr/>
          <p:nvPr/>
        </p:nvSpPr>
        <p:spPr>
          <a:xfrm>
            <a:off x="4101840" y="2643480"/>
            <a:ext cx="4379760" cy="609480"/>
          </a:xfrm>
          <a:prstGeom prst="line">
            <a:avLst/>
          </a:prstGeom>
          <a:ln w="255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Line 21"/>
          <p:cNvSpPr/>
          <p:nvPr/>
        </p:nvSpPr>
        <p:spPr>
          <a:xfrm>
            <a:off x="5814720" y="2643480"/>
            <a:ext cx="3236040" cy="609480"/>
          </a:xfrm>
          <a:prstGeom prst="line">
            <a:avLst/>
          </a:prstGeom>
          <a:ln w="255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Line 22"/>
          <p:cNvSpPr/>
          <p:nvPr/>
        </p:nvSpPr>
        <p:spPr>
          <a:xfrm>
            <a:off x="7243200" y="2643480"/>
            <a:ext cx="3331800" cy="609480"/>
          </a:xfrm>
          <a:prstGeom prst="line">
            <a:avLst/>
          </a:prstGeom>
          <a:ln w="255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Line 23"/>
          <p:cNvSpPr/>
          <p:nvPr/>
        </p:nvSpPr>
        <p:spPr>
          <a:xfrm>
            <a:off x="8576640" y="2643480"/>
            <a:ext cx="1426680" cy="609480"/>
          </a:xfrm>
          <a:prstGeom prst="line">
            <a:avLst/>
          </a:prstGeom>
          <a:ln w="255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Line 24"/>
          <p:cNvSpPr/>
          <p:nvPr/>
        </p:nvSpPr>
        <p:spPr>
          <a:xfrm>
            <a:off x="10193400" y="2643480"/>
            <a:ext cx="476280" cy="609480"/>
          </a:xfrm>
          <a:prstGeom prst="line">
            <a:avLst/>
          </a:prstGeom>
          <a:ln w="255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Line 25"/>
          <p:cNvSpPr/>
          <p:nvPr/>
        </p:nvSpPr>
        <p:spPr>
          <a:xfrm>
            <a:off x="7624080" y="2795760"/>
            <a:ext cx="36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Text Box 36"/>
          <p:cNvSpPr/>
          <p:nvPr/>
        </p:nvSpPr>
        <p:spPr>
          <a:xfrm>
            <a:off x="8481600" y="3633840"/>
            <a:ext cx="1898640" cy="36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125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Chaos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344" name="Line 26"/>
          <p:cNvSpPr/>
          <p:nvPr/>
        </p:nvSpPr>
        <p:spPr>
          <a:xfrm>
            <a:off x="8005320" y="3405240"/>
            <a:ext cx="360" cy="1526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Rectangle 38"/>
          <p:cNvSpPr/>
          <p:nvPr/>
        </p:nvSpPr>
        <p:spPr>
          <a:xfrm>
            <a:off x="7909920" y="3405240"/>
            <a:ext cx="91440" cy="22464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Rectangle 39"/>
          <p:cNvSpPr/>
          <p:nvPr/>
        </p:nvSpPr>
        <p:spPr>
          <a:xfrm>
            <a:off x="10860120" y="3405240"/>
            <a:ext cx="89280" cy="22464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Text Box 39"/>
          <p:cNvSpPr/>
          <p:nvPr/>
        </p:nvSpPr>
        <p:spPr>
          <a:xfrm>
            <a:off x="5147280" y="5497560"/>
            <a:ext cx="1139400" cy="33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Design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348" name="Text Box 40"/>
          <p:cNvSpPr/>
          <p:nvPr/>
        </p:nvSpPr>
        <p:spPr>
          <a:xfrm>
            <a:off x="6671520" y="5497560"/>
            <a:ext cx="1139400" cy="33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Code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349" name="Text Box 41"/>
          <p:cNvSpPr/>
          <p:nvPr/>
        </p:nvSpPr>
        <p:spPr>
          <a:xfrm>
            <a:off x="8100360" y="5497560"/>
            <a:ext cx="1137240" cy="33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Test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350" name="Text Box 42"/>
          <p:cNvSpPr/>
          <p:nvPr/>
        </p:nvSpPr>
        <p:spPr>
          <a:xfrm>
            <a:off x="3530520" y="5497560"/>
            <a:ext cx="113688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Req.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351" name="Text Box 43"/>
          <p:cNvSpPr/>
          <p:nvPr/>
        </p:nvSpPr>
        <p:spPr>
          <a:xfrm>
            <a:off x="9527040" y="5497560"/>
            <a:ext cx="171072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Maintenance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352" name="Text Box 44"/>
          <p:cNvSpPr/>
          <p:nvPr/>
        </p:nvSpPr>
        <p:spPr>
          <a:xfrm>
            <a:off x="857160" y="5345280"/>
            <a:ext cx="2193120" cy="30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r">
              <a:lnSpc>
                <a:spcPct val="100000"/>
              </a:lnSpc>
              <a:spcBef>
                <a:spcPts val="876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Bug – discovery 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353" name="Line 27"/>
          <p:cNvSpPr/>
          <p:nvPr/>
        </p:nvSpPr>
        <p:spPr>
          <a:xfrm>
            <a:off x="3340080" y="4888080"/>
            <a:ext cx="7520400" cy="3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Text Box 45"/>
          <p:cNvSpPr/>
          <p:nvPr/>
        </p:nvSpPr>
        <p:spPr>
          <a:xfrm>
            <a:off x="952200" y="4735800"/>
            <a:ext cx="2098080" cy="30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r">
              <a:lnSpc>
                <a:spcPct val="100000"/>
              </a:lnSpc>
              <a:spcBef>
                <a:spcPts val="876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Bug – origin 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355" name="Text Box 46"/>
          <p:cNvSpPr/>
          <p:nvPr/>
        </p:nvSpPr>
        <p:spPr>
          <a:xfrm>
            <a:off x="5147280" y="4583160"/>
            <a:ext cx="1139400" cy="33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Design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356" name="Text Box 47"/>
          <p:cNvSpPr/>
          <p:nvPr/>
        </p:nvSpPr>
        <p:spPr>
          <a:xfrm>
            <a:off x="6671520" y="4583160"/>
            <a:ext cx="1139400" cy="33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Code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357" name="Text Box 48"/>
          <p:cNvSpPr/>
          <p:nvPr/>
        </p:nvSpPr>
        <p:spPr>
          <a:xfrm>
            <a:off x="8100360" y="4583160"/>
            <a:ext cx="1137240" cy="33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Test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358" name="Text Box 49"/>
          <p:cNvSpPr/>
          <p:nvPr/>
        </p:nvSpPr>
        <p:spPr>
          <a:xfrm>
            <a:off x="3530520" y="4583160"/>
            <a:ext cx="113688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Req.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359" name="Text Box 50"/>
          <p:cNvSpPr/>
          <p:nvPr/>
        </p:nvSpPr>
        <p:spPr>
          <a:xfrm>
            <a:off x="9527040" y="4583160"/>
            <a:ext cx="171072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Maintenance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360" name="Rectangle 43"/>
          <p:cNvSpPr/>
          <p:nvPr/>
        </p:nvSpPr>
        <p:spPr>
          <a:xfrm>
            <a:off x="3244680" y="4735800"/>
            <a:ext cx="91440" cy="3006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Rectangle 44"/>
          <p:cNvSpPr/>
          <p:nvPr/>
        </p:nvSpPr>
        <p:spPr>
          <a:xfrm>
            <a:off x="4861800" y="4735800"/>
            <a:ext cx="91440" cy="3006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Rectangle 45"/>
          <p:cNvSpPr/>
          <p:nvPr/>
        </p:nvSpPr>
        <p:spPr>
          <a:xfrm>
            <a:off x="6386040" y="4735800"/>
            <a:ext cx="91440" cy="3006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Rectangle 46"/>
          <p:cNvSpPr/>
          <p:nvPr/>
        </p:nvSpPr>
        <p:spPr>
          <a:xfrm>
            <a:off x="7909920" y="4735800"/>
            <a:ext cx="91440" cy="3006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Rectangle 47"/>
          <p:cNvSpPr/>
          <p:nvPr/>
        </p:nvSpPr>
        <p:spPr>
          <a:xfrm>
            <a:off x="9431640" y="4735800"/>
            <a:ext cx="91080" cy="3006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Rectangle 48"/>
          <p:cNvSpPr/>
          <p:nvPr/>
        </p:nvSpPr>
        <p:spPr>
          <a:xfrm>
            <a:off x="10860480" y="4735800"/>
            <a:ext cx="91440" cy="3006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Line 28"/>
          <p:cNvSpPr/>
          <p:nvPr/>
        </p:nvSpPr>
        <p:spPr>
          <a:xfrm>
            <a:off x="3340080" y="5497560"/>
            <a:ext cx="7520400" cy="3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Rectangle 49"/>
          <p:cNvSpPr/>
          <p:nvPr/>
        </p:nvSpPr>
        <p:spPr>
          <a:xfrm>
            <a:off x="3244680" y="5345280"/>
            <a:ext cx="91440" cy="3009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Rectangle 50"/>
          <p:cNvSpPr/>
          <p:nvPr/>
        </p:nvSpPr>
        <p:spPr>
          <a:xfrm>
            <a:off x="4861800" y="5345280"/>
            <a:ext cx="91440" cy="3009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Rectangle 51"/>
          <p:cNvSpPr/>
          <p:nvPr/>
        </p:nvSpPr>
        <p:spPr>
          <a:xfrm>
            <a:off x="6386040" y="5345280"/>
            <a:ext cx="91440" cy="3009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Rectangle 52"/>
          <p:cNvSpPr/>
          <p:nvPr/>
        </p:nvSpPr>
        <p:spPr>
          <a:xfrm>
            <a:off x="7909920" y="5345280"/>
            <a:ext cx="91440" cy="3009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Rectangle 53"/>
          <p:cNvSpPr/>
          <p:nvPr/>
        </p:nvSpPr>
        <p:spPr>
          <a:xfrm>
            <a:off x="9431640" y="5345280"/>
            <a:ext cx="91080" cy="3009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Rectangle 54"/>
          <p:cNvSpPr/>
          <p:nvPr/>
        </p:nvSpPr>
        <p:spPr>
          <a:xfrm>
            <a:off x="10860480" y="5345280"/>
            <a:ext cx="91440" cy="3009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Line 29"/>
          <p:cNvSpPr/>
          <p:nvPr/>
        </p:nvSpPr>
        <p:spPr>
          <a:xfrm>
            <a:off x="5338080" y="4888080"/>
            <a:ext cx="762120" cy="609480"/>
          </a:xfrm>
          <a:prstGeom prst="line">
            <a:avLst/>
          </a:prstGeom>
          <a:ln w="25560">
            <a:solidFill>
              <a:srgbClr val="3366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Line 30"/>
          <p:cNvSpPr/>
          <p:nvPr/>
        </p:nvSpPr>
        <p:spPr>
          <a:xfrm>
            <a:off x="7624080" y="5040360"/>
            <a:ext cx="36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Line 31"/>
          <p:cNvSpPr/>
          <p:nvPr/>
        </p:nvSpPr>
        <p:spPr>
          <a:xfrm>
            <a:off x="6861960" y="4888080"/>
            <a:ext cx="762120" cy="609480"/>
          </a:xfrm>
          <a:prstGeom prst="line">
            <a:avLst/>
          </a:prstGeom>
          <a:ln w="25560">
            <a:solidFill>
              <a:srgbClr val="3366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Line 32"/>
          <p:cNvSpPr/>
          <p:nvPr/>
        </p:nvSpPr>
        <p:spPr>
          <a:xfrm>
            <a:off x="3816360" y="4888080"/>
            <a:ext cx="759600" cy="609480"/>
          </a:xfrm>
          <a:prstGeom prst="line">
            <a:avLst/>
          </a:prstGeom>
          <a:ln w="25560">
            <a:solidFill>
              <a:srgbClr val="3366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Line 33"/>
          <p:cNvSpPr/>
          <p:nvPr/>
        </p:nvSpPr>
        <p:spPr>
          <a:xfrm>
            <a:off x="8386200" y="4888080"/>
            <a:ext cx="759600" cy="609480"/>
          </a:xfrm>
          <a:prstGeom prst="line">
            <a:avLst/>
          </a:prstGeom>
          <a:ln w="25560">
            <a:solidFill>
              <a:srgbClr val="3366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Line 34"/>
          <p:cNvSpPr/>
          <p:nvPr/>
        </p:nvSpPr>
        <p:spPr>
          <a:xfrm>
            <a:off x="9812520" y="4888080"/>
            <a:ext cx="762120" cy="609480"/>
          </a:xfrm>
          <a:prstGeom prst="line">
            <a:avLst/>
          </a:prstGeom>
          <a:ln w="25560">
            <a:solidFill>
              <a:srgbClr val="3366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Text Box 12"/>
          <p:cNvSpPr/>
          <p:nvPr/>
        </p:nvSpPr>
        <p:spPr>
          <a:xfrm>
            <a:off x="5141520" y="2342160"/>
            <a:ext cx="1139400" cy="33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Design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380" name="Text Box 13"/>
          <p:cNvSpPr/>
          <p:nvPr/>
        </p:nvSpPr>
        <p:spPr>
          <a:xfrm>
            <a:off x="6665760" y="2342160"/>
            <a:ext cx="1139400" cy="33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Code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381" name="Text Box 14"/>
          <p:cNvSpPr/>
          <p:nvPr/>
        </p:nvSpPr>
        <p:spPr>
          <a:xfrm>
            <a:off x="8094600" y="2342160"/>
            <a:ext cx="1137240" cy="33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Test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382" name="Text Box 15"/>
          <p:cNvSpPr/>
          <p:nvPr/>
        </p:nvSpPr>
        <p:spPr>
          <a:xfrm>
            <a:off x="3524760" y="2342160"/>
            <a:ext cx="113688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Req.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383" name="Text Box 16"/>
          <p:cNvSpPr/>
          <p:nvPr/>
        </p:nvSpPr>
        <p:spPr>
          <a:xfrm>
            <a:off x="9521280" y="2342160"/>
            <a:ext cx="1710720" cy="33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Maintenance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384" name="Line 25"/>
          <p:cNvSpPr/>
          <p:nvPr/>
        </p:nvSpPr>
        <p:spPr>
          <a:xfrm>
            <a:off x="7617960" y="2799360"/>
            <a:ext cx="36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86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Review Techniques – Overview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87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Inspections as the most reliable review technique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Empirical studies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Inspections find 50% more defects than walkthroughs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Inspections find up to 6x more defects than ad-hoc reviews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Line 1"/>
          <p:cNvSpPr/>
          <p:nvPr/>
        </p:nvSpPr>
        <p:spPr>
          <a:xfrm>
            <a:off x="819000" y="2571840"/>
            <a:ext cx="9924120" cy="360"/>
          </a:xfrm>
          <a:prstGeom prst="line">
            <a:avLst/>
          </a:prstGeom>
          <a:ln w="25560">
            <a:solidFill>
              <a:srgbClr val="c0504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Line 2"/>
          <p:cNvSpPr/>
          <p:nvPr/>
        </p:nvSpPr>
        <p:spPr>
          <a:xfrm>
            <a:off x="1323000" y="2468160"/>
            <a:ext cx="360" cy="205560"/>
          </a:xfrm>
          <a:prstGeom prst="line">
            <a:avLst/>
          </a:prstGeom>
          <a:ln w="25560">
            <a:solidFill>
              <a:srgbClr val="c0504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Text Box 1"/>
          <p:cNvSpPr/>
          <p:nvPr/>
        </p:nvSpPr>
        <p:spPr>
          <a:xfrm>
            <a:off x="781560" y="2725920"/>
            <a:ext cx="14522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2000" spc="-1" strike="noStrike">
                <a:solidFill>
                  <a:srgbClr val="c00000"/>
                </a:solidFill>
                <a:latin typeface="Arial"/>
                <a:ea typeface="DejaVu Sans"/>
              </a:rPr>
              <a:t>Inspection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392" name="Text Box 2"/>
          <p:cNvSpPr/>
          <p:nvPr/>
        </p:nvSpPr>
        <p:spPr>
          <a:xfrm>
            <a:off x="2322360" y="2725920"/>
            <a:ext cx="1049760" cy="703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de-DE" sz="2000" spc="-1" strike="noStrike">
                <a:solidFill>
                  <a:srgbClr val="c00000"/>
                </a:solidFill>
                <a:latin typeface="Arial"/>
                <a:ea typeface="DejaVu Sans"/>
              </a:rPr>
              <a:t>Team</a:t>
            </a:r>
            <a:br/>
            <a:r>
              <a:rPr b="1" lang="de-DE" sz="2000" spc="-1" strike="noStrike">
                <a:solidFill>
                  <a:srgbClr val="c00000"/>
                </a:solidFill>
                <a:latin typeface="Arial"/>
                <a:ea typeface="DejaVu Sans"/>
              </a:rPr>
              <a:t>Review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393" name="Text Box 8"/>
          <p:cNvSpPr/>
          <p:nvPr/>
        </p:nvSpPr>
        <p:spPr>
          <a:xfrm>
            <a:off x="3737520" y="2725920"/>
            <a:ext cx="1729440" cy="39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pc="-1" strike="noStrike">
                <a:solidFill>
                  <a:srgbClr val="c00000"/>
                </a:solidFill>
                <a:latin typeface="Arial"/>
                <a:ea typeface="DejaVu Sans"/>
              </a:rPr>
              <a:t>Walkthrough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394" name="Text Box 10"/>
          <p:cNvSpPr/>
          <p:nvPr/>
        </p:nvSpPr>
        <p:spPr>
          <a:xfrm>
            <a:off x="5355000" y="2725920"/>
            <a:ext cx="1831680" cy="703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de-DE" sz="2000" spc="-1" strike="noStrike">
                <a:solidFill>
                  <a:srgbClr val="c00000"/>
                </a:solidFill>
                <a:latin typeface="Arial"/>
                <a:ea typeface="DejaVu Sans"/>
              </a:rPr>
              <a:t>Pair</a:t>
            </a:r>
            <a:br/>
            <a:r>
              <a:rPr b="1" lang="de-DE" sz="2000" spc="-1" strike="noStrike">
                <a:solidFill>
                  <a:srgbClr val="c00000"/>
                </a:solidFill>
                <a:latin typeface="Arial"/>
                <a:ea typeface="DejaVu Sans"/>
              </a:rPr>
              <a:t>Programming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395" name="Text Box 17"/>
          <p:cNvSpPr/>
          <p:nvPr/>
        </p:nvSpPr>
        <p:spPr>
          <a:xfrm>
            <a:off x="7493760" y="2725920"/>
            <a:ext cx="2023560" cy="703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de-DE" sz="2000" spc="-1" strike="noStrike">
                <a:solidFill>
                  <a:srgbClr val="c00000"/>
                </a:solidFill>
                <a:latin typeface="Arial"/>
                <a:ea typeface="DejaVu Sans"/>
              </a:rPr>
              <a:t>Peer</a:t>
            </a:r>
            <a:br/>
            <a:r>
              <a:rPr b="1" lang="de-DE" sz="2000" spc="-1" strike="noStrike">
                <a:solidFill>
                  <a:srgbClr val="c00000"/>
                </a:solidFill>
                <a:latin typeface="Arial"/>
                <a:ea typeface="DejaVu Sans"/>
              </a:rPr>
              <a:t>Desk-Checking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396" name="Text Box 18"/>
          <p:cNvSpPr/>
          <p:nvPr/>
        </p:nvSpPr>
        <p:spPr>
          <a:xfrm>
            <a:off x="9577440" y="2750760"/>
            <a:ext cx="1053000" cy="39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de-DE" sz="2000" spc="-1" strike="noStrike">
                <a:solidFill>
                  <a:srgbClr val="c00000"/>
                </a:solidFill>
                <a:latin typeface="Arial"/>
                <a:ea typeface="DejaVu Sans"/>
              </a:rPr>
              <a:t>Ad-hoc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397" name="Line 3"/>
          <p:cNvSpPr/>
          <p:nvPr/>
        </p:nvSpPr>
        <p:spPr>
          <a:xfrm>
            <a:off x="4453200" y="2468160"/>
            <a:ext cx="360" cy="205560"/>
          </a:xfrm>
          <a:prstGeom prst="line">
            <a:avLst/>
          </a:prstGeom>
          <a:ln w="25560">
            <a:solidFill>
              <a:srgbClr val="c0504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Line 4"/>
          <p:cNvSpPr/>
          <p:nvPr/>
        </p:nvSpPr>
        <p:spPr>
          <a:xfrm>
            <a:off x="2836440" y="2468160"/>
            <a:ext cx="360" cy="205560"/>
          </a:xfrm>
          <a:prstGeom prst="line">
            <a:avLst/>
          </a:prstGeom>
          <a:ln w="25560">
            <a:solidFill>
              <a:srgbClr val="c0504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Line 5"/>
          <p:cNvSpPr/>
          <p:nvPr/>
        </p:nvSpPr>
        <p:spPr>
          <a:xfrm>
            <a:off x="6285600" y="2468160"/>
            <a:ext cx="360" cy="205560"/>
          </a:xfrm>
          <a:prstGeom prst="line">
            <a:avLst/>
          </a:prstGeom>
          <a:ln w="25560">
            <a:solidFill>
              <a:srgbClr val="c0504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Line 6"/>
          <p:cNvSpPr/>
          <p:nvPr/>
        </p:nvSpPr>
        <p:spPr>
          <a:xfrm>
            <a:off x="8471880" y="2468160"/>
            <a:ext cx="360" cy="205560"/>
          </a:xfrm>
          <a:prstGeom prst="line">
            <a:avLst/>
          </a:prstGeom>
          <a:ln w="25560">
            <a:solidFill>
              <a:srgbClr val="c0504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Line 7"/>
          <p:cNvSpPr/>
          <p:nvPr/>
        </p:nvSpPr>
        <p:spPr>
          <a:xfrm>
            <a:off x="9986760" y="2468160"/>
            <a:ext cx="360" cy="205560"/>
          </a:xfrm>
          <a:prstGeom prst="line">
            <a:avLst/>
          </a:prstGeom>
          <a:ln w="25560">
            <a:solidFill>
              <a:srgbClr val="c0504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Text Box 19"/>
          <p:cNvSpPr/>
          <p:nvPr/>
        </p:nvSpPr>
        <p:spPr>
          <a:xfrm>
            <a:off x="546120" y="2005200"/>
            <a:ext cx="722160" cy="52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very</a:t>
            </a:r>
            <a:endParaRPr b="0" lang="en-US" sz="14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formal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403" name="Text Box 20"/>
          <p:cNvSpPr/>
          <p:nvPr/>
        </p:nvSpPr>
        <p:spPr>
          <a:xfrm>
            <a:off x="10046880" y="2047320"/>
            <a:ext cx="722160" cy="52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less</a:t>
            </a:r>
            <a:br/>
            <a:r>
              <a:rPr b="1" i="1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formal</a:t>
            </a:r>
            <a:endParaRPr b="0" lang="en-US" sz="14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05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Review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06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Ad-hoc Review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you cannot solve a problem, you spontaneously ask an employee for help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Result depends entirely on the experience of one employee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Peer Desk-Checking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Similar to ad-hoc review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employee "executes the product to be checked on paper" (mostly code)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09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Review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10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Pair 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Programming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Two developers share a PC workstation. While one operates the keyboard, the other checks the input.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One of the practices of eXtreme Programming.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Walkthrough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author of a document presents it to collaborators to gain a general understanding and improve the quality of the document.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predefined process and no guidance on how to find errors.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Risk: The author easily forgets to focus on the essential parts of the document during the presentation.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13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Review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14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Team-Review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Similar to the inspection technique but less formal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Several employees inspect a product individually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results are discussed in a meeting with the author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335520" y="4406760"/>
            <a:ext cx="10748520" cy="13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Summary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417" name="CustomShape 2"/>
          <p:cNvSpPr/>
          <p:nvPr/>
        </p:nvSpPr>
        <p:spPr>
          <a:xfrm>
            <a:off x="335520" y="2906640"/>
            <a:ext cx="10748520" cy="149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19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ensures quality of the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Makes sure all stakeholders are on the same page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Also offers last chance for changes without negative impact on later phases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aspects of quality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Content, documentation, agreement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abide by the six principles of validation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Increases the quality of validation results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techniques available for validation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 some flavor of a review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Checklists are helpful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35520" y="4406760"/>
            <a:ext cx="10748520" cy="13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Requirements Validation in general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335520" y="2906640"/>
            <a:ext cx="10748520" cy="149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335520" y="1268640"/>
            <a:ext cx="10745280" cy="50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latin typeface="DejaVu Sans"/>
            </a:endParaRPr>
          </a:p>
        </p:txBody>
      </p:sp>
      <p:sp>
        <p:nvSpPr>
          <p:cNvPr id="422" name="CustomShape 3"/>
          <p:cNvSpPr/>
          <p:nvPr/>
        </p:nvSpPr>
        <p:spPr>
          <a:xfrm>
            <a:off x="335520" y="7646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542880" y="722520"/>
            <a:ext cx="1035684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References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1"/>
          <p:cNvSpPr/>
          <p:nvPr/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Additional 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literature on reviews and software inspection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8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Karl E. Wiegers (2002) – Peer Reviews in Software – A practical Guide.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8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T. Gilb, D. Graham (1993) – Software Inspection.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03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Why?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04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Review of the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uncover errors in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Present requirements to stakeholders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Identify deviations between requirements and actual wishes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Quality of requirements is evaluated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Decision is made if quality is sufficient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Leads to approval of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use predefined criteria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07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Quality Aspects of Requirements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08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Three major goals of validation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Are all relevant requirements elicited and documented?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 the level of detail appropriate?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 the documentation according to predefined guidelines and specifications?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Agreement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 all stakeholders concur with the documented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11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Quality Aspects – Content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12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Refers to the content of the document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requirements themselves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completeness of the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15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Quality Aspects – Documentation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16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Validates the documentation of the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Flaws in the documentation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Violation of documentation guidelines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Project specific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Organization specific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Understandability of document formats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of the documents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19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Quality Aspects – Documentation (Guideline Violation Risks) 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20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Impairment of development activities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Development activities may require certain document formats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example, consider the Rational Unified Process (RUP)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Later stages refine models created during the requirements engineering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If models have not been created, refinement is not possible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Misunderstandings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target audience may not understand or misinterpret requirements in certain document formats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may become unusable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Application>LibreOffice/7.3.0.3$Linux_X86_64 LibreOffice_project/30$Build-3</Application>
  <AppVersion>15.0000</AppVersion>
  <Words>1842</Words>
  <Paragraphs>403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2022-02-24T17:48:34Z</dcterms:modified>
  <cp:revision>3266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31</vt:i4>
  </property>
  <property fmtid="{D5CDD505-2E9C-101B-9397-08002B2CF9AE}" pid="4" name="PresentationFormat">
    <vt:lpwstr>Widescreen</vt:lpwstr>
  </property>
  <property fmtid="{D5CDD505-2E9C-101B-9397-08002B2CF9AE}" pid="5" name="Slides">
    <vt:i4>41</vt:i4>
  </property>
</Properties>
</file>