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<Relationship Id="rId35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2-01-31T12:59:36.000000000" idx="1">
    <p:pos x="0" y="0"/>
    <p:text>Add these headings to the lecture slides where they will be placed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62CFE3A-80EB-48E6-B7FC-4367E5BE0E5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B7026315-EFC2-4D1C-B82C-115BB5431C7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5C3C0C9D-CDBA-4EC9-8592-7FA7A08B4A2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BD20432-82D2-4A40-9C4B-7685D48BD65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=H5VNZ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4760" cy="11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4760" cy="23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7: Requirements Management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82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Information model – More complex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184" name="Grafik 4" descr=""/>
          <p:cNvPicPr/>
          <p:nvPr/>
        </p:nvPicPr>
        <p:blipFill>
          <a:blip r:embed="rId1"/>
          <a:stretch/>
        </p:blipFill>
        <p:spPr>
          <a:xfrm>
            <a:off x="219600" y="2319840"/>
            <a:ext cx="11004120" cy="31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86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structures and templates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87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V-Modell 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29148-2018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47760" y="6192000"/>
            <a:ext cx="1111140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1. https://www.volere.org/</a:t>
            </a:r>
            <a:endParaRPr b="0" lang="en-US" sz="9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2. Der Beauftragte der Bundesregierung für Informationstechnik. V-Modell XT (o.J.), URL: https://cio.bund.de/Web/DE/Architekturen-und-Standards/V-Modell-XT/vmodell_xt_node.html</a:t>
            </a:r>
            <a:endParaRPr b="0" lang="en-US" sz="9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3. https://standards.ieee.org/ieee/29148/6937/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35520" y="4406760"/>
            <a:ext cx="10749240" cy="13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Change Management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35520" y="2906640"/>
            <a:ext cx="1074924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4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reasons for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Errors or incomplete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 of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not a bad thing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may gain new knowledge at later project stages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Proofs interest/involvement of the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Frequent changes are problematic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Makes development in agreement with all stakeholders very challenging and time-consuming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Indicator for bad process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7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8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Necessary to properly structure and process change requests for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Structured process → Justifiable decisions if and how requests are approved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may refer to: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Noto Serif Devanagari SemiCondensed SemiBold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requirements, e.g., change/addition/removal of a feature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Noto Serif Devanagari SemiCondensed SemiBold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document itself, e.g., updating terminology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1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2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as entity responsible for change requests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making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delegate tasks to another party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drafting of actual changes to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Decisions have to be negotiated and agreed upon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involved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5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Tasks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6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effort estimation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Could be performed by third party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change requests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effort/benefit ratio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 requirements change and/or new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changed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should be kept to a minimum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about acceptance or rejection of change requests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Tasks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Classify incoming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based on their criticality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accepted change requests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which order should accepted changes be implemented?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accepted change requests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Who is responsible for implementing the changes?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Members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following parties should be represented in the change control board: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Configuration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representative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2449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assurance representative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Change Manager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Chairperson of the change control board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Mediates between parties in case of conflicts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Communicates and documents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the role of the requirements engineer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/>
          <p:nvPr/>
        </p:nvSpPr>
        <p:spPr>
          <a:xfrm>
            <a:off x="335520" y="764640"/>
            <a:ext cx="1075248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Course Evaluation – QR Code and Link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DejaVu Sans"/>
            </a:endParaRPr>
          </a:p>
        </p:txBody>
      </p:sp>
      <p:sp>
        <p:nvSpPr>
          <p:cNvPr id="141" name="TextShape 2"/>
          <p:cNvSpPr/>
          <p:nvPr/>
        </p:nvSpPr>
        <p:spPr>
          <a:xfrm>
            <a:off x="335520" y="1268640"/>
            <a:ext cx="5599440" cy="50400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2"/>
          <p:cNvSpPr/>
          <p:nvPr/>
        </p:nvSpPr>
        <p:spPr>
          <a:xfrm>
            <a:off x="487800" y="1420920"/>
            <a:ext cx="5599440" cy="50400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Click Me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43" name="Grafik 11" descr=""/>
          <p:cNvPicPr/>
          <p:nvPr/>
        </p:nvPicPr>
        <p:blipFill>
          <a:blip r:embed="rId2"/>
          <a:stretch/>
        </p:blipFill>
        <p:spPr>
          <a:xfrm>
            <a:off x="6620040" y="1869480"/>
            <a:ext cx="4171680" cy="41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numCol="2" spcCol="720000" lIns="0" rIns="0" tIns="0" bIns="0" anchor="ctr">
            <a:normAutofit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Should contain the following information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Unique identification of change request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Title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Summarizes key concern of the change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change as precisely as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contains information on the expected effect of a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Justification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Reasons why the change is necessary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filed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the change request was filed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Name of the person who filed the change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filed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the change request was filed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Name of the person who filed the change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The following information is helpful for the management of changes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validator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 who is responsible to verify if a change was performed correctly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Impact analysis status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Flag indicating whether an impact analysis has been performed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decision status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Flag indicating the handling status of the 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example: pending, rejected, accepted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priority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Priority of the change request assigned by the change control board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 in charge of performing the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release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Version of the system that implements the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 – Classifications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types of change requests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Corrective requirement change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 in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 for failure is an error in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fixes the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Adaptive requirement change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needs to be amended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change in the system context or stakeholder needs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Exceptional change (hotfix)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immediately done at all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either adaptive or corrective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due to critical bugs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Change Requests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6573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required for the change is estimated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Affected requirements are determined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 new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artifacts that need to be change are determined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for artifact change usually significantly higher than for requirement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Maintaining the requirements document is cheap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Still often neglected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supported by traceability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Grafik 2" descr=""/>
          <p:cNvPicPr/>
          <p:nvPr/>
        </p:nvPicPr>
        <p:blipFill>
          <a:blip r:embed="rId1"/>
          <a:stretch/>
        </p:blipFill>
        <p:spPr>
          <a:xfrm>
            <a:off x="7476120" y="1765440"/>
            <a:ext cx="3778560" cy="478224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>
            <a:off x="457200" y="2286000"/>
            <a:ext cx="0" cy="43434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V="1">
            <a:off x="457200" y="2286000"/>
            <a:ext cx="6400800" cy="36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 flipV="1">
            <a:off x="6858000" y="2286360"/>
            <a:ext cx="0" cy="433908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6858000" y="2514600"/>
            <a:ext cx="1818720" cy="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rafik 2" descr=""/>
          <p:cNvPicPr/>
          <p:nvPr/>
        </p:nvPicPr>
        <p:blipFill>
          <a:blip r:embed="rId1"/>
          <a:stretch/>
        </p:blipFill>
        <p:spPr>
          <a:xfrm>
            <a:off x="7476120" y="1766160"/>
            <a:ext cx="3778560" cy="4782240"/>
          </a:xfrm>
          <a:prstGeom prst="rect">
            <a:avLst/>
          </a:prstGeom>
          <a:ln w="0">
            <a:noFill/>
          </a:ln>
        </p:spPr>
      </p:pic>
      <p:sp>
        <p:nvSpPr>
          <p:cNvPr id="250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1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Change Requests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2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6573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evaluation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Costs and benefits are compared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resources are considered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release for implementing is decided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Rejection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change is rejected it is communicated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 flipH="1">
            <a:off x="531360" y="3547800"/>
            <a:ext cx="4735800" cy="809640"/>
          </a:xfrm>
          <a:prstGeom prst="borderCallout2">
            <a:avLst>
              <a:gd name="adj1" fmla="val 18750"/>
              <a:gd name="adj2" fmla="val -8333"/>
              <a:gd name="adj3" fmla="val 32398"/>
              <a:gd name="adj4" fmla="val -46282"/>
              <a:gd name="adj5" fmla="val 33643"/>
              <a:gd name="adj6" fmla="val -46282"/>
            </a:avLst>
          </a:prstGeom>
          <a:noFill/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 flipH="1">
            <a:off x="531720" y="4428000"/>
            <a:ext cx="5640480" cy="954000"/>
          </a:xfrm>
          <a:prstGeom prst="borderCallout2">
            <a:avLst>
              <a:gd name="adj1" fmla="val 18750"/>
              <a:gd name="adj2" fmla="val -8333"/>
              <a:gd name="adj3" fmla="val 21384"/>
              <a:gd name="adj4" fmla="val -22814"/>
              <a:gd name="adj5" fmla="val 23500"/>
              <a:gd name="adj6" fmla="val -22990"/>
            </a:avLst>
          </a:prstGeom>
          <a:noFill/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 flipH="1">
            <a:off x="542160" y="5436360"/>
            <a:ext cx="5640480" cy="954000"/>
          </a:xfrm>
          <a:prstGeom prst="borderCallout2">
            <a:avLst>
              <a:gd name="adj1" fmla="val 18750"/>
              <a:gd name="adj2" fmla="val -8333"/>
              <a:gd name="adj3" fmla="val -23310"/>
              <a:gd name="adj4" fmla="val -61023"/>
              <a:gd name="adj5" fmla="val -166199"/>
              <a:gd name="adj6" fmla="val -67601"/>
            </a:avLst>
          </a:prstGeom>
          <a:noFill/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530280" y="2213280"/>
            <a:ext cx="0" cy="12528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>
            <a:off x="5282280" y="2213280"/>
            <a:ext cx="0" cy="12528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flipH="1">
            <a:off x="530280" y="3473280"/>
            <a:ext cx="4752000" cy="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5378400" y="2514600"/>
            <a:ext cx="3310200" cy="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5520" y="4406760"/>
            <a:ext cx="10749240" cy="13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35520" y="2906640"/>
            <a:ext cx="1074924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4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of complex projects need to be managed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can change throughout a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need to be structured and processed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 defines how change requests are handled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</a:t>
            </a: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DejaVu Sans"/>
              </a:rPr>
              <a:t>=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Evaluates and approves/rejects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Handling change requests requires a process on its own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45" name="Rechteck 186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46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680" cy="2080080"/>
          </a:xfrm>
          <a:prstGeom prst="rect">
            <a:avLst/>
          </a:prstGeom>
          <a:ln w="0">
            <a:noFill/>
          </a:ln>
        </p:spPr>
      </p:pic>
      <p:sp>
        <p:nvSpPr>
          <p:cNvPr id="147" name="Rahmen 6"/>
          <p:cNvSpPr/>
          <p:nvPr/>
        </p:nvSpPr>
        <p:spPr>
          <a:xfrm>
            <a:off x="7193160" y="2309760"/>
            <a:ext cx="1832400" cy="22590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7: Requirements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49" name="Rechteck 186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50" name="HSN-Hierarchy 2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35520" y="4406760"/>
            <a:ext cx="10749240" cy="13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Manage Requirements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35520" y="2906640"/>
            <a:ext cx="1074924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54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– Why do you need to manage requirements?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55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Number/scope of requirements and further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Expected product lifetime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 of changes to requirements and related docs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Number of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Heterogenous nature of stakeholder opinons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Future reusability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Number of expected releases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58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– What exactly needs to be managed?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59" name="Flussdiagramm: Karte 10"/>
          <p:cNvSpPr/>
          <p:nvPr/>
        </p:nvSpPr>
        <p:spPr>
          <a:xfrm>
            <a:off x="542880" y="201420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60" name="Flussdiagramm: Karte 11"/>
          <p:cNvSpPr/>
          <p:nvPr/>
        </p:nvSpPr>
        <p:spPr>
          <a:xfrm>
            <a:off x="2394720" y="319248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Epics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61" name="Flussdiagramm: Karte 12"/>
          <p:cNvSpPr/>
          <p:nvPr/>
        </p:nvSpPr>
        <p:spPr>
          <a:xfrm>
            <a:off x="2394720" y="201420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62" name="Flussdiagramm: Karte 13"/>
          <p:cNvSpPr/>
          <p:nvPr/>
        </p:nvSpPr>
        <p:spPr>
          <a:xfrm>
            <a:off x="4246200" y="201420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63" name="Flussdiagramm: Karte 14"/>
          <p:cNvSpPr/>
          <p:nvPr/>
        </p:nvSpPr>
        <p:spPr>
          <a:xfrm>
            <a:off x="7945560" y="195804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Case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64" name="Flussdiagramm: Karte 16"/>
          <p:cNvSpPr/>
          <p:nvPr/>
        </p:nvSpPr>
        <p:spPr>
          <a:xfrm>
            <a:off x="6095880" y="201420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65" name="Flussdiagramm: Karte 17"/>
          <p:cNvSpPr/>
          <p:nvPr/>
        </p:nvSpPr>
        <p:spPr>
          <a:xfrm>
            <a:off x="4246200" y="318240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66" name="Flussdiagramm: Karte 18"/>
          <p:cNvSpPr/>
          <p:nvPr/>
        </p:nvSpPr>
        <p:spPr>
          <a:xfrm>
            <a:off x="542160" y="319248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Story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67" name="Flussdiagramm: Karte 19"/>
          <p:cNvSpPr/>
          <p:nvPr/>
        </p:nvSpPr>
        <p:spPr>
          <a:xfrm>
            <a:off x="542160" y="555336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68" name="Flussdiagramm: Karte 20"/>
          <p:cNvSpPr/>
          <p:nvPr/>
        </p:nvSpPr>
        <p:spPr>
          <a:xfrm>
            <a:off x="2394720" y="555300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Issues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69" name="Flussdiagramm: Karte 21"/>
          <p:cNvSpPr/>
          <p:nvPr/>
        </p:nvSpPr>
        <p:spPr>
          <a:xfrm>
            <a:off x="542160" y="4375080"/>
            <a:ext cx="1655640" cy="91908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71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Management in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72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9200" cy="46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-2286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process of managing existing requirements and requirements related work products, including the storing, changing and tracing of requirements (traceability).”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602640" y="3174480"/>
            <a:ext cx="10580760" cy="1879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Martin Glinz (2020)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 Glossary of Requirements Engineering Terminology (Standard Glossary for the Certified Professional for Requirements Engineering (CPRE) Studies and Exam)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77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Information model - Simple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78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Grafik 2" descr=""/>
          <p:cNvPicPr/>
          <p:nvPr/>
        </p:nvPicPr>
        <p:blipFill>
          <a:blip r:embed="rId1"/>
          <a:stretch/>
        </p:blipFill>
        <p:spPr>
          <a:xfrm>
            <a:off x="672480" y="2766240"/>
            <a:ext cx="10098360" cy="172296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LibreOffice/7.3.0.3$Linux_X86_64 LibreOffice_project/30$Build-3</Application>
  <AppVersion>15.0000</AppVersion>
  <Words>1072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2022-02-24T18:39:12Z</dcterms:modified>
  <cp:revision>3321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29</vt:i4>
  </property>
</Properties>
</file>