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4.png" ContentType="image/png"/>
  <Override PartName="/ppt/media/image10.png" ContentType="image/png"/>
  <Override PartName="/ppt/media/image9.png" ContentType="image/png"/>
  <Override PartName="/ppt/media/image1.png" ContentType="image/png"/>
  <Override PartName="/ppt/media/image3.jpeg" ContentType="image/jpeg"/>
  <Override PartName="/ppt/media/image11.png" ContentType="image/png"/>
  <Override PartName="/ppt/media/image2.png" ContentType="image/png"/>
  <Override PartName="/ppt/media/image4.jpeg" ContentType="image/jpeg"/>
  <Override PartName="/ppt/media/image5.jpeg" ContentType="image/jpeg"/>
  <Override PartName="/ppt/media/image6.jpeg" ContentType="image/jpeg"/>
  <Override PartName="/ppt/media/image8.png" ContentType="image/png"/>
  <Override PartName="/ppt/media/image13.png" ContentType="image/png"/>
  <Override PartName="/ppt/media/image7.png" ContentType="image/png"/>
  <Override PartName="/ppt/media/image12.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26.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33.xml" ContentType="application/vnd.openxmlformats-officedocument.presentationml.slide+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4.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23.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27.xml.rels" ContentType="application/vnd.openxmlformats-package.relationships+xml"/>
  <Override PartName="/ppt/slides/_rels/slide7.xml.rels" ContentType="application/vnd.openxmlformats-package.relationships+xml"/>
  <Override PartName="/ppt/slides/_rels/slide18.xml.rels" ContentType="application/vnd.openxmlformats-package.relationships+xml"/>
  <Override PartName="/ppt/slides/_rels/slide35.xml.rels" ContentType="application/vnd.openxmlformats-package.relationships+xml"/>
  <Override PartName="/ppt/slides/_rels/slide19.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16.xml.rels" ContentType="application/vnd.openxmlformats-package.relationships+xml"/>
  <Override PartName="/ppt/slides/_rels/slide33.xml.rels" ContentType="application/vnd.openxmlformats-package.relationships+xml"/>
  <Override PartName="/ppt/slides/_rels/slide25.xml.rels" ContentType="application/vnd.openxmlformats-package.relationships+xml"/>
  <Override PartName="/ppt/slides/_rels/slide34.xml.rels" ContentType="application/vnd.openxmlformats-package.relationships+xml"/>
  <Override PartName="/ppt/slides/_rels/slide17.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slide25.xml" ContentType="application/vnd.openxmlformats-officedocument.presentationml.slide+xml"/>
  <Override PartName="/ppt/slides/slide17.xml" ContentType="application/vnd.openxmlformats-officedocument.presentationml.slide+xml"/>
  <Override PartName="/ppt/slides/slide34.xml" ContentType="application/vnd.openxmlformats-officedocument.presentationml.slide+xml"/>
  <Override PartName="/ppt/slides/slide18.xml" ContentType="application/vnd.openxmlformats-officedocument.presentationml.slide+xml"/>
  <Override PartName="/ppt/slides/slide3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533520" y="764280"/>
            <a:ext cx="6704640" cy="3771360"/>
          </a:xfrm>
          <a:prstGeom prst="rect">
            <a:avLst/>
          </a:prstGeom>
          <a:noFill/>
          <a:ln w="0">
            <a:noFill/>
          </a:ln>
        </p:spPr>
        <p:txBody>
          <a:bodyPr lIns="0" rIns="0" tIns="0" bIns="0" anchor="ctr">
            <a:noAutofit/>
          </a:bodyPr>
          <a:p>
            <a:pPr algn="ctr"/>
            <a:r>
              <a:rPr b="0" lang="en-US" sz="4400" spc="-1" strike="noStrike">
                <a:solidFill>
                  <a:srgbClr val="000000"/>
                </a:solidFill>
                <a:latin typeface="Arial"/>
              </a:rPr>
              <a:t>Click to move the slide</a:t>
            </a:r>
            <a:endParaRPr b="0" lang="en-US" sz="4400" spc="-1" strike="noStrike">
              <a:solidFill>
                <a:srgbClr val="000000"/>
              </a:solidFill>
              <a:latin typeface="Arial"/>
            </a:endParaRPr>
          </a:p>
        </p:txBody>
      </p:sp>
      <p:sp>
        <p:nvSpPr>
          <p:cNvPr id="93"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0">
              <a:buNone/>
            </a:pPr>
            <a:r>
              <a:rPr b="0" lang="en-US" sz="2000" spc="-1" strike="noStrike">
                <a:solidFill>
                  <a:srgbClr val="000000"/>
                </a:solidFill>
                <a:latin typeface="Arial"/>
              </a:rPr>
              <a:t>Click to edit the notes format</a:t>
            </a:r>
            <a:endParaRPr b="0" lang="en-US" sz="2000" spc="-1" strike="noStrike">
              <a:solidFill>
                <a:srgbClr val="000000"/>
              </a:solidFill>
              <a:latin typeface="Arial"/>
            </a:endParaRPr>
          </a:p>
        </p:txBody>
      </p:sp>
      <p:sp>
        <p:nvSpPr>
          <p:cNvPr id="94"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Times New Roman"/>
              </a:rPr>
              <a:t>&lt;header&gt;</a:t>
            </a:r>
            <a:endParaRPr b="0" lang="en-US" sz="1400" spc="-1" strike="noStrike">
              <a:solidFill>
                <a:srgbClr val="000000"/>
              </a:solidFill>
              <a:latin typeface="Times New Roman"/>
            </a:endParaRPr>
          </a:p>
        </p:txBody>
      </p:sp>
      <p:sp>
        <p:nvSpPr>
          <p:cNvPr id="95" name="PlaceHolder 4"/>
          <p:cNvSpPr>
            <a:spLocks noGrp="1"/>
          </p:cNvSpPr>
          <p:nvPr>
            <p:ph type="dt" idx="1"/>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Times New Roman"/>
              </a:defRPr>
            </a:lvl1pPr>
          </a:lstStyle>
          <a:p>
            <a:pPr indent="0" algn="r">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96" name="PlaceHolder 5"/>
          <p:cNvSpPr>
            <a:spLocks noGrp="1"/>
          </p:cNvSpPr>
          <p:nvPr>
            <p:ph type="ftr" idx="2"/>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97" name="PlaceHolder 6"/>
          <p:cNvSpPr>
            <a:spLocks noGrp="1"/>
          </p:cNvSpPr>
          <p:nvPr>
            <p:ph type="sldNum" idx="3"/>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Times New Roman"/>
              </a:defRPr>
            </a:lvl1pPr>
          </a:lstStyle>
          <a:p>
            <a:pPr indent="0" algn="r">
              <a:buNone/>
            </a:pPr>
            <a:fld id="{B174004A-58BD-45A6-B196-B13F68287390}" type="slidenum">
              <a:rPr b="0" lang="en-US" sz="1400" spc="-1" strike="noStrike">
                <a:solidFill>
                  <a:srgbClr val="000000"/>
                </a:solidFill>
                <a:latin typeface="Times New Roman"/>
              </a:rPr>
              <a:t>&lt;number&gt;</a:t>
            </a:fld>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533520" y="763560"/>
            <a:ext cx="6689880" cy="3758040"/>
          </a:xfrm>
          <a:prstGeom prst="rect">
            <a:avLst/>
          </a:prstGeom>
          <a:ln w="0">
            <a:noFill/>
          </a:ln>
        </p:spPr>
      </p:sp>
      <p:sp>
        <p:nvSpPr>
          <p:cNvPr id="212" name="PlaceHolder 2"/>
          <p:cNvSpPr>
            <a:spLocks noGrp="1"/>
          </p:cNvSpPr>
          <p:nvPr>
            <p:ph type="body"/>
          </p:nvPr>
        </p:nvSpPr>
        <p:spPr>
          <a:xfrm>
            <a:off x="777240" y="4777560"/>
            <a:ext cx="6203520" cy="45118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213" name="CustomShape 3"/>
          <p:cNvSpPr/>
          <p:nvPr/>
        </p:nvSpPr>
        <p:spPr>
          <a:xfrm>
            <a:off x="4399200" y="9555480"/>
            <a:ext cx="3358800" cy="488520"/>
          </a:xfrm>
          <a:prstGeom prst="rect">
            <a:avLst/>
          </a:prstGeom>
          <a:noFill/>
          <a:ln w="0">
            <a:noFill/>
          </a:ln>
        </p:spPr>
        <p:style>
          <a:lnRef idx="0"/>
          <a:fillRef idx="0"/>
          <a:effectRef idx="0"/>
          <a:fontRef idx="minor"/>
        </p:style>
        <p:txBody>
          <a:bodyPr lIns="0" rIns="0" tIns="0" bIns="0" anchor="b">
            <a:noAutofit/>
          </a:bodyPr>
          <a:p>
            <a:pPr algn="r">
              <a:lnSpc>
                <a:spcPct val="100000"/>
              </a:lnSpc>
            </a:pPr>
            <a:fld id="{814519D5-9B74-4FD5-A1AB-84C4C67BED41}" type="slidenum">
              <a:rPr b="0" lang="de-DE" sz="1800" spc="-1" strike="noStrike">
                <a:solidFill>
                  <a:srgbClr val="000000"/>
                </a:solidFill>
                <a:latin typeface="+mn-lt"/>
                <a:ea typeface="+mn-ea"/>
              </a:rPr>
              <a:t>&lt;number&gt;</a:t>
            </a:fld>
            <a:endParaRPr b="0" lang="en-US" sz="18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533520" y="763560"/>
            <a:ext cx="6689880" cy="3758040"/>
          </a:xfrm>
          <a:prstGeom prst="rect">
            <a:avLst/>
          </a:prstGeom>
          <a:ln w="0">
            <a:noFill/>
          </a:ln>
        </p:spPr>
      </p:sp>
      <p:sp>
        <p:nvSpPr>
          <p:cNvPr id="215" name="PlaceHolder 2"/>
          <p:cNvSpPr>
            <a:spLocks noGrp="1"/>
          </p:cNvSpPr>
          <p:nvPr>
            <p:ph type="body"/>
          </p:nvPr>
        </p:nvSpPr>
        <p:spPr>
          <a:xfrm>
            <a:off x="777240" y="4777560"/>
            <a:ext cx="6203520" cy="45118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216" name="CustomShape 3"/>
          <p:cNvSpPr/>
          <p:nvPr/>
        </p:nvSpPr>
        <p:spPr>
          <a:xfrm>
            <a:off x="4399200" y="9555480"/>
            <a:ext cx="3358800" cy="488520"/>
          </a:xfrm>
          <a:prstGeom prst="rect">
            <a:avLst/>
          </a:prstGeom>
          <a:noFill/>
          <a:ln w="0">
            <a:noFill/>
          </a:ln>
        </p:spPr>
        <p:style>
          <a:lnRef idx="0"/>
          <a:fillRef idx="0"/>
          <a:effectRef idx="0"/>
          <a:fontRef idx="minor"/>
        </p:style>
        <p:txBody>
          <a:bodyPr lIns="0" rIns="0" tIns="0" bIns="0" anchor="b">
            <a:noAutofit/>
          </a:bodyPr>
          <a:p>
            <a:pPr algn="r">
              <a:lnSpc>
                <a:spcPct val="100000"/>
              </a:lnSpc>
            </a:pPr>
            <a:fld id="{F8C5B7AF-67F6-4715-BB35-D3B88C8F8166}" type="slidenum">
              <a:rPr b="0" lang="de-DE" sz="1800" spc="-1" strike="noStrike">
                <a:solidFill>
                  <a:srgbClr val="000000"/>
                </a:solidFill>
                <a:latin typeface="+mn-lt"/>
                <a:ea typeface="+mn-ea"/>
              </a:rPr>
              <a:t>&lt;number&gt;</a:t>
            </a:fld>
            <a:endParaRPr b="0" lang="en-US" sz="18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ldImg"/>
          </p:nvPr>
        </p:nvSpPr>
        <p:spPr>
          <a:xfrm>
            <a:off x="533520" y="763560"/>
            <a:ext cx="6689880" cy="3758040"/>
          </a:xfrm>
          <a:prstGeom prst="rect">
            <a:avLst/>
          </a:prstGeom>
          <a:ln w="0">
            <a:noFill/>
          </a:ln>
        </p:spPr>
      </p:sp>
      <p:sp>
        <p:nvSpPr>
          <p:cNvPr id="218" name="PlaceHolder 2"/>
          <p:cNvSpPr>
            <a:spLocks noGrp="1"/>
          </p:cNvSpPr>
          <p:nvPr>
            <p:ph type="body"/>
          </p:nvPr>
        </p:nvSpPr>
        <p:spPr>
          <a:xfrm>
            <a:off x="777240" y="4777560"/>
            <a:ext cx="6203520" cy="4511880"/>
          </a:xfrm>
          <a:prstGeom prst="rect">
            <a:avLst/>
          </a:prstGeom>
          <a:noFill/>
          <a:ln w="0">
            <a:noFill/>
          </a:ln>
        </p:spPr>
        <p:txBody>
          <a:bodyPr lIns="0" rIns="0" tIns="0" bIns="0" anchor="t">
            <a:noAutofit/>
          </a:bodyPr>
          <a:p>
            <a:pPr marL="216000" indent="0">
              <a:buNone/>
            </a:pPr>
            <a:endParaRPr b="0" lang="en-US" sz="1800" spc="-1" strike="noStrike">
              <a:solidFill>
                <a:srgbClr val="000000"/>
              </a:solidFill>
              <a:latin typeface="Arial"/>
            </a:endParaRPr>
          </a:p>
        </p:txBody>
      </p:sp>
      <p:sp>
        <p:nvSpPr>
          <p:cNvPr id="219" name="CustomShape 3"/>
          <p:cNvSpPr/>
          <p:nvPr/>
        </p:nvSpPr>
        <p:spPr>
          <a:xfrm>
            <a:off x="4399200" y="9555480"/>
            <a:ext cx="3358800" cy="488520"/>
          </a:xfrm>
          <a:prstGeom prst="rect">
            <a:avLst/>
          </a:prstGeom>
          <a:noFill/>
          <a:ln w="0">
            <a:noFill/>
          </a:ln>
        </p:spPr>
        <p:style>
          <a:lnRef idx="0"/>
          <a:fillRef idx="0"/>
          <a:effectRef idx="0"/>
          <a:fontRef idx="minor"/>
        </p:style>
        <p:txBody>
          <a:bodyPr lIns="0" rIns="0" tIns="0" bIns="0" anchor="b">
            <a:noAutofit/>
          </a:bodyPr>
          <a:p>
            <a:pPr algn="r">
              <a:lnSpc>
                <a:spcPct val="100000"/>
              </a:lnSpc>
            </a:pPr>
            <a:fld id="{33087E1E-519E-4DD8-B4E7-8187375180AE}" type="slidenum">
              <a:rPr b="0" lang="de-DE" sz="1800" spc="-1" strike="noStrike">
                <a:solidFill>
                  <a:srgbClr val="000000"/>
                </a:solidFill>
                <a:latin typeface="+mn-lt"/>
                <a:ea typeface="+mn-ea"/>
              </a:rPr>
              <a:t>&lt;number&gt;</a:t>
            </a:fld>
            <a:endParaRPr b="0" lang="en-US"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US"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38360" cy="6847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 name="CustomShape 2"/>
          <p:cNvSpPr/>
          <p:nvPr/>
        </p:nvSpPr>
        <p:spPr>
          <a:xfrm>
            <a:off x="11438640" y="6453360"/>
            <a:ext cx="755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3AD1A840-2864-4413-854A-0AADAAB5F0E4}" type="slidenum">
              <a:rPr b="0" lang="en-US" sz="1800" spc="-1" strike="noStrike">
                <a:solidFill>
                  <a:srgbClr val="808080"/>
                </a:solidFill>
                <a:latin typeface="Arial"/>
                <a:ea typeface="DejaVu Sans"/>
              </a:rPr>
              <a:t>&lt;number&gt;</a:t>
            </a:fld>
            <a:endParaRPr b="0" lang="en-US" sz="1800" spc="-1" strike="noStrike">
              <a:solidFill>
                <a:srgbClr val="000000"/>
              </a:solidFill>
              <a:latin typeface="Arial"/>
            </a:endParaRPr>
          </a:p>
        </p:txBody>
      </p:sp>
      <p:sp>
        <p:nvSpPr>
          <p:cNvPr id="2" name="CustomShape 3"/>
          <p:cNvSpPr/>
          <p:nvPr/>
        </p:nvSpPr>
        <p:spPr>
          <a:xfrm>
            <a:off x="912240" y="1268280"/>
            <a:ext cx="9205200" cy="358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 name="Picture 19" descr="Logo_TUC_de_RGB"/>
          <p:cNvPicPr/>
          <p:nvPr/>
        </p:nvPicPr>
        <p:blipFill>
          <a:blip r:embed="rId2"/>
          <a:stretch/>
        </p:blipFill>
        <p:spPr>
          <a:xfrm>
            <a:off x="0" y="0"/>
            <a:ext cx="3049200" cy="559080"/>
          </a:xfrm>
          <a:prstGeom prst="rect">
            <a:avLst/>
          </a:prstGeom>
          <a:ln w="0">
            <a:noFill/>
          </a:ln>
        </p:spPr>
      </p:pic>
      <p:pic>
        <p:nvPicPr>
          <p:cNvPr id="4" name="Grafik 2" descr=""/>
          <p:cNvPicPr/>
          <p:nvPr/>
        </p:nvPicPr>
        <p:blipFill>
          <a:blip r:embed="rId3"/>
          <a:stretch/>
        </p:blipFill>
        <p:spPr>
          <a:xfrm>
            <a:off x="7430400" y="134640"/>
            <a:ext cx="3695040" cy="511200"/>
          </a:xfrm>
          <a:prstGeom prst="rect">
            <a:avLst/>
          </a:prstGeom>
          <a:ln w="0">
            <a:noFill/>
          </a:ln>
        </p:spPr>
      </p:pic>
      <p:sp>
        <p:nvSpPr>
          <p:cNvPr id="5" name="CustomShape 4"/>
          <p:cNvSpPr/>
          <p:nvPr/>
        </p:nvSpPr>
        <p:spPr>
          <a:xfrm>
            <a:off x="912240" y="1268280"/>
            <a:ext cx="9205200" cy="358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 name="CustomShape 5"/>
          <p:cNvSpPr/>
          <p:nvPr/>
        </p:nvSpPr>
        <p:spPr>
          <a:xfrm>
            <a:off x="11444760" y="0"/>
            <a:ext cx="738360" cy="6847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 name="CustomShape 6"/>
          <p:cNvSpPr/>
          <p:nvPr/>
        </p:nvSpPr>
        <p:spPr>
          <a:xfrm>
            <a:off x="0" y="6642720"/>
            <a:ext cx="121813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solidFill>
                <a:srgbClr val="000000"/>
              </a:solidFill>
              <a:latin typeface="Arial"/>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38360" cy="6847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7" name="CustomShape 2"/>
          <p:cNvSpPr/>
          <p:nvPr/>
        </p:nvSpPr>
        <p:spPr>
          <a:xfrm>
            <a:off x="11438640" y="6453360"/>
            <a:ext cx="755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33D263E1-DBBE-4292-8AB8-CC4B7AEAF863}" type="slidenum">
              <a:rPr b="0" lang="en-US" sz="1800" spc="-1" strike="noStrike">
                <a:solidFill>
                  <a:srgbClr val="808080"/>
                </a:solidFill>
                <a:latin typeface="Arial"/>
                <a:ea typeface="DejaVu Sans"/>
              </a:rPr>
              <a:t>&lt;number&gt;</a:t>
            </a:fld>
            <a:endParaRPr b="0" lang="en-US" sz="1800" spc="-1" strike="noStrike">
              <a:solidFill>
                <a:srgbClr val="000000"/>
              </a:solidFill>
              <a:latin typeface="Arial"/>
            </a:endParaRPr>
          </a:p>
        </p:txBody>
      </p:sp>
      <p:sp>
        <p:nvSpPr>
          <p:cNvPr id="48" name="CustomShape 3"/>
          <p:cNvSpPr/>
          <p:nvPr/>
        </p:nvSpPr>
        <p:spPr>
          <a:xfrm>
            <a:off x="912240" y="1268280"/>
            <a:ext cx="9205200" cy="358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49" name="Picture 19" descr="Logo_TUC_de_RGB"/>
          <p:cNvPicPr/>
          <p:nvPr/>
        </p:nvPicPr>
        <p:blipFill>
          <a:blip r:embed="rId2"/>
          <a:stretch/>
        </p:blipFill>
        <p:spPr>
          <a:xfrm>
            <a:off x="0" y="0"/>
            <a:ext cx="3049200" cy="559080"/>
          </a:xfrm>
          <a:prstGeom prst="rect">
            <a:avLst/>
          </a:prstGeom>
          <a:ln w="0">
            <a:noFill/>
          </a:ln>
        </p:spPr>
      </p:pic>
      <p:pic>
        <p:nvPicPr>
          <p:cNvPr id="50" name="Grafik 2" descr=""/>
          <p:cNvPicPr/>
          <p:nvPr/>
        </p:nvPicPr>
        <p:blipFill>
          <a:blip r:embed="rId3"/>
          <a:stretch/>
        </p:blipFill>
        <p:spPr>
          <a:xfrm>
            <a:off x="7430400" y="134640"/>
            <a:ext cx="3695040" cy="511200"/>
          </a:xfrm>
          <a:prstGeom prst="rect">
            <a:avLst/>
          </a:prstGeom>
          <a:ln w="0">
            <a:noFill/>
          </a:ln>
        </p:spPr>
      </p:pic>
      <p:sp>
        <p:nvSpPr>
          <p:cNvPr id="51" name="CustomShape 4"/>
          <p:cNvSpPr/>
          <p:nvPr/>
        </p:nvSpPr>
        <p:spPr>
          <a:xfrm>
            <a:off x="11444760" y="0"/>
            <a:ext cx="738360" cy="684720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2" name="CustomShape 5"/>
          <p:cNvSpPr/>
          <p:nvPr/>
        </p:nvSpPr>
        <p:spPr>
          <a:xfrm>
            <a:off x="11438640" y="6453360"/>
            <a:ext cx="75528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68A2BEDF-8471-41B5-A642-0999463F0187}" type="slidenum">
              <a:rPr b="0" lang="en-US" sz="1800" spc="-1" strike="noStrike">
                <a:solidFill>
                  <a:srgbClr val="808080"/>
                </a:solidFill>
                <a:latin typeface="Arial"/>
                <a:ea typeface="DejaVu Sans"/>
              </a:rPr>
              <a:t>&lt;number&gt;</a:t>
            </a:fld>
            <a:endParaRPr b="0" lang="en-US" sz="1800" spc="-1" strike="noStrike">
              <a:solidFill>
                <a:srgbClr val="000000"/>
              </a:solidFill>
              <a:latin typeface="Arial"/>
            </a:endParaRPr>
          </a:p>
        </p:txBody>
      </p:sp>
      <p:sp>
        <p:nvSpPr>
          <p:cNvPr id="53" name="CustomShape 6"/>
          <p:cNvSpPr/>
          <p:nvPr/>
        </p:nvSpPr>
        <p:spPr>
          <a:xfrm>
            <a:off x="0" y="6642720"/>
            <a:ext cx="1218132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US" sz="800" spc="-1" strike="noStrike">
              <a:solidFill>
                <a:srgbClr val="000000"/>
              </a:solidFill>
              <a:latin typeface="Arial"/>
            </a:endParaRPr>
          </a:p>
        </p:txBody>
      </p:sp>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5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github.com/ETCE-LAB/teaching-material/tree/master/Emerging-Technologies-for-the-Circular-Economy#readme" TargetMode="External"/><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webconf.tu-clausthal.de/b/ben-rtl-yv4-kkk" TargetMode="External"/><Relationship Id="rId2" Type="http://schemas.openxmlformats.org/officeDocument/2006/relationships/hyperlink" Target="https://webconf.tu-clausthal.de/b/ben-rtl-yv4-kkk" TargetMode="External"/><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Emerging-Technologies-for-the-Circular-Economy#readme"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hyperlink" Target="https://bitcoin.org/bitcoin.pdf" TargetMode="External"/><Relationship Id="rId2" Type="http://schemas.openxmlformats.org/officeDocument/2006/relationships/hyperlink" Target="https://gavwood.com/paper.pdf" TargetMode="External"/><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hyperlink" Target="https://climateuniversity.fi/" TargetMode="External"/><Relationship Id="rId2" Type="http://schemas.openxmlformats.org/officeDocument/2006/relationships/hyperlink" Target="https://media.ccc.de/v/bub2018-207-circular_society#t=0" TargetMode="External"/><Relationship Id="rId3" Type="http://schemas.openxmlformats.org/officeDocument/2006/relationships/hyperlink" Target="https://media.ccc.de/v/36c3-11008-server_infrastructure_for_global_rebellion" TargetMode="External"/><Relationship Id="rId4" Type="http://schemas.openxmlformats.org/officeDocument/2006/relationships/hyperlink" Target="https://open.spotify.com/show/6zrL0QQWBhlVFsCveE2mtE" TargetMode="External"/><Relationship Id="rId5" Type="http://schemas.openxmlformats.org/officeDocument/2006/relationships/hyperlink" Target="https://open.spotify.com/show/1KzrasExlM5dgMYwgFHns6" TargetMode="External"/><Relationship Id="rId6" Type="http://schemas.openxmlformats.org/officeDocument/2006/relationships/hyperlink" Target="https://open.spotify.com/show/28sR8OiOq0MMnGEzMJTXSt" TargetMode="External"/><Relationship Id="rId7"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27400" y="1412640"/>
            <a:ext cx="10358280" cy="114480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US" sz="3200" spc="-1" strike="noStrike">
                <a:solidFill>
                  <a:srgbClr val="008c4f"/>
                </a:solidFill>
                <a:latin typeface="DejaVu Sans"/>
                <a:ea typeface="DejaVu Sans"/>
              </a:rPr>
              <a:t>Emerging Technologies for the Circular Economy</a:t>
            </a:r>
            <a:endParaRPr b="0" lang="en-US" sz="3200" spc="-1" strike="noStrike">
              <a:solidFill>
                <a:srgbClr val="000000"/>
              </a:solidFill>
              <a:latin typeface="Arial"/>
            </a:endParaRPr>
          </a:p>
        </p:txBody>
      </p:sp>
      <p:sp>
        <p:nvSpPr>
          <p:cNvPr id="99" name="CustomShape 2"/>
          <p:cNvSpPr/>
          <p:nvPr/>
        </p:nvSpPr>
        <p:spPr>
          <a:xfrm>
            <a:off x="527400" y="2852640"/>
            <a:ext cx="10358280" cy="23655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r>
              <a:rPr b="1" lang="en-US" sz="2400" spc="-1" strike="noStrike">
                <a:solidFill>
                  <a:srgbClr val="000000"/>
                </a:solidFill>
                <a:latin typeface="DejaVu Sans"/>
                <a:ea typeface="DejaVu Sans"/>
              </a:rPr>
              <a:t>Lecture 0: Organization</a:t>
            </a:r>
            <a:endParaRPr b="0" lang="en-US" sz="2400" spc="-1" strike="noStrike">
              <a:solidFill>
                <a:srgbClr val="000000"/>
              </a:solidFill>
              <a:latin typeface="Arial"/>
            </a:endParaRPr>
          </a:p>
          <a:p>
            <a:pPr algn="ctr">
              <a:lnSpc>
                <a:spcPct val="100000"/>
              </a:lnSpc>
              <a:spcBef>
                <a:spcPts val="479"/>
              </a:spcBef>
              <a:tabLst>
                <a:tab algn="l" pos="0"/>
              </a:tabLst>
            </a:pPr>
            <a:endParaRPr b="0" lang="en-US" sz="2400" spc="-1" strike="noStrike">
              <a:solidFill>
                <a:srgbClr val="000000"/>
              </a:solidFill>
              <a:latin typeface="Arial"/>
            </a:endParaRPr>
          </a:p>
          <a:p>
            <a:pPr algn="ctr">
              <a:lnSpc>
                <a:spcPct val="100000"/>
              </a:lnSpc>
              <a:spcBef>
                <a:spcPts val="241"/>
              </a:spcBef>
              <a:tabLst>
                <a:tab algn="l" pos="0"/>
              </a:tabLst>
            </a:pPr>
            <a:endParaRPr b="0" lang="en-US" sz="2400" spc="-1" strike="noStrike">
              <a:solidFill>
                <a:srgbClr val="000000"/>
              </a:solidFill>
              <a:latin typeface="Arial"/>
            </a:endParaRPr>
          </a:p>
          <a:p>
            <a:pPr algn="ctr">
              <a:lnSpc>
                <a:spcPct val="100000"/>
              </a:lnSpc>
              <a:spcBef>
                <a:spcPts val="241"/>
              </a:spcBef>
              <a:tabLst>
                <a:tab algn="l" pos="0"/>
              </a:tabLst>
            </a:pPr>
            <a:endParaRPr b="0" lang="en-US" sz="24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Prof. Dr. Benjamin Leiding (Clausthal)</a:t>
            </a:r>
            <a:endParaRPr b="0" lang="en-US"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Dr. Arne Bochem (Göttingen)</a:t>
            </a:r>
            <a:endParaRPr b="0" lang="en-US"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Anant Sujatanagarjuna (Clausthal)</a:t>
            </a:r>
            <a:endParaRPr b="0" lang="en-US"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Shohreh Kia (Clausthal)</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
        <p:nvSpPr>
          <p:cNvPr id="130" name="CustomShape 2"/>
          <p:cNvSpPr/>
          <p:nvPr/>
        </p:nvSpPr>
        <p:spPr>
          <a:xfrm>
            <a:off x="335520" y="2408400"/>
            <a:ext cx="10742400" cy="389016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p:txBody>
      </p:sp>
      <p:sp>
        <p:nvSpPr>
          <p:cNvPr id="132" name="CustomShape 2"/>
          <p:cNvSpPr/>
          <p:nvPr/>
        </p:nvSpPr>
        <p:spPr>
          <a:xfrm>
            <a:off x="335520" y="2408400"/>
            <a:ext cx="10742400" cy="389016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
        <p:nvSpPr>
          <p:cNvPr id="134" name="CustomShape 2"/>
          <p:cNvSpPr/>
          <p:nvPr/>
        </p:nvSpPr>
        <p:spPr>
          <a:xfrm>
            <a:off x="335520" y="2408400"/>
            <a:ext cx="10742400" cy="389016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Experience in prototyping such applications and systems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Lectures</a:t>
            </a:r>
            <a:endParaRPr b="0" lang="en-US" sz="2400" spc="-1" strike="noStrike">
              <a:solidFill>
                <a:srgbClr val="000000"/>
              </a:solidFill>
              <a:latin typeface="Arial"/>
            </a:endParaRPr>
          </a:p>
        </p:txBody>
      </p:sp>
      <p:sp>
        <p:nvSpPr>
          <p:cNvPr id="136" name="CustomShape 2"/>
          <p:cNvSpPr/>
          <p:nvPr/>
        </p:nvSpPr>
        <p:spPr>
          <a:xfrm>
            <a:off x="335520" y="1268640"/>
            <a:ext cx="10742400" cy="502992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17.04.2023 → Organization (L00) + Introduction (L01)</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24.04.2023 → Circular Economy (L02) </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08.05.2023 → Lifecycle Assessment – LCA (L03)</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15.05.2023 → Introduction to the Internet of Things (L04)</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22.05.2023 → Internet of Things – Communication + Security and Privacy (L05)</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05.06.2023 → Internet of Things – Data Processing and BigData (L06)</a:t>
            </a:r>
            <a:endParaRPr b="0" lang="en-US" sz="1800" spc="-1" strike="noStrike">
              <a:solidFill>
                <a:srgbClr val="000000"/>
              </a:solidFill>
              <a:latin typeface="Arial"/>
            </a:endParaRPr>
          </a:p>
          <a:p>
            <a:pPr>
              <a:lnSpc>
                <a:spcPct val="100000"/>
              </a:lnSpc>
              <a:spcBef>
                <a:spcPts val="360"/>
              </a:spcBef>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         → </a:t>
            </a:r>
            <a:r>
              <a:rPr b="0" lang="en-US" sz="1800" spc="-1" strike="noStrike">
                <a:solidFill>
                  <a:srgbClr val="000000"/>
                </a:solidFill>
                <a:latin typeface="DejaVu Sans"/>
                <a:ea typeface="DejaVu Sans"/>
              </a:rPr>
              <a:t>Extra MOOC - Foodsharing </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12.06.2023 → Industrial Internet of Things (L07)</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19.06.2023 → Introduction to Blockchain Technology (L08)</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26.06.2023 → Blockchain Technology – Consensus (L09)</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03.07.2023 → Blockchain Technology – Ethereum and Smart Contracts (L10)</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10.07.2023 → Blockchain Technology and Sustainability (L11)</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17.07.2023 → Invited Lecture </a:t>
            </a:r>
            <a:r>
              <a:rPr b="1" lang="en-US" sz="1800" spc="-1" strike="noStrike">
                <a:solidFill>
                  <a:srgbClr val="000000"/>
                </a:solidFill>
                <a:latin typeface="DejaVu Sans"/>
                <a:ea typeface="DejaVu Sans"/>
              </a:rPr>
              <a:t>XOR</a:t>
            </a:r>
            <a:r>
              <a:rPr b="0" lang="en-US" sz="1800" spc="-1" strike="noStrike">
                <a:solidFill>
                  <a:srgbClr val="000000"/>
                </a:solidFill>
                <a:latin typeface="DejaVu Sans"/>
                <a:ea typeface="DejaVu Sans"/>
              </a:rPr>
              <a:t> The Machine-to-Everything Economy – A step towards the CE 2.0? (L12)</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31.07.2023 → Exam Q&amp;A</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Exercises</a:t>
            </a:r>
            <a:endParaRPr b="0" lang="en-US" sz="2400" spc="-1" strike="noStrike">
              <a:solidFill>
                <a:srgbClr val="000000"/>
              </a:solidFill>
              <a:latin typeface="Arial"/>
            </a:endParaRPr>
          </a:p>
        </p:txBody>
      </p:sp>
      <p:sp>
        <p:nvSpPr>
          <p:cNvPr id="138" name="CustomShape 2"/>
          <p:cNvSpPr/>
          <p:nvPr/>
        </p:nvSpPr>
        <p:spPr>
          <a:xfrm>
            <a:off x="335520" y="1268640"/>
            <a:ext cx="10742400" cy="502992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17.04.2023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01 – Knowledge Test (MC)</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24.04.2023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02 – Circular Economy (MC)</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08.05.2023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03 – Lifecycle Assessment (LCA)</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15.05.2023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04 – IoT Sensing and Gathering Data</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22.05.2023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05 – IoT Security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05.06.2023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06 – IoT Data Processing</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12.06.2023 → Exercise 07 – Industrial IoT</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19.06.2023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Exercise</a:t>
            </a:r>
            <a:r>
              <a:rPr b="0" lang="de-DE" sz="1800" spc="-1" strike="noStrike">
                <a:solidFill>
                  <a:srgbClr val="000000"/>
                </a:solidFill>
                <a:latin typeface="DejaVu Sans"/>
                <a:ea typeface="DejaVu Sans"/>
              </a:rPr>
              <a:t> 08 – Blockchain (MC)</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26.06.2023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09 – Blockchain Basics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03.07.2023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10 – Blockchain Conensus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10.07.2023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11 – Blockchain Tokens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17.07.2023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12 – Blockchain Smart Contracts and IoT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Course Organization</a:t>
            </a:r>
            <a:endParaRPr b="0" lang="en-US" sz="2400" spc="-1" strike="noStrike">
              <a:solidFill>
                <a:srgbClr val="000000"/>
              </a:solidFill>
              <a:latin typeface="Arial"/>
            </a:endParaRPr>
          </a:p>
        </p:txBody>
      </p:sp>
      <p:sp>
        <p:nvSpPr>
          <p:cNvPr id="140" name="CustomShape 2"/>
          <p:cNvSpPr/>
          <p:nvPr/>
        </p:nvSpPr>
        <p:spPr>
          <a:xfrm>
            <a:off x="335520" y="1268280"/>
            <a:ext cx="10742400" cy="502992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Online course that is offered in parallel at the Clausthal University of Technology and the University of Göttingen</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Organization of the lecture:</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Slides are available on Github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Please report bugs!</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Lectures and exercises as live stream (BBB – next slide)</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Lecture recordings will be available on StudIP and on Github</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Exercise time slots </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Time for questions and eventual tutorials related to the exercises</a:t>
            </a:r>
            <a:endParaRPr b="0" lang="en-US" sz="1800" spc="-1" strike="noStrike">
              <a:solidFill>
                <a:srgbClr val="000000"/>
              </a:solidFill>
              <a:latin typeface="Arial"/>
            </a:endParaRPr>
          </a:p>
          <a:p>
            <a:pPr algn="ctr">
              <a:lnSpc>
                <a:spcPct val="100000"/>
              </a:lnSpc>
              <a:spcBef>
                <a:spcPts val="360"/>
              </a:spcBef>
            </a:pPr>
            <a:endParaRPr b="0" lang="en-US" sz="1800" spc="-1" strike="noStrike">
              <a:solidFill>
                <a:srgbClr val="000000"/>
              </a:solidFill>
              <a:latin typeface="Arial"/>
            </a:endParaRPr>
          </a:p>
          <a:p>
            <a:pPr algn="ctr">
              <a:lnSpc>
                <a:spcPct val="100000"/>
              </a:lnSpc>
              <a:spcBef>
                <a:spcPts val="360"/>
              </a:spcBef>
            </a:pPr>
            <a:r>
              <a:rPr b="0" lang="en-GB" sz="1800" spc="-1" strike="noStrike">
                <a:solidFill>
                  <a:srgbClr val="000000"/>
                </a:solidFill>
                <a:latin typeface="DejaVu Sans"/>
                <a:ea typeface="DejaVu Sans"/>
              </a:rPr>
              <a:t>Questions? Write us an email: </a:t>
            </a:r>
            <a:r>
              <a:rPr b="0" lang="en-GB" sz="1800" spc="-1" strike="noStrike" u="sng">
                <a:solidFill>
                  <a:srgbClr val="000000"/>
                </a:solidFill>
                <a:uFillTx/>
                <a:latin typeface="DejaVu Sans"/>
                <a:ea typeface="DejaVu Sans"/>
              </a:rPr>
              <a:t>etce-etce@tu-clausthal.de</a:t>
            </a:r>
            <a:r>
              <a:rPr b="0" lang="en-GB"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We will </a:t>
            </a:r>
            <a:r>
              <a:rPr b="1" lang="en-GB" sz="1800" spc="-1" strike="noStrike" u="sng">
                <a:solidFill>
                  <a:srgbClr val="c9211e"/>
                </a:solidFill>
                <a:uFillTx/>
                <a:latin typeface="DejaVu Sans"/>
                <a:ea typeface="DejaVu Sans"/>
              </a:rPr>
              <a:t>only</a:t>
            </a:r>
            <a:r>
              <a:rPr b="1" lang="en-GB" sz="1800" spc="-1" strike="noStrike">
                <a:solidFill>
                  <a:srgbClr val="000000"/>
                </a:solidFill>
                <a:latin typeface="DejaVu Sans"/>
                <a:ea typeface="DejaVu Sans"/>
              </a:rPr>
              <a:t> respond to</a:t>
            </a:r>
            <a:endParaRPr b="0" lang="en-US" sz="1800" spc="-1" strike="noStrike">
              <a:solidFill>
                <a:srgbClr val="000000"/>
              </a:solidFill>
              <a:latin typeface="Arial"/>
            </a:endParaRPr>
          </a:p>
          <a:p>
            <a:pPr algn="ctr">
              <a:lnSpc>
                <a:spcPct val="100000"/>
              </a:lnSpc>
              <a:spcBef>
                <a:spcPts val="360"/>
              </a:spcBef>
            </a:pPr>
            <a:r>
              <a:rPr b="1" lang="en-GB" sz="1800" spc="-1" strike="noStrike">
                <a:solidFill>
                  <a:srgbClr val="000000"/>
                </a:solidFill>
                <a:latin typeface="DejaVu Sans"/>
                <a:ea typeface="DejaVu Sans"/>
              </a:rPr>
              <a:t>emails written to this specific email address!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335520" y="764640"/>
            <a:ext cx="10740960" cy="4917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Dates/Times/Locations</a:t>
            </a: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a:p>
            <a:pPr>
              <a:lnSpc>
                <a:spcPct val="100000"/>
              </a:lnSpc>
            </a:pPr>
            <a:endParaRPr b="0" lang="en-US" sz="2400" spc="-1" strike="noStrike">
              <a:solidFill>
                <a:srgbClr val="000000"/>
              </a:solidFill>
              <a:latin typeface="Arial"/>
            </a:endParaRPr>
          </a:p>
        </p:txBody>
      </p:sp>
      <p:sp>
        <p:nvSpPr>
          <p:cNvPr id="142" name="CustomShape 2"/>
          <p:cNvSpPr/>
          <p:nvPr/>
        </p:nvSpPr>
        <p:spPr>
          <a:xfrm>
            <a:off x="335520" y="1268640"/>
            <a:ext cx="10740960" cy="502848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solidFill>
                <a:srgbClr val="000000"/>
              </a:solidFill>
              <a:latin typeface="Arial"/>
            </a:endParaRPr>
          </a:p>
          <a:p>
            <a:pPr marL="195120" indent="-18864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Lecture:</a:t>
            </a:r>
            <a:endParaRPr b="0" lang="en-US"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Monday </a:t>
            </a:r>
            <a:r>
              <a:rPr b="1" lang="en-GB" sz="1800" spc="-1" strike="noStrike">
                <a:solidFill>
                  <a:srgbClr val="000000"/>
                </a:solidFill>
                <a:latin typeface="DejaVu Sans"/>
                <a:ea typeface="DejaVu Sans"/>
              </a:rPr>
              <a:t>2:15 pm to 3:45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17.04.2023</a:t>
            </a:r>
            <a:r>
              <a:rPr b="0" lang="en-GB" sz="1800" spc="-1" strike="noStrike">
                <a:solidFill>
                  <a:srgbClr val="000000"/>
                </a:solidFill>
                <a:latin typeface="DejaVu Sans"/>
                <a:ea typeface="DejaVu Sans"/>
              </a:rPr>
              <a:t> to </a:t>
            </a:r>
            <a:r>
              <a:rPr b="1" lang="en-GB" sz="1800" spc="-1" strike="noStrike">
                <a:solidFill>
                  <a:srgbClr val="000000"/>
                </a:solidFill>
                <a:latin typeface="DejaVu Sans"/>
                <a:ea typeface="DejaVu Sans"/>
              </a:rPr>
              <a:t>17.07.2023</a:t>
            </a:r>
            <a:endParaRPr b="0" lang="en-US"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1"/>
              </a:rPr>
              <a:t>Link</a:t>
            </a:r>
            <a:r>
              <a:rPr b="0" lang="en-GB" sz="1800" spc="-1" strike="noStrike">
                <a:solidFill>
                  <a:srgbClr val="000000"/>
                </a:solidFill>
                <a:latin typeface="DejaVu Sans"/>
                <a:ea typeface="DejaVu Sans"/>
              </a:rPr>
              <a:t>)</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195120" indent="-18864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Exercise / Q&amp;A:</a:t>
            </a:r>
            <a:endParaRPr b="0" lang="en-US"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Monday </a:t>
            </a:r>
            <a:r>
              <a:rPr b="1" lang="en-GB" sz="1800" spc="-1" strike="noStrike">
                <a:solidFill>
                  <a:srgbClr val="000000"/>
                </a:solidFill>
                <a:latin typeface="DejaVu Sans"/>
                <a:ea typeface="DejaVu Sans"/>
              </a:rPr>
              <a:t>4 pm to 5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17.04.2023</a:t>
            </a:r>
            <a:r>
              <a:rPr b="0" lang="en-GB" sz="1800" spc="-1" strike="noStrike">
                <a:solidFill>
                  <a:srgbClr val="000000"/>
                </a:solidFill>
                <a:latin typeface="DejaVu Sans"/>
                <a:ea typeface="DejaVu Sans"/>
              </a:rPr>
              <a:t> to </a:t>
            </a:r>
            <a:r>
              <a:rPr b="1" lang="en-GB" sz="1800" spc="-1" strike="noStrike">
                <a:solidFill>
                  <a:srgbClr val="000000"/>
                </a:solidFill>
                <a:latin typeface="DejaVu Sans"/>
                <a:ea typeface="DejaVu Sans"/>
              </a:rPr>
              <a:t>17.07.2023</a:t>
            </a:r>
            <a:endParaRPr b="0" lang="en-US"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2"/>
              </a:rPr>
              <a:t>Link</a:t>
            </a:r>
            <a:r>
              <a:rPr b="0" lang="en-GB" sz="1800" spc="-1" strike="noStrike">
                <a:solidFill>
                  <a:srgbClr val="000000"/>
                </a:solidFill>
                <a:latin typeface="DejaVu Sans"/>
                <a:ea typeface="DejaVu San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Exercises </a:t>
            </a:r>
            <a:endParaRPr b="0" lang="en-US" sz="2400" spc="-1" strike="noStrike">
              <a:solidFill>
                <a:srgbClr val="000000"/>
              </a:solidFill>
              <a:latin typeface="Arial"/>
            </a:endParaRPr>
          </a:p>
        </p:txBody>
      </p:sp>
      <p:sp>
        <p:nvSpPr>
          <p:cNvPr id="144" name="CustomShape 2"/>
          <p:cNvSpPr/>
          <p:nvPr/>
        </p:nvSpPr>
        <p:spPr>
          <a:xfrm>
            <a:off x="335520" y="1268280"/>
            <a:ext cx="10742400" cy="50299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Individual work</a:t>
            </a:r>
            <a:r>
              <a:rPr b="0" lang="de-DE"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no group submissions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Multiple-Choice or coding tasks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7-14 days to submit (depending on the task)</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deadline is always Monday at 1:59pm (right before the next lecture)</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of </a:t>
            </a:r>
            <a:r>
              <a:rPr b="1" lang="en-GB" sz="1800" spc="-1" strike="noStrike">
                <a:solidFill>
                  <a:srgbClr val="000000"/>
                </a:solidFill>
                <a:latin typeface="DejaVu Sans"/>
                <a:ea typeface="DejaVu Sans"/>
              </a:rPr>
              <a:t>each</a:t>
            </a:r>
            <a:r>
              <a:rPr b="0" lang="en-GB" sz="1800" spc="-1" strike="noStrike">
                <a:solidFill>
                  <a:srgbClr val="000000"/>
                </a:solidFill>
                <a:latin typeface="DejaVu Sans"/>
                <a:ea typeface="DejaVu Sans"/>
              </a:rPr>
              <a:t> exercise is </a:t>
            </a:r>
            <a:r>
              <a:rPr b="1" lang="en-GB" sz="1800" spc="-1" strike="noStrike">
                <a:solidFill>
                  <a:srgbClr val="000000"/>
                </a:solidFill>
                <a:latin typeface="DejaVu Sans"/>
                <a:ea typeface="DejaVu Sans"/>
              </a:rPr>
              <a:t>mandatory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1" lang="en-GB" sz="1800" spc="-1" strike="noStrike" u="sng">
                <a:solidFill>
                  <a:srgbClr val="c9211e"/>
                </a:solidFill>
                <a:uFillTx/>
                <a:latin typeface="DejaVu Sans"/>
                <a:ea typeface="DejaVu Sans"/>
              </a:rPr>
              <a:t>You pass by submitting an exercise – even if it is an empty page</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You will receive feedback on your submission</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 learning feedback</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US" sz="2400" spc="-1" strike="noStrike">
              <a:solidFill>
                <a:srgbClr val="000000"/>
              </a:solidFill>
              <a:latin typeface="Arial"/>
            </a:endParaRPr>
          </a:p>
        </p:txBody>
      </p:sp>
      <p:sp>
        <p:nvSpPr>
          <p:cNvPr id="146" name="CustomShape 2"/>
          <p:cNvSpPr/>
          <p:nvPr/>
        </p:nvSpPr>
        <p:spPr>
          <a:xfrm>
            <a:off x="335520" y="1268640"/>
            <a:ext cx="10742400" cy="5029920"/>
          </a:xfrm>
          <a:prstGeom prst="rect">
            <a:avLst/>
          </a:prstGeom>
          <a:noFill/>
          <a:ln w="0">
            <a:noFill/>
          </a:ln>
        </p:spPr>
        <p:style>
          <a:lnRef idx="0"/>
          <a:fillRef idx="0"/>
          <a:effectRef idx="0"/>
          <a:fontRef idx="minor"/>
        </p:style>
        <p:txBody>
          <a:bodyPr lIns="90000" rIns="90000" tIns="45000" bIns="45000" anchor="ctr">
            <a:noAutofit/>
          </a:bodyPr>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Coding exercises are graded semi-automatically. Due to this it is highly important that you follow the required submission format. Otherwise the grading process will fail and you will receive 0 points.</a:t>
            </a:r>
            <a:endParaRPr b="0" lang="en-US" sz="1800" spc="-1" strike="noStrike">
              <a:solidFill>
                <a:srgbClr val="000000"/>
              </a:solidFill>
              <a:latin typeface="Arial"/>
            </a:endParaRPr>
          </a:p>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Code must use Python. Do not use any libraries beyond what is specified in the assignment as they may not be available in the grading environment.</a:t>
            </a:r>
            <a:endParaRPr b="0" lang="en-US" sz="1800" spc="-1" strike="noStrike">
              <a:solidFill>
                <a:srgbClr val="000000"/>
              </a:solidFill>
              <a:latin typeface="Arial"/>
            </a:endParaRPr>
          </a:p>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Follow the directory structure from the handout file </a:t>
            </a:r>
            <a:r>
              <a:rPr b="1" lang="de-DE" sz="1800" spc="-1" strike="noStrike">
                <a:solidFill>
                  <a:srgbClr val="000000"/>
                </a:solidFill>
                <a:latin typeface="DejaVu Sans"/>
                <a:ea typeface="DejaVu Sans"/>
              </a:rPr>
              <a:t>exactly</a:t>
            </a:r>
            <a:r>
              <a:rPr b="0" lang="de-DE" sz="1800" spc="-1" strike="noStrike">
                <a:solidFill>
                  <a:srgbClr val="000000"/>
                </a:solidFill>
                <a:latin typeface="DejaVu Sans"/>
                <a:ea typeface="DejaVu Sans"/>
              </a:rPr>
              <a:t>. Usually this means:</a:t>
            </a:r>
            <a:endParaRPr b="0" lang="en-US"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If the handout contains a folder ‘lab1’, your submission should have a folder ‘lab1’ in the archive with the files inside it. The folder must not be inside another folder and the files must not be directly in the archive outside the folder.</a:t>
            </a:r>
            <a:endParaRPr b="0" lang="en-US"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The archive must be an uncompressed </a:t>
            </a:r>
            <a:r>
              <a:rPr b="1" lang="de-DE" sz="1800" spc="-1" strike="noStrike">
                <a:solidFill>
                  <a:srgbClr val="000000"/>
                </a:solidFill>
                <a:latin typeface="DejaVu Sans"/>
                <a:ea typeface="DejaVu Sans"/>
              </a:rPr>
              <a:t>zip</a:t>
            </a:r>
            <a:r>
              <a:rPr b="0" lang="de-DE" sz="1800" spc="-1" strike="noStrike">
                <a:solidFill>
                  <a:srgbClr val="000000"/>
                </a:solidFill>
                <a:latin typeface="DejaVu Sans"/>
                <a:ea typeface="DejaVu Sans"/>
              </a:rPr>
              <a:t> archive, not tar, rar, tar.gz or anything else.</a:t>
            </a:r>
            <a:endParaRPr b="0" lang="en-US" sz="1800" spc="-1" strike="noStrike">
              <a:solidFill>
                <a:srgbClr val="000000"/>
              </a:solidFill>
              <a:latin typeface="Arial"/>
            </a:endParaRPr>
          </a:p>
        </p:txBody>
      </p:sp>
      <p:sp>
        <p:nvSpPr>
          <p:cNvPr id="147" name="CustomShape 3"/>
          <p:cNvSpPr/>
          <p:nvPr/>
        </p:nvSpPr>
        <p:spPr>
          <a:xfrm>
            <a:off x="4655880" y="476640"/>
            <a:ext cx="2428560" cy="354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US" sz="2400" spc="-1" strike="noStrike">
              <a:solidFill>
                <a:srgbClr val="000000"/>
              </a:solidFill>
              <a:latin typeface="Arial"/>
            </a:endParaRPr>
          </a:p>
        </p:txBody>
      </p:sp>
      <p:sp>
        <p:nvSpPr>
          <p:cNvPr id="149" name="CustomShape 2"/>
          <p:cNvSpPr/>
          <p:nvPr/>
        </p:nvSpPr>
        <p:spPr>
          <a:xfrm>
            <a:off x="335520" y="1268640"/>
            <a:ext cx="10742400" cy="502992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Before submitting, unpack your archive to a new folder and check that the Makefile runs correctly.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For grading, we use a different test program, so, no, hardcoding the answers to the provided driver.py will not work.</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Code is submitted via a timed write-only StudIP submission folder. Only a single file can be submitted. The file name must follow the exact format ‘lab&lt;n&gt;_&lt;matriculation number&gt;.zip’, so for example ‘lab4_123456789.zip’, no extra space or _ symbols anywhere.</a:t>
            </a:r>
            <a:endParaRPr b="0" lang="en-US" sz="1800" spc="-1" strike="noStrike">
              <a:solidFill>
                <a:srgbClr val="000000"/>
              </a:solidFill>
              <a:latin typeface="Arial"/>
            </a:endParaRPr>
          </a:p>
        </p:txBody>
      </p:sp>
      <p:sp>
        <p:nvSpPr>
          <p:cNvPr id="150" name="CustomShape 3"/>
          <p:cNvSpPr/>
          <p:nvPr/>
        </p:nvSpPr>
        <p:spPr>
          <a:xfrm>
            <a:off x="4655880" y="476640"/>
            <a:ext cx="2428560" cy="354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35520" y="764640"/>
            <a:ext cx="10740240" cy="491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fr-FR" sz="2400" spc="-1" strike="noStrike">
                <a:solidFill>
                  <a:srgbClr val="000000"/>
                </a:solidFill>
                <a:latin typeface="DejaVu Sans"/>
                <a:ea typeface="DejaVu Sans"/>
              </a:rPr>
              <a:t>License</a:t>
            </a:r>
            <a:endParaRPr b="0" lang="en-US" sz="2400" spc="-1" strike="noStrike">
              <a:solidFill>
                <a:srgbClr val="000000"/>
              </a:solidFill>
              <a:latin typeface="Arial"/>
            </a:endParaRPr>
          </a:p>
        </p:txBody>
      </p:sp>
      <p:sp>
        <p:nvSpPr>
          <p:cNvPr id="101" name="CustomShape 2"/>
          <p:cNvSpPr/>
          <p:nvPr/>
        </p:nvSpPr>
        <p:spPr>
          <a:xfrm>
            <a:off x="335520" y="1268640"/>
            <a:ext cx="10740240" cy="50277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360"/>
              </a:spcBef>
            </a:pP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p:txBody>
      </p:sp>
      <p:sp>
        <p:nvSpPr>
          <p:cNvPr id="102" name="CustomShape 3"/>
          <p:cNvSpPr/>
          <p:nvPr/>
        </p:nvSpPr>
        <p:spPr>
          <a:xfrm>
            <a:off x="336600" y="3429000"/>
            <a:ext cx="10857960" cy="2049840"/>
          </a:xfrm>
          <a:prstGeom prst="rect">
            <a:avLst/>
          </a:prstGeom>
          <a:noFill/>
          <a:ln w="0">
            <a:noFill/>
          </a:ln>
        </p:spPr>
        <p:style>
          <a:lnRef idx="0"/>
          <a:fillRef idx="0"/>
          <a:effectRef idx="0"/>
          <a:fontRef idx="minor"/>
        </p:style>
        <p:txBody>
          <a:bodyPr lIns="90000" rIns="90000" tIns="45000" bIns="45000" anchor="t">
            <a:noAutofit/>
          </a:bodyPr>
          <a:p>
            <a:pPr marL="216000" indent="-21276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This work is licensed under a </a:t>
            </a:r>
            <a:r>
              <a:rPr b="1" lang="en-US" sz="2000" spc="-1" strike="noStrike">
                <a:solidFill>
                  <a:srgbClr val="000000"/>
                </a:solidFill>
                <a:latin typeface="DejaVu Sans"/>
                <a:ea typeface="DejaVu Sans"/>
              </a:rPr>
              <a:t>Creative Commons Attribution-ShareAlike 4.0 International License</a:t>
            </a:r>
            <a:r>
              <a:rPr b="0" lang="en-US" sz="2000" spc="-1" strike="noStrike">
                <a:solidFill>
                  <a:srgbClr val="000000"/>
                </a:solidFill>
                <a:latin typeface="DejaVu Sans"/>
                <a:ea typeface="DejaVu Sans"/>
              </a:rPr>
              <a:t>. To view a copy of this license, please refer to </a:t>
            </a:r>
            <a:r>
              <a:rPr b="0" lang="en-US" sz="2000" spc="-1" strike="noStrike" u="sng">
                <a:solidFill>
                  <a:srgbClr val="0000ff"/>
                </a:solidFill>
                <a:uFillTx/>
                <a:latin typeface="DejaVu Sans"/>
                <a:ea typeface="DejaVu Sans"/>
                <a:hlinkClick r:id="rId1"/>
              </a:rPr>
              <a:t>https://creativecommons.org/licenses/by-sa/4.0/</a:t>
            </a:r>
            <a:r>
              <a:rPr b="0" lang="en-US" sz="2000" spc="-1" strike="noStrike">
                <a:solidFill>
                  <a:srgbClr val="0369a3"/>
                </a:solidFill>
                <a:latin typeface="DejaVu Sans"/>
                <a:ea typeface="DejaVu Sans"/>
              </a:rPr>
              <a:t> .</a:t>
            </a:r>
            <a:endParaRPr b="0" lang="en-US" sz="2000" spc="-1" strike="noStrike">
              <a:solidFill>
                <a:srgbClr val="000000"/>
              </a:solidFill>
              <a:latin typeface="Arial"/>
            </a:endParaRPr>
          </a:p>
          <a:p>
            <a:pPr marL="216000" indent="-21276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Updated versions of these slides will be available in our </a:t>
            </a:r>
            <a:r>
              <a:rPr b="0" lang="en-US" sz="2000" spc="-1" strike="noStrike" u="sng">
                <a:solidFill>
                  <a:srgbClr val="0000ff"/>
                </a:solidFill>
                <a:uFillTx/>
                <a:latin typeface="DejaVu Sans"/>
                <a:ea typeface="DejaVu Sans"/>
                <a:hlinkClick r:id="rId2"/>
              </a:rPr>
              <a:t>Github repository</a:t>
            </a:r>
            <a:r>
              <a:rPr b="0" lang="en-US" sz="2000" spc="-1" strike="noStrike">
                <a:solidFill>
                  <a:srgbClr val="000000"/>
                </a:solidFill>
                <a:latin typeface="DejaVu Sans"/>
                <a:ea typeface="DejaVu Sans"/>
              </a:rPr>
              <a:t>.</a:t>
            </a:r>
            <a:endParaRPr b="0" lang="en-US"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335520" y="84096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solidFill>
                <a:srgbClr val="000000"/>
              </a:solidFill>
              <a:latin typeface="Arial"/>
            </a:endParaRPr>
          </a:p>
        </p:txBody>
      </p:sp>
      <p:sp>
        <p:nvSpPr>
          <p:cNvPr id="152" name="CustomShape 2"/>
          <p:cNvSpPr/>
          <p:nvPr/>
        </p:nvSpPr>
        <p:spPr>
          <a:xfrm>
            <a:off x="388800" y="1488600"/>
            <a:ext cx="10720800" cy="5204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de-DE" sz="1400" spc="-1" strike="noStrike">
                <a:solidFill>
                  <a:srgbClr val="008c4f"/>
                </a:solidFill>
                <a:latin typeface="DejaVu Sans"/>
                <a:ea typeface="Arial"/>
              </a:rPr>
              <a:t>Every student enrolled in this course is required to take the Knowledge quiz in first two weeks of the course.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a:rPr>
              <a:t>The first knowledge test will be available on ILIAS from </a:t>
            </a:r>
            <a:r>
              <a:rPr b="1" lang="de-DE" sz="1400" spc="-1" strike="noStrike">
                <a:solidFill>
                  <a:srgbClr val="000000"/>
                </a:solidFill>
                <a:latin typeface="DejaVu Sans"/>
                <a:ea typeface="Arial"/>
              </a:rPr>
              <a:t>Monday, 17 April 2023, 5:00 PM until 24 April 2023 01:59 PM</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a:rPr>
              <a:t>The second knowledge test will be available on ILIAS from </a:t>
            </a:r>
            <a:r>
              <a:rPr b="1" lang="de-DE" sz="1400" spc="-1" strike="noStrike">
                <a:solidFill>
                  <a:srgbClr val="000000"/>
                </a:solidFill>
                <a:latin typeface="DejaVu Sans"/>
                <a:ea typeface="Arial"/>
              </a:rPr>
              <a:t>Monday, 24 April 2023, 5:00 PM until 01 May 2023 01:59 PM</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Goal of the test:</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Preparation:</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Test sturcture:</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solidFill>
                <a:srgbClr val="000000"/>
              </a:solidFill>
              <a:latin typeface="Arial"/>
            </a:endParaRPr>
          </a:p>
        </p:txBody>
      </p:sp>
      <p:sp>
        <p:nvSpPr>
          <p:cNvPr id="154" name="CustomShape 2"/>
          <p:cNvSpPr/>
          <p:nvPr/>
        </p:nvSpPr>
        <p:spPr>
          <a:xfrm>
            <a:off x="4655880" y="476640"/>
            <a:ext cx="2428560" cy="354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55" name="CustomShape 3"/>
          <p:cNvSpPr/>
          <p:nvPr/>
        </p:nvSpPr>
        <p:spPr>
          <a:xfrm>
            <a:off x="494640" y="1523880"/>
            <a:ext cx="1036116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Step-1: Navigate to StudIP, select "Lernmodule/Learning modules"</a:t>
            </a:r>
            <a:endParaRPr b="0" lang="en-US" sz="1800" spc="-1" strike="noStrike">
              <a:solidFill>
                <a:srgbClr val="000000"/>
              </a:solidFill>
              <a:latin typeface="Arial"/>
            </a:endParaRPr>
          </a:p>
        </p:txBody>
      </p:sp>
      <p:pic>
        <p:nvPicPr>
          <p:cNvPr id="156" name="" descr=""/>
          <p:cNvPicPr/>
          <p:nvPr/>
        </p:nvPicPr>
        <p:blipFill>
          <a:blip r:embed="rId1"/>
          <a:srcRect l="0" t="0" r="0" b="43275"/>
          <a:stretch/>
        </p:blipFill>
        <p:spPr>
          <a:xfrm>
            <a:off x="609120" y="2057760"/>
            <a:ext cx="9513720" cy="387792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solidFill>
                <a:srgbClr val="000000"/>
              </a:solidFill>
              <a:latin typeface="Arial"/>
            </a:endParaRPr>
          </a:p>
        </p:txBody>
      </p:sp>
      <p:sp>
        <p:nvSpPr>
          <p:cNvPr id="158" name="CustomShape 2"/>
          <p:cNvSpPr/>
          <p:nvPr/>
        </p:nvSpPr>
        <p:spPr>
          <a:xfrm>
            <a:off x="4655880" y="476640"/>
            <a:ext cx="2428560" cy="354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59" name="CustomShape 3"/>
          <p:cNvSpPr/>
          <p:nvPr/>
        </p:nvSpPr>
        <p:spPr>
          <a:xfrm>
            <a:off x="494640" y="1474920"/>
            <a:ext cx="1036116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Step-2: Use the dropdown arrow to select an available Test, and click on "Starten"</a:t>
            </a:r>
            <a:r>
              <a:rPr b="0" lang="en-US" sz="1800" spc="-1" strike="noStrike">
                <a:solidFill>
                  <a:srgbClr val="000000"/>
                </a:solidFill>
                <a:latin typeface="DejaVu Sans"/>
                <a:ea typeface="DejaVu Sans"/>
              </a:rPr>
              <a:t>. This will take you to the ILIAS Page</a:t>
            </a:r>
            <a:endParaRPr b="0" lang="en-US" sz="1800" spc="-1" strike="noStrike">
              <a:solidFill>
                <a:srgbClr val="000000"/>
              </a:solidFill>
              <a:latin typeface="Arial"/>
            </a:endParaRPr>
          </a:p>
        </p:txBody>
      </p:sp>
      <p:pic>
        <p:nvPicPr>
          <p:cNvPr id="160" name="Grafik 7" descr=""/>
          <p:cNvPicPr/>
          <p:nvPr/>
        </p:nvPicPr>
        <p:blipFill>
          <a:blip r:embed="rId1"/>
          <a:srcRect l="0" t="0" r="0" b="34950"/>
          <a:stretch/>
        </p:blipFill>
        <p:spPr>
          <a:xfrm>
            <a:off x="446400" y="2185200"/>
            <a:ext cx="9401040" cy="384408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solidFill>
                <a:srgbClr val="000000"/>
              </a:solidFill>
              <a:latin typeface="Arial"/>
            </a:endParaRPr>
          </a:p>
        </p:txBody>
      </p:sp>
      <p:sp>
        <p:nvSpPr>
          <p:cNvPr id="162" name="CustomShape 2"/>
          <p:cNvSpPr/>
          <p:nvPr/>
        </p:nvSpPr>
        <p:spPr>
          <a:xfrm>
            <a:off x="4655880" y="476640"/>
            <a:ext cx="2428560" cy="354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63" name="CustomShape 3"/>
          <p:cNvSpPr/>
          <p:nvPr/>
        </p:nvSpPr>
        <p:spPr>
          <a:xfrm>
            <a:off x="494640" y="1523880"/>
            <a:ext cx="1036116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Step-3: On ILIAS, to attempt the test, click on "Test Fortsetzen"</a:t>
            </a:r>
            <a:endParaRPr b="0" lang="en-US" sz="1800" spc="-1" strike="noStrike">
              <a:solidFill>
                <a:srgbClr val="000000"/>
              </a:solidFill>
              <a:latin typeface="Arial"/>
            </a:endParaRPr>
          </a:p>
        </p:txBody>
      </p:sp>
      <p:pic>
        <p:nvPicPr>
          <p:cNvPr id="164" name="Grafik 7" descr=""/>
          <p:cNvPicPr/>
          <p:nvPr/>
        </p:nvPicPr>
        <p:blipFill>
          <a:blip r:embed="rId1"/>
          <a:srcRect l="0" t="0" r="0" b="33481"/>
          <a:stretch/>
        </p:blipFill>
        <p:spPr>
          <a:xfrm>
            <a:off x="494640" y="2088360"/>
            <a:ext cx="8938800" cy="396036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US" sz="2400" spc="-1" strike="noStrike">
              <a:solidFill>
                <a:srgbClr val="000000"/>
              </a:solidFill>
              <a:latin typeface="Arial"/>
            </a:endParaRPr>
          </a:p>
        </p:txBody>
      </p:sp>
      <p:sp>
        <p:nvSpPr>
          <p:cNvPr id="166" name="CustomShape 2"/>
          <p:cNvSpPr/>
          <p:nvPr/>
        </p:nvSpPr>
        <p:spPr>
          <a:xfrm>
            <a:off x="4655880" y="476640"/>
            <a:ext cx="2428560" cy="354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67" name="CustomShape 3"/>
          <p:cNvSpPr/>
          <p:nvPr/>
        </p:nvSpPr>
        <p:spPr>
          <a:xfrm>
            <a:off x="494640" y="1523880"/>
            <a:ext cx="1036116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Step-4: After answering a question, click on "Weiter" for the next question, and on "Test beenden" after you answer all questions</a:t>
            </a:r>
            <a:endParaRPr b="0" lang="en-US" sz="1800" spc="-1" strike="noStrike">
              <a:solidFill>
                <a:srgbClr val="000000"/>
              </a:solidFill>
              <a:latin typeface="Arial"/>
            </a:endParaRPr>
          </a:p>
        </p:txBody>
      </p:sp>
      <p:pic>
        <p:nvPicPr>
          <p:cNvPr id="168" name="Grafik 7" descr=""/>
          <p:cNvPicPr/>
          <p:nvPr/>
        </p:nvPicPr>
        <p:blipFill>
          <a:blip r:embed="rId1"/>
          <a:srcRect l="0" t="22322" r="0" b="17289"/>
          <a:stretch/>
        </p:blipFill>
        <p:spPr>
          <a:xfrm>
            <a:off x="494640" y="2166840"/>
            <a:ext cx="8334360" cy="417564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335520" y="7682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solidFill>
                <a:srgbClr val="000000"/>
              </a:solidFill>
              <a:latin typeface="Arial"/>
            </a:endParaRPr>
          </a:p>
        </p:txBody>
      </p:sp>
      <p:sp>
        <p:nvSpPr>
          <p:cNvPr id="170" name="CustomShape 2"/>
          <p:cNvSpPr/>
          <p:nvPr/>
        </p:nvSpPr>
        <p:spPr>
          <a:xfrm>
            <a:off x="388800" y="1488600"/>
            <a:ext cx="10716120" cy="5204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de-DE" sz="1400" spc="-1" strike="noStrike">
                <a:solidFill>
                  <a:srgbClr val="008c4f"/>
                </a:solidFill>
                <a:latin typeface="DejaVu Sans"/>
                <a:ea typeface="Arial"/>
              </a:rPr>
              <a:t>Every student enrolled in this course is required to take the Knowledge quiz in first two weeks of the course.  </a:t>
            </a:r>
            <a:endParaRPr b="0" lang="en-US" sz="1400" spc="-1" strike="noStrike">
              <a:solidFill>
                <a:srgbClr val="000000"/>
              </a:solidFill>
              <a:latin typeface="Arial"/>
            </a:endParaRPr>
          </a:p>
          <a:p>
            <a:pPr>
              <a:lnSpc>
                <a:spcPct val="100000"/>
              </a:lnSpc>
            </a:pP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Unicode MS"/>
              </a:rPr>
              <a:t>The first knowledge test will be available on Moodle from </a:t>
            </a:r>
            <a:r>
              <a:rPr b="1" lang="de-DE" sz="1400" spc="-1" strike="noStrike">
                <a:solidFill>
                  <a:srgbClr val="000000"/>
                </a:solidFill>
                <a:latin typeface="DejaVu Sans"/>
                <a:ea typeface="Arial"/>
              </a:rPr>
              <a:t>Monday</a:t>
            </a:r>
            <a:r>
              <a:rPr b="1" lang="de-DE" sz="1400" spc="-1" strike="noStrike">
                <a:solidFill>
                  <a:srgbClr val="000000"/>
                </a:solidFill>
                <a:latin typeface="DejaVu Sans"/>
                <a:ea typeface="Arial Unicode MS"/>
              </a:rPr>
              <a:t>, 17 April 2023, 5:00 PM until 24 April 2023 01:59 PM</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Unicode MS"/>
              </a:rPr>
              <a:t>The second knowledge test will be available on Moodle from </a:t>
            </a:r>
            <a:r>
              <a:rPr b="1" lang="de-DE" sz="1400" spc="-1" strike="noStrike">
                <a:solidFill>
                  <a:srgbClr val="000000"/>
                </a:solidFill>
                <a:latin typeface="DejaVu Sans"/>
                <a:ea typeface="Arial"/>
              </a:rPr>
              <a:t>Monday</a:t>
            </a:r>
            <a:r>
              <a:rPr b="1" lang="de-DE" sz="1400" spc="-1" strike="noStrike">
                <a:solidFill>
                  <a:srgbClr val="000000"/>
                </a:solidFill>
                <a:latin typeface="DejaVu Sans"/>
                <a:ea typeface="Arial Unicode MS"/>
              </a:rPr>
              <a:t>, 24 April 2023, 5:00 PM until 01 May 2023 01:59 PM</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Goal of the test:</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Preparation:</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Knowledge quiz for Week 1 only tests your existing knowledge.</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US"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Test structure:</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US"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The result of your test will be available after the quiz is closed.</a:t>
            </a:r>
            <a:endParaRPr b="0" lang="en-US"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solidFill>
                <a:srgbClr val="000000"/>
              </a:solidFill>
              <a:latin typeface="Arial"/>
            </a:endParaRPr>
          </a:p>
        </p:txBody>
      </p:sp>
      <p:sp>
        <p:nvSpPr>
          <p:cNvPr id="172" name="CustomShape 2"/>
          <p:cNvSpPr/>
          <p:nvPr/>
        </p:nvSpPr>
        <p:spPr>
          <a:xfrm>
            <a:off x="494640" y="1523880"/>
            <a:ext cx="10361160" cy="4762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Step-1: Navigate to Moodle on your studip, select "Zum Kurs in Moodle"</a:t>
            </a:r>
            <a:endParaRPr b="0" lang="en-US" sz="1800" spc="-1" strike="noStrike">
              <a:solidFill>
                <a:srgbClr val="000000"/>
              </a:solidFill>
              <a:latin typeface="Arial"/>
            </a:endParaRPr>
          </a:p>
        </p:txBody>
      </p:sp>
      <p:sp>
        <p:nvSpPr>
          <p:cNvPr id="173" name="Line 3"/>
          <p:cNvSpPr/>
          <p:nvPr/>
        </p:nvSpPr>
        <p:spPr>
          <a:xfrm>
            <a:off x="7063200" y="3499200"/>
            <a:ext cx="68436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4640" bIns="-44640" anchor="t" anchorCtr="1">
            <a:noAutofit/>
          </a:bodyPr>
          <a:p>
            <a:endParaRPr b="0" lang="en-GB" sz="1800" spc="-1" strike="noStrike">
              <a:solidFill>
                <a:srgbClr val="000000"/>
              </a:solidFill>
              <a:latin typeface="Arial"/>
              <a:ea typeface="DejaVu Sans"/>
            </a:endParaRPr>
          </a:p>
        </p:txBody>
      </p:sp>
      <p:pic>
        <p:nvPicPr>
          <p:cNvPr id="174" name="" descr=""/>
          <p:cNvPicPr/>
          <p:nvPr/>
        </p:nvPicPr>
        <p:blipFill>
          <a:blip r:embed="rId1"/>
          <a:stretch/>
        </p:blipFill>
        <p:spPr>
          <a:xfrm>
            <a:off x="1895760" y="2238840"/>
            <a:ext cx="6783480" cy="415440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solidFill>
                <a:srgbClr val="000000"/>
              </a:solidFill>
              <a:latin typeface="Arial"/>
            </a:endParaRPr>
          </a:p>
        </p:txBody>
      </p:sp>
      <p:sp>
        <p:nvSpPr>
          <p:cNvPr id="176" name="CustomShape 2"/>
          <p:cNvSpPr/>
          <p:nvPr/>
        </p:nvSpPr>
        <p:spPr>
          <a:xfrm>
            <a:off x="494640" y="1488600"/>
            <a:ext cx="5443920" cy="441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Step-2 : Select </a:t>
            </a:r>
            <a:r>
              <a:rPr b="0" lang="de-DE" sz="1800" spc="-1" strike="noStrike" u="sng">
                <a:solidFill>
                  <a:srgbClr val="000000"/>
                </a:solidFill>
                <a:uFillTx/>
                <a:latin typeface="DejaVu Sans"/>
                <a:ea typeface="DejaVu Sans"/>
              </a:rPr>
              <a:t>"Knowledge Quiz - Week 1"</a:t>
            </a:r>
            <a:endParaRPr b="0" lang="en-US" sz="1800" spc="-1" strike="noStrike">
              <a:solidFill>
                <a:srgbClr val="000000"/>
              </a:solidFill>
              <a:latin typeface="Arial"/>
            </a:endParaRPr>
          </a:p>
        </p:txBody>
      </p:sp>
      <p:pic>
        <p:nvPicPr>
          <p:cNvPr id="177" name="" descr=""/>
          <p:cNvPicPr/>
          <p:nvPr/>
        </p:nvPicPr>
        <p:blipFill>
          <a:blip r:embed="rId1"/>
          <a:stretch/>
        </p:blipFill>
        <p:spPr>
          <a:xfrm>
            <a:off x="1828800" y="1937160"/>
            <a:ext cx="7950960" cy="408528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solidFill>
                <a:srgbClr val="000000"/>
              </a:solidFill>
              <a:latin typeface="Arial"/>
            </a:endParaRPr>
          </a:p>
        </p:txBody>
      </p:sp>
      <p:pic>
        <p:nvPicPr>
          <p:cNvPr id="179" name="Grafik 5" descr=""/>
          <p:cNvPicPr/>
          <p:nvPr/>
        </p:nvPicPr>
        <p:blipFill>
          <a:blip r:embed="rId1"/>
          <a:stretch/>
        </p:blipFill>
        <p:spPr>
          <a:xfrm>
            <a:off x="2679480" y="2130480"/>
            <a:ext cx="7371360" cy="3482280"/>
          </a:xfrm>
          <a:prstGeom prst="rect">
            <a:avLst/>
          </a:prstGeom>
          <a:ln w="0">
            <a:noFill/>
          </a:ln>
        </p:spPr>
      </p:pic>
      <p:sp>
        <p:nvSpPr>
          <p:cNvPr id="180" name="CustomShape 2"/>
          <p:cNvSpPr/>
          <p:nvPr/>
        </p:nvSpPr>
        <p:spPr>
          <a:xfrm>
            <a:off x="494640" y="1418040"/>
            <a:ext cx="5215320" cy="441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Step-3 : Start your test if you are ready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 descr=""/>
          <p:cNvPicPr/>
          <p:nvPr/>
        </p:nvPicPr>
        <p:blipFill>
          <a:blip r:embed="rId1"/>
          <a:stretch/>
        </p:blipFill>
        <p:spPr>
          <a:xfrm>
            <a:off x="685800" y="2514600"/>
            <a:ext cx="8869320" cy="3835800"/>
          </a:xfrm>
          <a:prstGeom prst="rect">
            <a:avLst/>
          </a:prstGeom>
          <a:ln w="0">
            <a:noFill/>
          </a:ln>
        </p:spPr>
      </p:pic>
      <p:sp>
        <p:nvSpPr>
          <p:cNvPr id="182"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US" sz="2400" spc="-1" strike="noStrike">
              <a:solidFill>
                <a:srgbClr val="000000"/>
              </a:solidFill>
              <a:latin typeface="Arial"/>
            </a:endParaRPr>
          </a:p>
        </p:txBody>
      </p:sp>
      <p:sp>
        <p:nvSpPr>
          <p:cNvPr id="183" name="CustomShape 2"/>
          <p:cNvSpPr/>
          <p:nvPr/>
        </p:nvSpPr>
        <p:spPr>
          <a:xfrm>
            <a:off x="494640" y="1312200"/>
            <a:ext cx="1732320" cy="363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Arial"/>
                <a:ea typeface="DejaVu Sans"/>
              </a:rPr>
              <a:t>Step-4 : </a:t>
            </a: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
        <p:nvSpPr>
          <p:cNvPr id="184" name="Line 3"/>
          <p:cNvSpPr/>
          <p:nvPr/>
        </p:nvSpPr>
        <p:spPr>
          <a:xfrm>
            <a:off x="8871480" y="399276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5000" bIns="45000" anchor="t" anchorCtr="1">
            <a:noAutofit/>
          </a:bodyPr>
          <a:p>
            <a:endParaRPr b="0" lang="en-GB" sz="1800" spc="-1" strike="noStrike">
              <a:solidFill>
                <a:srgbClr val="000000"/>
              </a:solidFill>
              <a:latin typeface="Arial"/>
              <a:ea typeface="DejaVu Sans"/>
            </a:endParaRPr>
          </a:p>
        </p:txBody>
      </p:sp>
      <p:sp>
        <p:nvSpPr>
          <p:cNvPr id="185" name="Line 4"/>
          <p:cNvSpPr/>
          <p:nvPr/>
        </p:nvSpPr>
        <p:spPr>
          <a:xfrm>
            <a:off x="9551880" y="459828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5000" bIns="45000" anchor="t" anchorCtr="1">
            <a:noAutofit/>
          </a:bodyPr>
          <a:p>
            <a:endParaRPr b="0" lang="en-GB" sz="1800" spc="-1" strike="noStrike">
              <a:solidFill>
                <a:srgbClr val="000000"/>
              </a:solidFill>
              <a:latin typeface="Arial"/>
              <a:ea typeface="DejaVu Sans"/>
            </a:endParaRPr>
          </a:p>
        </p:txBody>
      </p:sp>
      <p:sp>
        <p:nvSpPr>
          <p:cNvPr id="186" name="Line 5"/>
          <p:cNvSpPr/>
          <p:nvPr/>
        </p:nvSpPr>
        <p:spPr>
          <a:xfrm>
            <a:off x="7171560" y="616608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4640" bIns="-44640" anchor="t" anchorCtr="1">
            <a:noAutofit/>
          </a:bodyPr>
          <a:p>
            <a:endParaRPr b="0" lang="en-GB" sz="1800" spc="-1" strike="noStrike">
              <a:solidFill>
                <a:srgbClr val="000000"/>
              </a:solidFill>
              <a:latin typeface="Arial"/>
              <a:ea typeface="DejaVu Sans"/>
            </a:endParaRPr>
          </a:p>
        </p:txBody>
      </p:sp>
      <p:sp>
        <p:nvSpPr>
          <p:cNvPr id="187" name="CustomShape 6"/>
          <p:cNvSpPr/>
          <p:nvPr/>
        </p:nvSpPr>
        <p:spPr>
          <a:xfrm>
            <a:off x="642600" y="1679400"/>
            <a:ext cx="439920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000000"/>
                </a:solidFill>
                <a:latin typeface="Arial"/>
                <a:ea typeface="DejaVu Sans"/>
              </a:rPr>
              <a:t>A. Sequence of questions</a:t>
            </a:r>
            <a:endParaRPr b="0" lang="en-US" sz="1800" spc="-1" strike="noStrike">
              <a:solidFill>
                <a:srgbClr val="000000"/>
              </a:solidFill>
              <a:latin typeface="Arial"/>
            </a:endParaRPr>
          </a:p>
          <a:p>
            <a:pPr>
              <a:lnSpc>
                <a:spcPct val="100000"/>
              </a:lnSpc>
            </a:pPr>
            <a:r>
              <a:rPr b="0" lang="de-DE" sz="1800" spc="-1" strike="noStrike">
                <a:solidFill>
                  <a:srgbClr val="000000"/>
                </a:solidFill>
                <a:latin typeface="Arial"/>
                <a:ea typeface="DejaVu Sans"/>
              </a:rPr>
              <a:t>B. Timer running for the test</a:t>
            </a:r>
            <a:endParaRPr b="0" lang="en-US" sz="1800" spc="-1" strike="noStrike">
              <a:solidFill>
                <a:srgbClr val="000000"/>
              </a:solidFill>
              <a:latin typeface="Arial"/>
            </a:endParaRPr>
          </a:p>
        </p:txBody>
      </p:sp>
      <p:sp>
        <p:nvSpPr>
          <p:cNvPr id="188" name="CustomShape 7"/>
          <p:cNvSpPr/>
          <p:nvPr/>
        </p:nvSpPr>
        <p:spPr>
          <a:xfrm>
            <a:off x="6549480" y="1679400"/>
            <a:ext cx="4872960" cy="62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Arial"/>
                <a:ea typeface="DejaVu Sans"/>
              </a:rPr>
              <a:t>C. Navigate to next question/Finish attampt</a:t>
            </a:r>
            <a:endParaRPr b="0" lang="en-US" sz="1800" spc="-1" strike="noStrike">
              <a:solidFill>
                <a:srgbClr val="000000"/>
              </a:solidFill>
              <a:latin typeface="Arial"/>
            </a:endParaRPr>
          </a:p>
          <a:p>
            <a:pPr>
              <a:lnSpc>
                <a:spcPct val="100000"/>
              </a:lnSpc>
            </a:pPr>
            <a:r>
              <a:rPr b="0" lang="de-DE" sz="1800" spc="-1" strike="noStrike">
                <a:solidFill>
                  <a:srgbClr val="000000"/>
                </a:solidFill>
                <a:latin typeface="Arial"/>
                <a:ea typeface="DejaVu Sans"/>
              </a:rPr>
              <a:t>D. Navigate to previous question</a:t>
            </a:r>
            <a:endParaRPr b="0" lang="en-US" sz="1800" spc="-1" strike="noStrike">
              <a:solidFill>
                <a:srgbClr val="000000"/>
              </a:solidFill>
              <a:latin typeface="Arial"/>
            </a:endParaRPr>
          </a:p>
        </p:txBody>
      </p:sp>
      <p:sp>
        <p:nvSpPr>
          <p:cNvPr id="189" name="CustomShape 8"/>
          <p:cNvSpPr/>
          <p:nvPr/>
        </p:nvSpPr>
        <p:spPr>
          <a:xfrm>
            <a:off x="7839360" y="1679400"/>
            <a:ext cx="2614320" cy="426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a:p>
            <a:pPr>
              <a:lnSpc>
                <a:spcPct val="100000"/>
              </a:lnSpc>
            </a:pPr>
            <a:endParaRPr b="0" lang="en-US" sz="1800" spc="-1" strike="noStrike">
              <a:solidFill>
                <a:srgbClr val="000000"/>
              </a:solidFill>
              <a:latin typeface="Arial"/>
            </a:endParaRPr>
          </a:p>
        </p:txBody>
      </p:sp>
      <p:sp>
        <p:nvSpPr>
          <p:cNvPr id="190" name="CustomShape 9"/>
          <p:cNvSpPr/>
          <p:nvPr/>
        </p:nvSpPr>
        <p:spPr>
          <a:xfrm>
            <a:off x="8857440" y="3943440"/>
            <a:ext cx="279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A</a:t>
            </a:r>
            <a:endParaRPr b="0" lang="en-US" sz="1800" spc="-1" strike="noStrike">
              <a:solidFill>
                <a:srgbClr val="000000"/>
              </a:solidFill>
              <a:latin typeface="Arial"/>
            </a:endParaRPr>
          </a:p>
        </p:txBody>
      </p:sp>
      <p:sp>
        <p:nvSpPr>
          <p:cNvPr id="191" name="CustomShape 10"/>
          <p:cNvSpPr/>
          <p:nvPr/>
        </p:nvSpPr>
        <p:spPr>
          <a:xfrm>
            <a:off x="9537840" y="4548960"/>
            <a:ext cx="2790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B</a:t>
            </a:r>
            <a:endParaRPr b="0" lang="en-US" sz="1800" spc="-1" strike="noStrike">
              <a:solidFill>
                <a:srgbClr val="000000"/>
              </a:solidFill>
              <a:latin typeface="Arial"/>
            </a:endParaRPr>
          </a:p>
        </p:txBody>
      </p:sp>
      <p:sp>
        <p:nvSpPr>
          <p:cNvPr id="192" name="CustomShape 11"/>
          <p:cNvSpPr/>
          <p:nvPr/>
        </p:nvSpPr>
        <p:spPr>
          <a:xfrm>
            <a:off x="7279920" y="6101280"/>
            <a:ext cx="2793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C</a:t>
            </a:r>
            <a:endParaRPr b="0" lang="en-US" sz="1800" spc="-1" strike="noStrike">
              <a:solidFill>
                <a:srgbClr val="000000"/>
              </a:solidFill>
              <a:latin typeface="Arial"/>
            </a:endParaRPr>
          </a:p>
        </p:txBody>
      </p:sp>
      <p:sp>
        <p:nvSpPr>
          <p:cNvPr id="193" name="Line 12"/>
          <p:cNvSpPr/>
          <p:nvPr/>
        </p:nvSpPr>
        <p:spPr>
          <a:xfrm>
            <a:off x="954000" y="612360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4640" bIns="-44640" anchor="t" anchorCtr="1">
            <a:noAutofit/>
          </a:bodyPr>
          <a:p>
            <a:endParaRPr b="0" lang="en-GB" sz="1800" spc="-1" strike="noStrike">
              <a:solidFill>
                <a:srgbClr val="000000"/>
              </a:solidFill>
              <a:latin typeface="Arial"/>
              <a:ea typeface="DejaVu Sans"/>
            </a:endParaRPr>
          </a:p>
        </p:txBody>
      </p:sp>
      <p:sp>
        <p:nvSpPr>
          <p:cNvPr id="194" name="CustomShape 13"/>
          <p:cNvSpPr/>
          <p:nvPr/>
        </p:nvSpPr>
        <p:spPr>
          <a:xfrm>
            <a:off x="1058760" y="6130800"/>
            <a:ext cx="2793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D</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Team</a:t>
            </a:r>
            <a:endParaRPr b="0" lang="en-US" sz="2400" spc="-1" strike="noStrike">
              <a:solidFill>
                <a:srgbClr val="000000"/>
              </a:solidFill>
              <a:latin typeface="Arial"/>
            </a:endParaRPr>
          </a:p>
        </p:txBody>
      </p:sp>
      <p:pic>
        <p:nvPicPr>
          <p:cNvPr id="104" name="Grafik 2" descr=""/>
          <p:cNvPicPr/>
          <p:nvPr/>
        </p:nvPicPr>
        <p:blipFill>
          <a:blip r:embed="rId1"/>
          <a:stretch/>
        </p:blipFill>
        <p:spPr>
          <a:xfrm>
            <a:off x="2394720" y="1153800"/>
            <a:ext cx="1465200" cy="2166480"/>
          </a:xfrm>
          <a:prstGeom prst="rect">
            <a:avLst/>
          </a:prstGeom>
          <a:ln w="0">
            <a:noFill/>
          </a:ln>
        </p:spPr>
      </p:pic>
      <p:pic>
        <p:nvPicPr>
          <p:cNvPr id="105" name="Grafik 4" descr=""/>
          <p:cNvPicPr/>
          <p:nvPr/>
        </p:nvPicPr>
        <p:blipFill>
          <a:blip r:embed="rId2"/>
          <a:stretch/>
        </p:blipFill>
        <p:spPr>
          <a:xfrm>
            <a:off x="7250040" y="1153800"/>
            <a:ext cx="1730520" cy="2166480"/>
          </a:xfrm>
          <a:prstGeom prst="rect">
            <a:avLst/>
          </a:prstGeom>
          <a:ln w="0">
            <a:noFill/>
          </a:ln>
        </p:spPr>
      </p:pic>
      <p:pic>
        <p:nvPicPr>
          <p:cNvPr id="106" name="Grafik 11" descr=""/>
          <p:cNvPicPr/>
          <p:nvPr/>
        </p:nvPicPr>
        <p:blipFill>
          <a:blip r:embed="rId3"/>
          <a:stretch/>
        </p:blipFill>
        <p:spPr>
          <a:xfrm>
            <a:off x="2207880" y="4110120"/>
            <a:ext cx="1779120" cy="1771200"/>
          </a:xfrm>
          <a:prstGeom prst="rect">
            <a:avLst/>
          </a:prstGeom>
          <a:ln w="0">
            <a:noFill/>
          </a:ln>
        </p:spPr>
      </p:pic>
      <p:sp>
        <p:nvSpPr>
          <p:cNvPr id="107" name="CustomShape 2"/>
          <p:cNvSpPr/>
          <p:nvPr/>
        </p:nvSpPr>
        <p:spPr>
          <a:xfrm>
            <a:off x="1330200" y="3269880"/>
            <a:ext cx="3629880" cy="67140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Prof. Dr. Benjamin Leiding</a:t>
            </a:r>
            <a:endParaRPr b="0" lang="en-US" sz="1600" spc="-1" strike="noStrike">
              <a:solidFill>
                <a:srgbClr val="000000"/>
              </a:solidFill>
              <a:latin typeface="Arial"/>
            </a:endParaRPr>
          </a:p>
        </p:txBody>
      </p:sp>
      <p:sp>
        <p:nvSpPr>
          <p:cNvPr id="108" name="CustomShape 3"/>
          <p:cNvSpPr/>
          <p:nvPr/>
        </p:nvSpPr>
        <p:spPr>
          <a:xfrm>
            <a:off x="6321600" y="3269880"/>
            <a:ext cx="3629880" cy="67140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Dr. Arne Bochem</a:t>
            </a:r>
            <a:endParaRPr b="0" lang="en-US" sz="1600" spc="-1" strike="noStrike">
              <a:solidFill>
                <a:srgbClr val="000000"/>
              </a:solidFill>
              <a:latin typeface="Arial"/>
            </a:endParaRPr>
          </a:p>
        </p:txBody>
      </p:sp>
      <p:sp>
        <p:nvSpPr>
          <p:cNvPr id="109" name="CustomShape 4"/>
          <p:cNvSpPr/>
          <p:nvPr/>
        </p:nvSpPr>
        <p:spPr>
          <a:xfrm>
            <a:off x="1312200" y="5920200"/>
            <a:ext cx="3629880" cy="67140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endParaRPr b="0" lang="en-US" sz="1800" spc="-1" strike="noStrike">
              <a:solidFill>
                <a:srgbClr val="000000"/>
              </a:solidFill>
              <a:latin typeface="Arial"/>
            </a:endParaRPr>
          </a:p>
          <a:p>
            <a:pPr marL="360" algn="ctr">
              <a:lnSpc>
                <a:spcPct val="100000"/>
              </a:lnSpc>
              <a:spcBef>
                <a:spcPts val="360"/>
              </a:spcBef>
            </a:pPr>
            <a:endParaRPr b="0" lang="en-US" sz="1800" spc="-1" strike="noStrike">
              <a:solidFill>
                <a:srgbClr val="000000"/>
              </a:solidFill>
              <a:latin typeface="Arial"/>
            </a:endParaRPr>
          </a:p>
        </p:txBody>
      </p:sp>
      <p:sp>
        <p:nvSpPr>
          <p:cNvPr id="110" name="CustomShape 5"/>
          <p:cNvSpPr/>
          <p:nvPr/>
        </p:nvSpPr>
        <p:spPr>
          <a:xfrm>
            <a:off x="1312200" y="5807160"/>
            <a:ext cx="3629880" cy="67140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Anant Sujatanagarjuna</a:t>
            </a:r>
            <a:endParaRPr b="0" lang="en-US" sz="1600" spc="-1" strike="noStrike">
              <a:solidFill>
                <a:srgbClr val="000000"/>
              </a:solidFill>
              <a:latin typeface="Arial"/>
            </a:endParaRPr>
          </a:p>
        </p:txBody>
      </p:sp>
      <p:sp>
        <p:nvSpPr>
          <p:cNvPr id="111" name="CustomShape 12"/>
          <p:cNvSpPr/>
          <p:nvPr/>
        </p:nvSpPr>
        <p:spPr>
          <a:xfrm>
            <a:off x="4860000" y="5920200"/>
            <a:ext cx="3629880" cy="6714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12" name="CustomShape 14"/>
          <p:cNvSpPr/>
          <p:nvPr/>
        </p:nvSpPr>
        <p:spPr>
          <a:xfrm>
            <a:off x="6300000" y="5807160"/>
            <a:ext cx="3629880" cy="67140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Shohreh Kia</a:t>
            </a:r>
            <a:endParaRPr b="0" lang="en-US" sz="1600" spc="-1" strike="noStrike">
              <a:solidFill>
                <a:srgbClr val="000000"/>
              </a:solidFill>
              <a:latin typeface="Arial"/>
            </a:endParaRPr>
          </a:p>
        </p:txBody>
      </p:sp>
      <p:pic>
        <p:nvPicPr>
          <p:cNvPr id="113" name="" descr=""/>
          <p:cNvPicPr/>
          <p:nvPr/>
        </p:nvPicPr>
        <p:blipFill>
          <a:blip r:embed="rId4"/>
          <a:srcRect l="0" t="10387" r="0" b="0"/>
          <a:stretch/>
        </p:blipFill>
        <p:spPr>
          <a:xfrm>
            <a:off x="7380000" y="3960000"/>
            <a:ext cx="1438560" cy="192240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Examination</a:t>
            </a:r>
            <a:endParaRPr b="0" lang="en-US" sz="2400" spc="-1" strike="noStrike">
              <a:solidFill>
                <a:srgbClr val="000000"/>
              </a:solidFill>
              <a:latin typeface="Arial"/>
            </a:endParaRPr>
          </a:p>
        </p:txBody>
      </p:sp>
      <p:sp>
        <p:nvSpPr>
          <p:cNvPr id="196" name="CustomShape 2"/>
          <p:cNvSpPr/>
          <p:nvPr/>
        </p:nvSpPr>
        <p:spPr>
          <a:xfrm>
            <a:off x="335520" y="1268640"/>
            <a:ext cx="10742400" cy="502992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Prerequisite for admission to the final exam (all criteria have to be fulfilled):</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Submit all exercises</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Final exam:</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1" lang="en-GB" sz="1800" spc="-1" strike="noStrike">
                <a:solidFill>
                  <a:srgbClr val="000000"/>
                </a:solidFill>
                <a:latin typeface="DejaVu Sans"/>
                <a:ea typeface="DejaVu Sans"/>
              </a:rPr>
              <a:t>Clausthal</a:t>
            </a:r>
            <a:endParaRPr b="0" lang="en-US"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GB" sz="1800" spc="-1" strike="noStrike">
                <a:solidFill>
                  <a:srgbClr val="000000"/>
                </a:solidFill>
                <a:latin typeface="DejaVu Sans"/>
                <a:ea typeface="DejaVu Sans"/>
              </a:rPr>
              <a:t>Written exam (120min) via Moodle</a:t>
            </a:r>
            <a:endParaRPr b="0" lang="en-US"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GB" sz="1800" spc="-1" strike="noStrike">
                <a:solidFill>
                  <a:srgbClr val="000000"/>
                </a:solidFill>
                <a:latin typeface="DejaVu Sans"/>
                <a:ea typeface="DejaVu Sans"/>
              </a:rPr>
              <a:t>Date → Most likely </a:t>
            </a:r>
            <a:r>
              <a:rPr b="1" lang="en-GB" sz="1800" spc="-1" strike="noStrike">
                <a:solidFill>
                  <a:srgbClr val="000000"/>
                </a:solidFill>
                <a:latin typeface="DejaVu Sans"/>
                <a:ea typeface="DejaVu Sans"/>
              </a:rPr>
              <a:t>07.08.2023 from 2 pm – 5 pm</a:t>
            </a:r>
            <a:endParaRPr b="0" lang="en-US"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1" lang="en-GB" sz="1800" spc="-1" strike="noStrike">
                <a:solidFill>
                  <a:srgbClr val="000000"/>
                </a:solidFill>
                <a:latin typeface="DejaVu Sans"/>
                <a:ea typeface="DejaVu Sans"/>
              </a:rPr>
              <a:t>Göttingen</a:t>
            </a:r>
            <a:endParaRPr b="0" lang="en-US"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US" sz="1800" spc="-1" strike="noStrike">
                <a:solidFill>
                  <a:srgbClr val="000000"/>
                </a:solidFill>
                <a:latin typeface="DejaVu Sans"/>
                <a:ea typeface="DejaVu Sans"/>
              </a:rPr>
              <a:t>Oral examination (20min) via BBB</a:t>
            </a:r>
            <a:endParaRPr b="0" lang="en-US" sz="1800" spc="-1" strike="noStrike">
              <a:solidFill>
                <a:srgbClr val="000000"/>
              </a:solidFill>
              <a:latin typeface="Arial"/>
            </a:endParaRPr>
          </a:p>
          <a:p>
            <a:pPr lvl="2" marL="648000" indent="-216000">
              <a:lnSpc>
                <a:spcPct val="100000"/>
              </a:lnSpc>
              <a:spcBef>
                <a:spcPts val="360"/>
              </a:spcBef>
              <a:buClr>
                <a:srgbClr val="008c4f"/>
              </a:buClr>
              <a:buSzPct val="45000"/>
              <a:buFont typeface="Symbol"/>
              <a:buChar char=""/>
            </a:pPr>
            <a:r>
              <a:rPr b="0" lang="en-US" sz="1800" spc="-1" strike="noStrike">
                <a:solidFill>
                  <a:srgbClr val="000000"/>
                </a:solidFill>
                <a:latin typeface="DejaVu Sans"/>
                <a:ea typeface="DejaVu Sans"/>
              </a:rPr>
              <a:t>Date → Most likely </a:t>
            </a:r>
            <a:r>
              <a:rPr b="1" lang="en-US" sz="1800" spc="-1" strike="noStrike">
                <a:solidFill>
                  <a:srgbClr val="000000"/>
                </a:solidFill>
                <a:latin typeface="DejaVu Sans"/>
                <a:ea typeface="DejaVu Sans"/>
              </a:rPr>
              <a:t>08.08.2023</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35520" y="764640"/>
            <a:ext cx="10740600" cy="491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Self-Study Star</a:t>
            </a:r>
            <a:endParaRPr b="0" lang="en-US" sz="2400" spc="-1" strike="noStrike">
              <a:solidFill>
                <a:srgbClr val="000000"/>
              </a:solidFill>
              <a:latin typeface="Arial"/>
            </a:endParaRPr>
          </a:p>
        </p:txBody>
      </p:sp>
      <p:sp>
        <p:nvSpPr>
          <p:cNvPr id="198" name="CustomShape 2"/>
          <p:cNvSpPr/>
          <p:nvPr/>
        </p:nvSpPr>
        <p:spPr>
          <a:xfrm>
            <a:off x="335520" y="1268280"/>
            <a:ext cx="10740600" cy="502812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solidFill>
                <a:srgbClr val="000000"/>
              </a:solidFill>
              <a:latin typeface="Arial"/>
            </a:endParaRPr>
          </a:p>
          <a:p>
            <a:pPr marL="195120" indent="-188280">
              <a:lnSpc>
                <a:spcPct val="100000"/>
              </a:lnSpc>
              <a:buClr>
                <a:srgbClr val="008c4f"/>
              </a:buClr>
              <a:buSzPct val="80000"/>
              <a:buFont typeface="Wingdings" charset="2"/>
              <a:buChar char=""/>
            </a:pPr>
            <a:r>
              <a:rPr b="0" lang="en-GB" sz="1800" spc="-1" strike="noStrike">
                <a:solidFill>
                  <a:srgbClr val="000000"/>
                </a:solidFill>
                <a:latin typeface="DejaVu Sans"/>
                <a:ea typeface="DejaVu Sans"/>
              </a:rPr>
              <a:t>Slides with the self-study star indicate optional/additional study material that is </a:t>
            </a:r>
            <a:r>
              <a:rPr b="1" lang="en-GB" sz="1800" spc="-1" strike="noStrike">
                <a:solidFill>
                  <a:srgbClr val="000000"/>
                </a:solidFill>
                <a:latin typeface="DejaVu Sans"/>
                <a:ea typeface="DejaVu Sans"/>
              </a:rPr>
              <a:t>not</a:t>
            </a:r>
            <a:r>
              <a:rPr b="0" lang="en-GB" sz="1800" spc="-1" strike="noStrike">
                <a:solidFill>
                  <a:srgbClr val="000000"/>
                </a:solidFill>
                <a:latin typeface="DejaVu Sans"/>
                <a:ea typeface="DejaVu Sans"/>
              </a:rPr>
              <a:t> mandatory but could be helpful or interesting</a:t>
            </a:r>
            <a:endParaRPr b="0" lang="en-US" sz="1800" spc="-1" strike="noStrike">
              <a:solidFill>
                <a:srgbClr val="000000"/>
              </a:solidFill>
              <a:latin typeface="Arial"/>
            </a:endParaRPr>
          </a:p>
        </p:txBody>
      </p:sp>
      <p:sp>
        <p:nvSpPr>
          <p:cNvPr id="199" name="CustomShape 3"/>
          <p:cNvSpPr/>
          <p:nvPr/>
        </p:nvSpPr>
        <p:spPr>
          <a:xfrm>
            <a:off x="6285600" y="2132640"/>
            <a:ext cx="510120" cy="489960"/>
          </a:xfrm>
          <a:prstGeom prst="star5">
            <a:avLst>
              <a:gd name="adj" fmla="val 19098"/>
              <a:gd name="hf" fmla="val 105146"/>
              <a:gd name="vf" fmla="val 110557"/>
            </a:avLst>
          </a:prstGeom>
          <a:solidFill>
            <a:srgbClr val="92d050"/>
          </a:solidFill>
          <a:ln>
            <a:solidFill>
              <a:srgbClr val="0d0d0d"/>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0" name="CustomShape 4"/>
          <p:cNvSpPr/>
          <p:nvPr/>
        </p:nvSpPr>
        <p:spPr>
          <a:xfrm>
            <a:off x="4089960" y="2247480"/>
            <a:ext cx="2278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000000"/>
                </a:solidFill>
                <a:latin typeface="DejaVu Sans"/>
                <a:ea typeface="DejaVu Sans"/>
              </a:rPr>
              <a:t>Self-Study Star</a:t>
            </a:r>
            <a:r>
              <a:rPr b="0" lang="en-US" sz="1800" spc="-1" strike="noStrike">
                <a:solidFill>
                  <a:srgbClr val="000000"/>
                </a:solidFill>
                <a:latin typeface="DejaVu Sans"/>
                <a:ea typeface="DejaVu Sans"/>
              </a:rPr>
              <a:t> →</a:t>
            </a:r>
            <a:r>
              <a:rPr b="0" lang="de-DE" sz="1800" spc="-1" strike="noStrike">
                <a:solidFill>
                  <a:srgbClr val="000000"/>
                </a:solidFill>
                <a:latin typeface="DejaVu Sans"/>
                <a:ea typeface="DejaVu Sans"/>
              </a:rPr>
              <a:t> </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335520" y="764640"/>
            <a:ext cx="10740600" cy="491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Literature</a:t>
            </a:r>
            <a:endParaRPr b="0" lang="en-US" sz="2400" spc="-1" strike="noStrike">
              <a:solidFill>
                <a:srgbClr val="000000"/>
              </a:solidFill>
              <a:latin typeface="Arial"/>
            </a:endParaRPr>
          </a:p>
        </p:txBody>
      </p:sp>
      <p:sp>
        <p:nvSpPr>
          <p:cNvPr id="202" name="CustomShape 2"/>
          <p:cNvSpPr/>
          <p:nvPr/>
        </p:nvSpPr>
        <p:spPr>
          <a:xfrm>
            <a:off x="335520" y="1268640"/>
            <a:ext cx="10740600" cy="502812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course is not based on a single book and you </a:t>
            </a:r>
            <a:r>
              <a:rPr b="1" lang="en-US" sz="1800" spc="-1" strike="noStrike">
                <a:solidFill>
                  <a:srgbClr val="000000"/>
                </a:solidFill>
                <a:latin typeface="DejaVu Sans"/>
                <a:ea typeface="DejaVu Sans"/>
              </a:rPr>
              <a:t>do not</a:t>
            </a:r>
            <a:r>
              <a:rPr b="0" lang="en-US" sz="1800" spc="-1" strike="noStrike">
                <a:solidFill>
                  <a:srgbClr val="000000"/>
                </a:solidFill>
                <a:latin typeface="DejaVu Sans"/>
                <a:ea typeface="DejaVu Sans"/>
              </a:rPr>
              <a:t> need to buy a book to pass the exam.</a:t>
            </a:r>
            <a:endParaRPr b="0" lang="en-US" sz="1800" spc="-1" strike="noStrike">
              <a:solidFill>
                <a:srgbClr val="000000"/>
              </a:solidFill>
              <a:latin typeface="Arial"/>
            </a:endParaRPr>
          </a:p>
          <a:p>
            <a:pPr>
              <a:lnSpc>
                <a:spcPct val="100000"/>
              </a:lnSpc>
              <a:spcBef>
                <a:spcPts val="360"/>
              </a:spcBef>
            </a:pP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The Limits to Growth</a:t>
            </a:r>
            <a:r>
              <a:rPr b="0" lang="en-US" sz="1800" spc="-1" strike="noStrike">
                <a:solidFill>
                  <a:srgbClr val="000000"/>
                </a:solidFill>
                <a:latin typeface="DejaVu Sans"/>
                <a:ea typeface="DejaVu Sans"/>
              </a:rPr>
              <a:t> (1972).</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Limits To Growth: The 30-Year Update</a:t>
            </a:r>
            <a:r>
              <a:rPr b="0" lang="en-US" sz="1800" spc="-1" strike="noStrike">
                <a:solidFill>
                  <a:srgbClr val="000000"/>
                </a:solidFill>
                <a:latin typeface="DejaVu Sans"/>
                <a:ea typeface="DejaVu Sans"/>
              </a:rPr>
              <a:t> (2004).</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Baccini et al. </a:t>
            </a:r>
            <a:r>
              <a:rPr b="0" i="1" lang="en-US" sz="1800" spc="-1" strike="noStrike">
                <a:solidFill>
                  <a:srgbClr val="000000"/>
                </a:solidFill>
                <a:latin typeface="DejaVu Sans"/>
                <a:ea typeface="DejaVu Sans"/>
              </a:rPr>
              <a:t>Metabolism of the Anthroposphere: Analysis, Evaluation, Design </a:t>
            </a:r>
            <a:r>
              <a:rPr b="0" lang="en-US" sz="1800" spc="-1" strike="noStrike">
                <a:solidFill>
                  <a:srgbClr val="000000"/>
                </a:solidFill>
                <a:latin typeface="DejaVu Sans"/>
                <a:ea typeface="DejaVu Sans"/>
              </a:rPr>
              <a:t>(2012).</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Walter R. Stahel. </a:t>
            </a:r>
            <a:r>
              <a:rPr b="0" i="1" lang="en-US" sz="1800" spc="-1" strike="noStrike">
                <a:solidFill>
                  <a:srgbClr val="000000"/>
                </a:solidFill>
                <a:latin typeface="DejaVu Sans"/>
                <a:ea typeface="DejaVu Sans"/>
              </a:rPr>
              <a:t>The Circular Economy: A User's Guide</a:t>
            </a:r>
            <a:r>
              <a:rPr b="0" lang="en-US" sz="1800" spc="-1" strike="noStrike">
                <a:solidFill>
                  <a:srgbClr val="000000"/>
                </a:solidFill>
                <a:latin typeface="DejaVu Sans"/>
                <a:ea typeface="DejaVu Sans"/>
              </a:rPr>
              <a:t> (2019).</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 Brian Arthur. </a:t>
            </a:r>
            <a:r>
              <a:rPr b="0" i="1" lang="en-US" sz="1800" spc="-1" strike="noStrike">
                <a:solidFill>
                  <a:srgbClr val="000000"/>
                </a:solidFill>
                <a:latin typeface="DejaVu Sans"/>
                <a:ea typeface="DejaVu Sans"/>
              </a:rPr>
              <a:t>The Nature of Technology: What It Is and How it Evolves</a:t>
            </a:r>
            <a:r>
              <a:rPr b="0" lang="en-US" sz="1800" spc="-1" strike="noStrike">
                <a:solidFill>
                  <a:srgbClr val="000000"/>
                </a:solidFill>
                <a:latin typeface="DejaVu Sans"/>
                <a:ea typeface="DejaVu Sans"/>
              </a:rPr>
              <a:t> (2011).</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Wallace-Wells. </a:t>
            </a:r>
            <a:r>
              <a:rPr b="0" i="1" lang="en-US" sz="1800" spc="-1" strike="noStrike">
                <a:solidFill>
                  <a:srgbClr val="000000"/>
                </a:solidFill>
                <a:latin typeface="DejaVu Sans"/>
                <a:ea typeface="DejaVu Sans"/>
              </a:rPr>
              <a:t>The Uninhabitable Earth, Annotated Edition</a:t>
            </a:r>
            <a:r>
              <a:rPr b="0" lang="en-US" sz="1800" spc="-1" strike="noStrike">
                <a:solidFill>
                  <a:srgbClr val="000000"/>
                </a:solidFill>
                <a:latin typeface="DejaVu Sans"/>
                <a:ea typeface="DejaVu Sans"/>
              </a:rPr>
              <a:t> (2017).</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Literature</a:t>
            </a:r>
            <a:endParaRPr b="0" lang="en-US" sz="2400" spc="-1" strike="noStrike">
              <a:solidFill>
                <a:srgbClr val="000000"/>
              </a:solidFill>
              <a:latin typeface="Arial"/>
            </a:endParaRPr>
          </a:p>
        </p:txBody>
      </p:sp>
      <p:sp>
        <p:nvSpPr>
          <p:cNvPr id="204" name="CustomShape 2"/>
          <p:cNvSpPr/>
          <p:nvPr/>
        </p:nvSpPr>
        <p:spPr>
          <a:xfrm>
            <a:off x="335520" y="1268640"/>
            <a:ext cx="10743840" cy="503136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(German) Stefan Rahmstorf, Hans Joachim Schellnhuber. </a:t>
            </a:r>
            <a:r>
              <a:rPr b="0" i="1" lang="en-US" sz="1800" spc="-1" strike="noStrike">
                <a:solidFill>
                  <a:srgbClr val="000000"/>
                </a:solidFill>
                <a:latin typeface="DejaVu Sans"/>
                <a:ea typeface="DejaVu Sans"/>
              </a:rPr>
              <a:t>Der Klimawandel</a:t>
            </a:r>
            <a:r>
              <a:rPr b="0" lang="en-US" sz="1800" spc="-1" strike="noStrike">
                <a:solidFill>
                  <a:srgbClr val="000000"/>
                </a:solidFill>
                <a:latin typeface="DejaVu Sans"/>
                <a:ea typeface="DejaVu Sans"/>
              </a:rPr>
              <a:t> (2019).</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Archer, Stefan Rahmstorf. </a:t>
            </a:r>
            <a:r>
              <a:rPr b="0" i="1" lang="en-US" sz="1800" spc="-1" strike="noStrike">
                <a:solidFill>
                  <a:srgbClr val="000000"/>
                </a:solidFill>
                <a:latin typeface="DejaVu Sans"/>
                <a:ea typeface="DejaVu Sans"/>
              </a:rPr>
              <a:t>The Climate Crisis</a:t>
            </a:r>
            <a:r>
              <a:rPr b="0" lang="en-US" sz="1800" spc="-1" strike="noStrike">
                <a:solidFill>
                  <a:srgbClr val="000000"/>
                </a:solidFill>
                <a:latin typeface="DejaVu Sans"/>
                <a:ea typeface="DejaVu Sans"/>
              </a:rPr>
              <a:t> (2010).</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Gabrielle Walker, David King. </a:t>
            </a:r>
            <a:r>
              <a:rPr b="0" i="1" lang="en-US" sz="1800" spc="-1" strike="noStrike">
                <a:solidFill>
                  <a:srgbClr val="000000"/>
                </a:solidFill>
                <a:latin typeface="DejaVu Sans"/>
                <a:ea typeface="DejaVu Sans"/>
              </a:rPr>
              <a:t>The Hot Topic: How to Tackle Global Warming and Still Keep the Lights on</a:t>
            </a:r>
            <a:r>
              <a:rPr b="0" lang="en-US" sz="1800" spc="-1" strike="noStrike">
                <a:solidFill>
                  <a:srgbClr val="000000"/>
                </a:solidFill>
                <a:latin typeface="DejaVu Sans"/>
                <a:ea typeface="DejaVu Sans"/>
              </a:rPr>
              <a:t> (2008).</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Literature</a:t>
            </a:r>
            <a:endParaRPr b="0" lang="en-US" sz="2400" spc="-1" strike="noStrike">
              <a:solidFill>
                <a:srgbClr val="000000"/>
              </a:solidFill>
              <a:latin typeface="Arial"/>
            </a:endParaRPr>
          </a:p>
        </p:txBody>
      </p:sp>
      <p:sp>
        <p:nvSpPr>
          <p:cNvPr id="206" name="CustomShape 2"/>
          <p:cNvSpPr/>
          <p:nvPr/>
        </p:nvSpPr>
        <p:spPr>
          <a:xfrm>
            <a:off x="335520" y="1268640"/>
            <a:ext cx="10742400" cy="502992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Satoshi Nakamoto. </a:t>
            </a:r>
            <a:r>
              <a:rPr b="0" i="1" lang="de-DE" sz="1800" spc="-1" strike="noStrike">
                <a:solidFill>
                  <a:srgbClr val="000000"/>
                </a:solidFill>
                <a:latin typeface="DejaVu Sans"/>
                <a:ea typeface="DejaVu Sans"/>
              </a:rPr>
              <a:t>Bitcoin: A Peer-to-Peer Electronic Cash System</a:t>
            </a:r>
            <a:r>
              <a:rPr b="0" lang="de-DE" sz="1800" spc="-1" strike="noStrike">
                <a:solidFill>
                  <a:srgbClr val="000000"/>
                </a:solidFill>
                <a:latin typeface="DejaVu Sans"/>
                <a:ea typeface="DejaVu Sans"/>
              </a:rPr>
              <a:t> (2008) – (</a:t>
            </a:r>
            <a:r>
              <a:rPr b="0" lang="de-DE" sz="1800" spc="-1" strike="noStrike" u="sng">
                <a:solidFill>
                  <a:srgbClr val="0000ff"/>
                </a:solidFill>
                <a:uFillTx/>
                <a:latin typeface="DejaVu Sans"/>
                <a:ea typeface="DejaVu Sans"/>
                <a:hlinkClick r:id="rId1"/>
              </a:rPr>
              <a:t>Link</a:t>
            </a:r>
            <a:r>
              <a:rPr b="0" lang="de-DE" sz="1800" spc="-1" strike="noStrike">
                <a:solidFill>
                  <a:srgbClr val="000000"/>
                </a:solidFill>
                <a:latin typeface="DejaVu Sans"/>
                <a:ea typeface="DejaVu Sans"/>
              </a:rPr>
              <a:t>).</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Gavin Wood. </a:t>
            </a:r>
            <a:r>
              <a:rPr b="0" i="1" lang="de-DE" sz="1800" spc="-1" strike="noStrike">
                <a:solidFill>
                  <a:srgbClr val="000000"/>
                </a:solidFill>
                <a:latin typeface="DejaVu Sans"/>
                <a:ea typeface="DejaVu Sans"/>
              </a:rPr>
              <a:t>Ethereum: A Secure Decentralized Generalised Transaction Ledger</a:t>
            </a:r>
            <a:r>
              <a:rPr b="0" lang="de-DE" sz="1800" spc="-1" strike="noStrike">
                <a:solidFill>
                  <a:srgbClr val="000000"/>
                </a:solidFill>
                <a:latin typeface="DejaVu Sans"/>
                <a:ea typeface="DejaVu Sans"/>
              </a:rPr>
              <a:t> (2014) – (</a:t>
            </a:r>
            <a:r>
              <a:rPr b="0" lang="de-DE" sz="1800" spc="-1" strike="noStrike" u="sng">
                <a:solidFill>
                  <a:srgbClr val="0000ff"/>
                </a:solidFill>
                <a:uFillTx/>
                <a:latin typeface="DejaVu Sans"/>
                <a:ea typeface="DejaVu Sans"/>
                <a:hlinkClick r:id="rId2"/>
              </a:rPr>
              <a:t>Link</a:t>
            </a:r>
            <a:r>
              <a:rPr b="0" lang="de-DE" sz="1800" spc="-1" strike="noStrike">
                <a:solidFill>
                  <a:srgbClr val="000000"/>
                </a:solidFill>
                <a:latin typeface="DejaVu Sans"/>
                <a:ea typeface="DejaVu Sans"/>
              </a:rPr>
              <a:t>).</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Andreas Schütz und Tobias Fertig. </a:t>
            </a:r>
            <a:r>
              <a:rPr b="0" i="1" lang="de-DE" sz="1800" spc="-1" strike="noStrike">
                <a:solidFill>
                  <a:srgbClr val="000000"/>
                </a:solidFill>
                <a:latin typeface="DejaVu Sans"/>
                <a:ea typeface="DejaVu Sans"/>
              </a:rPr>
              <a:t>Blockchain für Entwickler: Grundlagen, Programmierung, Anwendung</a:t>
            </a:r>
            <a:r>
              <a:rPr b="0" lang="de-DE" sz="1800" spc="-1" strike="noStrike">
                <a:solidFill>
                  <a:srgbClr val="000000"/>
                </a:solidFill>
                <a:latin typeface="DejaVu Sans"/>
                <a:ea typeface="DejaVu Sans"/>
              </a:rPr>
              <a:t> (2019).</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M.A. Khan, M.T. Quasim, F. Algarni, A. Alharthi. </a:t>
            </a:r>
            <a:r>
              <a:rPr b="0" i="1" lang="de-DE" sz="1800" spc="-1" strike="noStrike">
                <a:solidFill>
                  <a:srgbClr val="000000"/>
                </a:solidFill>
                <a:latin typeface="DejaVu Sans"/>
                <a:ea typeface="DejaVu Sans"/>
              </a:rPr>
              <a:t>Decentralised Internet of Things</a:t>
            </a:r>
            <a:r>
              <a:rPr b="0" lang="de-DE" sz="1800" spc="-1" strike="noStrike">
                <a:solidFill>
                  <a:srgbClr val="000000"/>
                </a:solidFill>
                <a:latin typeface="DejaVu Sans"/>
                <a:ea typeface="DejaVu Sans"/>
              </a:rPr>
              <a:t> (2020).</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Dimitrios Serpanos und Marilyn Claire Wolf. I</a:t>
            </a:r>
            <a:r>
              <a:rPr b="0" i="1" lang="de-DE" sz="1800" spc="-1" strike="noStrike">
                <a:solidFill>
                  <a:srgbClr val="000000"/>
                </a:solidFill>
                <a:latin typeface="DejaVu Sans"/>
                <a:ea typeface="DejaVu Sans"/>
              </a:rPr>
              <a:t>nternet-of-Things (IoT) Systems Architectures, Algorithms, Methodologies</a:t>
            </a:r>
            <a:r>
              <a:rPr b="0" lang="de-DE" sz="1800" spc="-1" strike="noStrike">
                <a:solidFill>
                  <a:srgbClr val="000000"/>
                </a:solidFill>
                <a:latin typeface="DejaVu Sans"/>
                <a:ea typeface="DejaVu Sans"/>
              </a:rPr>
              <a:t> (2018).</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Perry Lea. </a:t>
            </a:r>
            <a:r>
              <a:rPr b="0" i="1" lang="de-DE" sz="1800" spc="-1" strike="noStrike">
                <a:solidFill>
                  <a:srgbClr val="000000"/>
                </a:solidFill>
                <a:latin typeface="DejaVu Sans"/>
                <a:ea typeface="DejaVu Sans"/>
              </a:rPr>
              <a:t>Internet of Things for Architects: Architecting IoT solutions by implementing sensors, communication infrastructure, edge computing, analytics, and security</a:t>
            </a:r>
            <a:r>
              <a:rPr b="0" lang="de-DE" sz="1800" spc="-1" strike="noStrike">
                <a:solidFill>
                  <a:srgbClr val="000000"/>
                </a:solidFill>
                <a:latin typeface="DejaVu Sans"/>
                <a:ea typeface="DejaVu Sans"/>
              </a:rPr>
              <a:t> (2018).</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Dan Boneh, Amit Sahai und Brent Waters. </a:t>
            </a:r>
            <a:r>
              <a:rPr b="0" i="1" lang="de-DE" sz="1800" spc="-1" strike="noStrike">
                <a:solidFill>
                  <a:srgbClr val="000000"/>
                </a:solidFill>
                <a:latin typeface="DejaVu Sans"/>
                <a:ea typeface="DejaVu Sans"/>
              </a:rPr>
              <a:t>Functional Encryption: Definitions and Challenges</a:t>
            </a:r>
            <a:r>
              <a:rPr b="0" lang="de-DE" sz="1800" spc="-1" strike="noStrike">
                <a:solidFill>
                  <a:srgbClr val="000000"/>
                </a:solidFill>
                <a:latin typeface="DejaVu Sans"/>
                <a:ea typeface="DejaVu Sans"/>
              </a:rPr>
              <a:t> (2010).</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335520" y="764640"/>
            <a:ext cx="10740600" cy="491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Further Resources </a:t>
            </a:r>
            <a:endParaRPr b="0" lang="en-US" sz="2400" spc="-1" strike="noStrike">
              <a:solidFill>
                <a:srgbClr val="000000"/>
              </a:solidFill>
              <a:latin typeface="Arial"/>
            </a:endParaRPr>
          </a:p>
        </p:txBody>
      </p:sp>
      <p:sp>
        <p:nvSpPr>
          <p:cNvPr id="208" name="CustomShape 2"/>
          <p:cNvSpPr/>
          <p:nvPr/>
        </p:nvSpPr>
        <p:spPr>
          <a:xfrm>
            <a:off x="335520" y="1268640"/>
            <a:ext cx="10740600" cy="502812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Climate University – Teaching and learning for a sustainable future – </a:t>
            </a:r>
            <a:r>
              <a:rPr b="0" lang="en-US" sz="1800" spc="-1" strike="noStrike" u="sng">
                <a:solidFill>
                  <a:srgbClr val="0000ff"/>
                </a:solidFill>
                <a:uFillTx/>
                <a:latin typeface="DejaVu Sans"/>
                <a:ea typeface="DejaVu Sans"/>
                <a:hlinkClick r:id="rId1"/>
              </a:rPr>
              <a:t>Link</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Circular Societies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Server Infrastructure for a Global Rebellion – </a:t>
            </a:r>
            <a:r>
              <a:rPr b="0" lang="en-US" sz="1800" spc="-1" strike="noStrike" u="sng">
                <a:solidFill>
                  <a:srgbClr val="0000ff"/>
                </a:solidFill>
                <a:uFillTx/>
                <a:latin typeface="DejaVu Sans"/>
                <a:ea typeface="DejaVu Sans"/>
                <a:hlinkClick r:id="rId3"/>
              </a:rPr>
              <a:t>Link</a:t>
            </a:r>
            <a:endParaRPr b="0" lang="en-US"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Podcasts:</a:t>
            </a:r>
            <a:endParaRPr b="0" lang="en-US" sz="1800" spc="-1" strike="noStrike">
              <a:solidFill>
                <a:srgbClr val="000000"/>
              </a:solidFill>
              <a:latin typeface="Arial"/>
            </a:endParaRPr>
          </a:p>
          <a:p>
            <a:pPr lvl="1" marL="432000" indent="-214560">
              <a:lnSpc>
                <a:spcPct val="100000"/>
              </a:lnSpc>
              <a:buClr>
                <a:srgbClr val="008c4f"/>
              </a:buClr>
              <a:buSzPct val="45000"/>
              <a:buFont typeface="OpenSymbol"/>
              <a:buChar char="—"/>
            </a:pPr>
            <a:r>
              <a:rPr b="0" lang="en-US" sz="1800" spc="-1" strike="noStrike">
                <a:solidFill>
                  <a:srgbClr val="000000"/>
                </a:solidFill>
                <a:latin typeface="DejaVu Sans"/>
                <a:ea typeface="DejaVu Sans"/>
              </a:rPr>
              <a:t>Drilled (</a:t>
            </a:r>
            <a:r>
              <a:rPr b="0" lang="en-US" sz="1800" spc="-1" strike="noStrike" u="sng">
                <a:solidFill>
                  <a:srgbClr val="0000ff"/>
                </a:solidFill>
                <a:uFillTx/>
                <a:latin typeface="DejaVu Sans"/>
                <a:ea typeface="DejaVu Sans"/>
                <a:hlinkClick r:id="rId4"/>
              </a:rPr>
              <a:t>Link</a:t>
            </a:r>
            <a:r>
              <a:rPr b="0" lang="en-US" sz="1800" spc="-1" strike="noStrike">
                <a:solidFill>
                  <a:srgbClr val="000000"/>
                </a:solidFill>
                <a:latin typeface="DejaVu Sans"/>
                <a:ea typeface="DejaVu Sans"/>
              </a:rPr>
              <a:t>)</a:t>
            </a:r>
            <a:endParaRPr b="0" lang="en-US" sz="1800" spc="-1" strike="noStrike">
              <a:solidFill>
                <a:srgbClr val="000000"/>
              </a:solidFill>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How to Save a Planet (</a:t>
            </a:r>
            <a:r>
              <a:rPr b="0" lang="en-US" sz="1800" spc="-1" strike="noStrike" u="sng">
                <a:solidFill>
                  <a:srgbClr val="0000ff"/>
                </a:solidFill>
                <a:uFillTx/>
                <a:latin typeface="DejaVu Sans"/>
                <a:ea typeface="DejaVu Sans"/>
                <a:hlinkClick r:id="rId5"/>
              </a:rPr>
              <a:t>Link</a:t>
            </a:r>
            <a:r>
              <a:rPr b="0" lang="en-US" sz="1800" spc="-1" strike="noStrike">
                <a:solidFill>
                  <a:srgbClr val="000000"/>
                </a:solidFill>
                <a:latin typeface="DejaVu Sans"/>
                <a:ea typeface="DejaVu Sans"/>
              </a:rPr>
              <a:t>)</a:t>
            </a:r>
            <a:endParaRPr b="0" lang="en-US" sz="1800" spc="-1" strike="noStrike">
              <a:solidFill>
                <a:srgbClr val="000000"/>
              </a:solidFill>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1,5 Grad – der Klima-Podcast mit Luisa Neubauer (German) (</a:t>
            </a:r>
            <a:r>
              <a:rPr b="0" lang="en-US" sz="1800" spc="-1" strike="noStrike" u="sng">
                <a:solidFill>
                  <a:srgbClr val="0000ff"/>
                </a:solidFill>
                <a:uFillTx/>
                <a:latin typeface="DejaVu Sans"/>
                <a:ea typeface="DejaVu Sans"/>
                <a:hlinkClick r:id="rId6"/>
              </a:rPr>
              <a:t>Link</a:t>
            </a:r>
            <a:r>
              <a:rPr b="0" lang="en-US" sz="1800" spc="-1" strike="noStrike">
                <a:solidFill>
                  <a:srgbClr val="000000"/>
                </a:solidFill>
                <a:latin typeface="DejaVu Sans"/>
                <a:ea typeface="DejaVu Sans"/>
              </a:rPr>
              <a:t>)</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335520" y="1268640"/>
            <a:ext cx="10742400" cy="502992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US" sz="4000" spc="-1" strike="noStrike">
              <a:solidFill>
                <a:srgbClr val="000000"/>
              </a:solidFill>
              <a:latin typeface="Arial"/>
            </a:endParaRPr>
          </a:p>
        </p:txBody>
      </p:sp>
      <p:sp>
        <p:nvSpPr>
          <p:cNvPr id="210" name="CustomShape 2"/>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42880" y="721800"/>
            <a:ext cx="10346760" cy="487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solidFill>
                <a:srgbClr val="000000"/>
              </a:solidFill>
              <a:latin typeface="Arial"/>
            </a:endParaRPr>
          </a:p>
        </p:txBody>
      </p:sp>
      <p:sp>
        <p:nvSpPr>
          <p:cNvPr id="115" name="CustomShape 2"/>
          <p:cNvSpPr/>
          <p:nvPr/>
        </p:nvSpPr>
        <p:spPr>
          <a:xfrm>
            <a:off x="451800" y="1709280"/>
            <a:ext cx="8214120" cy="434232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16" name="CustomShape 3"/>
          <p:cNvSpPr/>
          <p:nvPr/>
        </p:nvSpPr>
        <p:spPr>
          <a:xfrm>
            <a:off x="609480" y="1769400"/>
            <a:ext cx="10577160" cy="484524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merging </a:t>
            </a:r>
            <a:r>
              <a:rPr b="1" lang="de-DE" sz="2000" spc="-1" strike="noStrike">
                <a:solidFill>
                  <a:srgbClr val="000000"/>
                </a:solidFill>
                <a:latin typeface="DejaVu Sans"/>
                <a:ea typeface="DejaVu Sans"/>
              </a:rPr>
              <a:t>T</a:t>
            </a:r>
            <a:r>
              <a:rPr b="0" lang="de-DE" sz="2000" spc="-1" strike="noStrike">
                <a:solidFill>
                  <a:srgbClr val="000000"/>
                </a:solidFill>
                <a:latin typeface="DejaVu Sans"/>
                <a:ea typeface="DejaVu Sans"/>
              </a:rPr>
              <a:t>echnologies for the </a:t>
            </a:r>
            <a:r>
              <a:rPr b="1" lang="de-DE" sz="2000" spc="-1" strike="noStrike">
                <a:solidFill>
                  <a:srgbClr val="000000"/>
                </a:solidFill>
                <a:latin typeface="DejaVu Sans"/>
                <a:ea typeface="DejaVu Sans"/>
              </a:rPr>
              <a:t>C</a:t>
            </a:r>
            <a:r>
              <a:rPr b="0" lang="de-DE" sz="2000" spc="-1" strike="noStrike">
                <a:solidFill>
                  <a:srgbClr val="000000"/>
                </a:solidFill>
                <a:latin typeface="DejaVu Sans"/>
                <a:ea typeface="DejaVu Sans"/>
              </a:rPr>
              <a:t>ircular </a:t>
            </a: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conomy → </a:t>
            </a:r>
            <a:r>
              <a:rPr b="1" lang="de-DE" sz="2000" spc="-1" strike="noStrike">
                <a:solidFill>
                  <a:srgbClr val="000000"/>
                </a:solidFill>
                <a:latin typeface="DejaVu Sans"/>
                <a:ea typeface="DejaVu Sans"/>
              </a:rPr>
              <a:t>ETCE</a:t>
            </a:r>
            <a:endParaRPr b="0" lang="en-US" sz="2000" spc="-1" strike="noStrike">
              <a:solidFill>
                <a:srgbClr val="000000"/>
              </a:solidFill>
              <a:latin typeface="Arial"/>
            </a:endParaRPr>
          </a:p>
          <a:p>
            <a:pPr marL="216000" indent="-21060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Research focus:</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Intersection of IT and sustainability</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Circular Economy</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Self-organized, decentralized and distributed systems</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Machine-to-Everything Economy (M2X Economy)</a:t>
            </a:r>
            <a:endParaRPr b="0" lang="en-US" sz="1800" spc="-1" strike="noStrike">
              <a:solidFill>
                <a:srgbClr val="000000"/>
              </a:solidFill>
              <a:latin typeface="Arial"/>
            </a:endParaRPr>
          </a:p>
          <a:p>
            <a:pPr marL="216000" indent="-21060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Other courses:</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 Limits to Growth – Sustainability and the Circular Economy (SS/WS – open for everyone)</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Requirements Engineering (WS – M.Sc.)</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42880" y="721800"/>
            <a:ext cx="10346760" cy="487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solidFill>
                <a:srgbClr val="000000"/>
              </a:solidFill>
              <a:latin typeface="Arial"/>
            </a:endParaRPr>
          </a:p>
        </p:txBody>
      </p:sp>
      <p:sp>
        <p:nvSpPr>
          <p:cNvPr id="118" name="CustomShape 2"/>
          <p:cNvSpPr/>
          <p:nvPr/>
        </p:nvSpPr>
        <p:spPr>
          <a:xfrm>
            <a:off x="451800" y="1709280"/>
            <a:ext cx="8214120" cy="434232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19" name="CustomShape 3"/>
          <p:cNvSpPr/>
          <p:nvPr/>
        </p:nvSpPr>
        <p:spPr>
          <a:xfrm>
            <a:off x="609480" y="1769400"/>
            <a:ext cx="10577160" cy="484524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solidFill>
                <a:srgbClr val="000000"/>
              </a:solidFill>
              <a:latin typeface="Arial"/>
            </a:endParaRPr>
          </a:p>
          <a:p>
            <a:pPr>
              <a:lnSpc>
                <a:spcPct val="100000"/>
              </a:lnSpc>
              <a:spcBef>
                <a:spcPts val="1009"/>
              </a:spcBef>
            </a:pPr>
            <a:endParaRPr b="0" lang="en-US" sz="1800" spc="-1" strike="noStrike">
              <a:solidFill>
                <a:srgbClr val="000000"/>
              </a:solidFill>
              <a:latin typeface="Arial"/>
            </a:endParaRPr>
          </a:p>
          <a:p>
            <a:pPr marL="216000" indent="-21060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solidFill>
                <a:srgbClr val="000000"/>
              </a:solidFill>
              <a:latin typeface="Arial"/>
            </a:endParaRPr>
          </a:p>
          <a:p>
            <a:pPr marL="228600" indent="-223200">
              <a:lnSpc>
                <a:spcPct val="90000"/>
              </a:lnSpc>
              <a:spcBef>
                <a:spcPts val="1417"/>
              </a:spcBef>
              <a:tabLst>
                <a:tab algn="l" pos="0"/>
              </a:tabLst>
            </a:pPr>
            <a:endParaRPr b="0" lang="en-US" sz="1800" spc="-1" strike="noStrike">
              <a:solidFill>
                <a:srgbClr val="000000"/>
              </a:solidFill>
              <a:latin typeface="Arial"/>
            </a:endParaRPr>
          </a:p>
          <a:p>
            <a:pPr marL="228600" indent="-223200" algn="ctr">
              <a:lnSpc>
                <a:spcPct val="90000"/>
              </a:lnSpc>
              <a:spcBef>
                <a:spcPts val="1417"/>
              </a:spcBef>
              <a:tabLst>
                <a:tab algn="l" pos="0"/>
              </a:tabLst>
            </a:pPr>
            <a:r>
              <a:rPr b="0" lang="en-GB" sz="2000" spc="-1" strike="noStrike">
                <a:solidFill>
                  <a:srgbClr val="ffffff"/>
                </a:solidFill>
                <a:latin typeface="DejaVu Sans"/>
                <a:ea typeface="DejaVu Sans"/>
              </a:rPr>
              <a:t>You want join us? Write us an email! </a:t>
            </a:r>
            <a:endParaRPr b="0" lang="en-US" sz="2000" spc="-1" strike="noStrike">
              <a:solidFill>
                <a:srgbClr val="000000"/>
              </a:solidFill>
              <a:latin typeface="Arial"/>
            </a:endParaRPr>
          </a:p>
          <a:p>
            <a:pPr marL="457200" indent="-223200" algn="ctr">
              <a:lnSpc>
                <a:spcPct val="90000"/>
              </a:lnSpc>
              <a:spcBef>
                <a:spcPts val="1009"/>
              </a:spcBef>
              <a:tabLst>
                <a:tab algn="l" pos="0"/>
              </a:tabLst>
            </a:pPr>
            <a:r>
              <a:rPr b="0" lang="en-GB" sz="1600" spc="-1" strike="noStrike">
                <a:solidFill>
                  <a:srgbClr val="ffffff"/>
                </a:solidFill>
                <a:latin typeface="DejaVu Sans"/>
                <a:ea typeface="DejaVu Sans"/>
              </a:rPr>
              <a:t>→ </a:t>
            </a:r>
            <a:r>
              <a:rPr b="0" lang="en-GB" sz="1600" spc="-1" strike="noStrike">
                <a:solidFill>
                  <a:srgbClr val="ffffff"/>
                </a:solidFill>
                <a:latin typeface="DejaVu Sans"/>
                <a:ea typeface="DejaVu Sans"/>
              </a:rPr>
              <a:t>benjamin.leiding@tu-clausthal.de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42880" y="721800"/>
            <a:ext cx="10346760" cy="4874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US" sz="2200" spc="-1" strike="noStrike">
              <a:solidFill>
                <a:srgbClr val="000000"/>
              </a:solidFill>
              <a:latin typeface="Arial"/>
            </a:endParaRPr>
          </a:p>
        </p:txBody>
      </p:sp>
      <p:sp>
        <p:nvSpPr>
          <p:cNvPr id="121" name="CustomShape 2"/>
          <p:cNvSpPr/>
          <p:nvPr/>
        </p:nvSpPr>
        <p:spPr>
          <a:xfrm>
            <a:off x="451800" y="1709280"/>
            <a:ext cx="8214120" cy="4342320"/>
          </a:xfrm>
          <a:prstGeom prst="rect">
            <a:avLst/>
          </a:prstGeom>
          <a:noFill/>
          <a:ln w="936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22" name="CustomShape 3"/>
          <p:cNvSpPr/>
          <p:nvPr/>
        </p:nvSpPr>
        <p:spPr>
          <a:xfrm>
            <a:off x="609480" y="1769400"/>
            <a:ext cx="10577160" cy="484524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US" sz="1800" spc="-1" strike="noStrike">
              <a:solidFill>
                <a:srgbClr val="000000"/>
              </a:solidFill>
              <a:latin typeface="Arial"/>
            </a:endParaRPr>
          </a:p>
          <a:p>
            <a:pPr>
              <a:lnSpc>
                <a:spcPct val="100000"/>
              </a:lnSpc>
              <a:spcBef>
                <a:spcPts val="1009"/>
              </a:spcBef>
            </a:pPr>
            <a:endParaRPr b="0" lang="en-US" sz="1800" spc="-1" strike="noStrike">
              <a:solidFill>
                <a:srgbClr val="000000"/>
              </a:solidFill>
              <a:latin typeface="Arial"/>
            </a:endParaRPr>
          </a:p>
          <a:p>
            <a:pPr marL="216000" indent="-21060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US"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US"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US" sz="1800" spc="-1" strike="noStrike">
              <a:solidFill>
                <a:srgbClr val="000000"/>
              </a:solidFill>
              <a:latin typeface="Arial"/>
            </a:endParaRPr>
          </a:p>
          <a:p>
            <a:pPr marL="228600" indent="-223200">
              <a:lnSpc>
                <a:spcPct val="90000"/>
              </a:lnSpc>
              <a:spcBef>
                <a:spcPts val="1417"/>
              </a:spcBef>
              <a:tabLst>
                <a:tab algn="l" pos="0"/>
              </a:tabLst>
            </a:pPr>
            <a:endParaRPr b="0" lang="en-US" sz="1800" spc="-1" strike="noStrike">
              <a:solidFill>
                <a:srgbClr val="000000"/>
              </a:solidFill>
              <a:latin typeface="Arial"/>
            </a:endParaRPr>
          </a:p>
          <a:p>
            <a:pPr marL="228600" indent="-223200" algn="ctr">
              <a:lnSpc>
                <a:spcPct val="90000"/>
              </a:lnSpc>
              <a:spcBef>
                <a:spcPts val="1417"/>
              </a:spcBef>
              <a:tabLst>
                <a:tab algn="l" pos="0"/>
              </a:tabLst>
            </a:pPr>
            <a:r>
              <a:rPr b="0" lang="en-GB" sz="2000" spc="-1" strike="noStrike">
                <a:solidFill>
                  <a:srgbClr val="000000"/>
                </a:solidFill>
                <a:latin typeface="DejaVu Sans"/>
                <a:ea typeface="DejaVu Sans"/>
              </a:rPr>
              <a:t>You want join us? Write us an email! </a:t>
            </a:r>
            <a:endParaRPr b="0" lang="en-US" sz="2000" spc="-1" strike="noStrike">
              <a:solidFill>
                <a:srgbClr val="000000"/>
              </a:solidFill>
              <a:latin typeface="Arial"/>
            </a:endParaRPr>
          </a:p>
          <a:p>
            <a:pPr marL="457200" indent="-223200" algn="ctr">
              <a:lnSpc>
                <a:spcPct val="90000"/>
              </a:lnSpc>
              <a:spcBef>
                <a:spcPts val="1009"/>
              </a:spcBef>
              <a:tabLst>
                <a:tab algn="l" pos="0"/>
              </a:tabLst>
            </a:pPr>
            <a:r>
              <a:rPr b="0" lang="en-GB" sz="1600" spc="-1" strike="noStrike">
                <a:solidFill>
                  <a:srgbClr val="000000"/>
                </a:solidFill>
                <a:latin typeface="DejaVu Sans"/>
                <a:ea typeface="DejaVu Sans"/>
              </a:rPr>
              <a:t>→ </a:t>
            </a:r>
            <a:r>
              <a:rPr b="0" lang="en-GB" sz="1600" spc="-1" strike="noStrike">
                <a:solidFill>
                  <a:srgbClr val="000000"/>
                </a:solidFill>
                <a:latin typeface="DejaVu Sans"/>
                <a:ea typeface="DejaVu Sans"/>
              </a:rPr>
              <a:t>benjamin.leiding@tu-clausthal.de</a:t>
            </a:r>
            <a:endParaRPr b="0" lang="en-US"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p:txBody>
      </p:sp>
      <p:sp>
        <p:nvSpPr>
          <p:cNvPr id="124" name="CustomShape 2"/>
          <p:cNvSpPr/>
          <p:nvPr/>
        </p:nvSpPr>
        <p:spPr>
          <a:xfrm>
            <a:off x="335520" y="2408400"/>
            <a:ext cx="10742400" cy="389016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p:txBody>
      </p:sp>
      <p:sp>
        <p:nvSpPr>
          <p:cNvPr id="126" name="CustomShape 2"/>
          <p:cNvSpPr/>
          <p:nvPr/>
        </p:nvSpPr>
        <p:spPr>
          <a:xfrm>
            <a:off x="335520" y="2408400"/>
            <a:ext cx="10742400" cy="389016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US" sz="2400" spc="-1" strike="noStrike">
              <a:solidFill>
                <a:srgbClr val="000000"/>
              </a:solidFill>
              <a:latin typeface="Arial"/>
            </a:endParaRPr>
          </a:p>
        </p:txBody>
      </p:sp>
      <p:sp>
        <p:nvSpPr>
          <p:cNvPr id="128" name="CustomShape 2"/>
          <p:cNvSpPr/>
          <p:nvPr/>
        </p:nvSpPr>
        <p:spPr>
          <a:xfrm>
            <a:off x="335520" y="2408400"/>
            <a:ext cx="10742400" cy="389016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US"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259</TotalTime>
  <Application>LibreOffice/7.5.3.2$Linux_X86_64 LibreOffice_project/50$Build-2</Application>
  <AppVersion>15.0000</AppVersion>
  <Words>2302</Words>
  <Paragraphs>229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
  <dcterms:modified xsi:type="dcterms:W3CDTF">2023-05-15T09:50:28Z</dcterms:modified>
  <cp:revision>2983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Breitbild</vt:lpwstr>
  </property>
  <property fmtid="{D5CDD505-2E9C-101B-9397-08002B2CF9AE}" pid="3" name="Slides">
    <vt:i4>29</vt:i4>
  </property>
</Properties>
</file>