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34.xml.rels" ContentType="application/vnd.openxmlformats-package.relationships+xml"/>
  <Override PartName="/ppt/notesSlides/_rels/notesSlide27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6.xml.rels" ContentType="application/vnd.openxmlformats-package.relationships+xml"/>
  <Override PartName="/ppt/notesSlides/_rels/notesSlide8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2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0.xml.rels" ContentType="application/vnd.openxmlformats-package.relationships+xml"/>
  <Override PartName="/ppt/notesSlides/notesSlide3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34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30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37.xml.rels" ContentType="application/vnd.openxmlformats-package.relationships+xml"/>
  <Override PartName="/ppt/slides/_rels/slide22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8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31.xml.rels" ContentType="application/vnd.openxmlformats-package.relationships+xml"/>
  <Override PartName="/ppt/slides/_rels/slide15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25.xml.rels" ContentType="application/vnd.openxmlformats-package.relationships+xml"/>
  <Override PartName="/ppt/slides/_rels/slide16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1.xml" ContentType="application/vnd.openxmlformats-officedocument.presentationml.slide+xml"/>
  <Override PartName="/ppt/slides/slide38.xml" ContentType="application/vnd.openxmlformats-officedocument.presentationml.slide+xml"/>
  <Override PartName="/ppt/slides/slide2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47" Type="http://schemas.openxmlformats.org/officeDocument/2006/relationships/slide" Target="slides/slide41.xml"/><Relationship Id="rId48" Type="http://schemas.openxmlformats.org/officeDocument/2006/relationships/slide" Target="slides/slide42.xml"/><Relationship Id="rId49" Type="http://schemas.openxmlformats.org/officeDocument/2006/relationships/slide" Target="slides/slide43.xml"/><Relationship Id="rId50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7D44CD8-7CD9-4F5A-A268-06A861EB477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CF703D6-ECF2-4A36-BED5-3A8A0BAC053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62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EA15C2B-BAC8-4696-8BBF-52488B0457D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65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E1AA1D1-EB38-4F89-82C3-C34BA7E7272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368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1EE59829-94D6-4689-B118-BD5E3D7FC37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71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Was muss ich für 5% mehr Umsatz machen?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D6682B2-75BA-4F4B-ADE8-D105BD4CD90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74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C4C7FBE-7CF5-43E0-8B54-05794F737D4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77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0D2555C-C1BA-4659-93AC-04DB16559972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8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B4DDA8B-7886-4EC3-ACFD-B528067EA3C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383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2B4BB42-2843-4E31-80CF-3348A33987D1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386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6D692198-9EDA-4BE0-A8D8-476B0EDDBBF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89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BDE9FEC-0BCD-4A3B-8BF9-5BA344A4A51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392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3310FB87-DE09-4DF8-BD05-57807E5CADF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95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E5B2341-0AFC-4A18-98AD-6798AA8A828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98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Actor muss klar sein: Tut es das System oder die Umgebung.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Aber nicht Entwurf vorwegnehmen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621A22C-7F60-4233-A524-9CE288959234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01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Sauber trennen was ist Requirement und was ist Begründung (Rationale)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F2CA2280-12CF-474B-B604-C933B5BAF92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04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5F90FDA-CD42-4CF1-A5B3-680C1A381FE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07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E391A4DD-D099-46EA-AF76-23DA202AF660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400" cy="3767760"/>
          </a:xfrm>
          <a:prstGeom prst="rect">
            <a:avLst/>
          </a:prstGeom>
          <a:ln w="0">
            <a:noFill/>
          </a:ln>
        </p:spPr>
      </p:sp>
      <p:sp>
        <p:nvSpPr>
          <p:cNvPr id="41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000" spc="-1" strike="noStrike">
                <a:solidFill>
                  <a:srgbClr val="000000"/>
                </a:solidFill>
                <a:latin typeface="Times New Roman"/>
              </a:rPr>
              <a:t>Nicht den Begriff Telefon verwenden um alle 3 Teile zu subsumieren, sondern Zielgruppe adäquat ansprechen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94B69CC-CA7A-4251-A979-992FE06EFAD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13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AF26791-C06F-4016-8DFE-0A2AF6DAD078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16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7E89578-9A50-4CE3-AAE9-D3AE7DB52E4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19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2E35BBB-5C56-49B6-8B65-C004794B153D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1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22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F0F57C8-C4EB-4601-AACD-66B8F038F7C3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4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25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234CEC62-6596-45EC-9BA3-F2DA3ED3FADA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7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28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D4EC89EA-A9B1-4DAE-AD75-1B172BAF6FBC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0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31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99C4E79E-4E23-4C05-B329-19159C9F577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3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34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BB59C54-EED1-4EF7-A44B-CABF5B262817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6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37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B76B30A6-CDFD-451F-9E96-4F34F8595ED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40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AF1594CB-CBBB-4DE4-8C84-9DA5C674B2EB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443" name="PlaceHolder 2"/>
          <p:cNvSpPr>
            <a:spLocks noGrp="1"/>
          </p:cNvSpPr>
          <p:nvPr>
            <p:ph type="body"/>
          </p:nvPr>
        </p:nvSpPr>
        <p:spPr>
          <a:xfrm>
            <a:off x="1035720" y="4777200"/>
            <a:ext cx="5696280" cy="452196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Vier Variablen Modell in einem Satz: Grundlagen sind Variablen (Grundlegendes Modell), Erweiterung über Realtionen -&gt; Grundlage für Dokumente: Wie dokumentiere ich sowas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Controlled V-&gt; Ausgabewerte die durch das System beschrieben / verändert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Monitored V -&gt; EingabeWerte, die durch das System beschrieben werden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Output V -&gt; represents controlled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Input V -&gt; </a:t>
            </a:r>
            <a:r>
              <a:rPr b="0" lang="de-DE" sz="12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represents monitored V.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Eschbach, Elicitation &amp; Modeling: Embedded Systems Industrial Formal Techniques, 2006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7CDC9C4A-E0F4-4D26-B7CC-23EF06521085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9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50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C91B5E0C-AEE1-48C5-857C-6A5E75E03856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2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53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5C62AA0E-DD94-4056-9D91-791C36531ED9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56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TextShape 1"/>
          <p:cNvSpPr/>
          <p:nvPr/>
        </p:nvSpPr>
        <p:spPr>
          <a:xfrm>
            <a:off x="4403880" y="9556200"/>
            <a:ext cx="3363840" cy="4982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9000" rIns="99000" tIns="49320" bIns="49320" anchor="b">
            <a:noAutofit/>
          </a:bodyPr>
          <a:p>
            <a:pPr algn="r">
              <a:lnSpc>
                <a:spcPct val="100000"/>
              </a:lnSpc>
            </a:pPr>
            <a:fld id="{8B396D73-8377-4698-8F9E-30810E62CC5E}" type="slidenum">
              <a:rPr b="0" lang="de-DE" sz="1400" spc="-1" strike="noStrike">
                <a:solidFill>
                  <a:srgbClr val="000000"/>
                </a:solidFill>
                <a:latin typeface="Times New Roman"/>
                <a:ea typeface="ＭＳ Ｐゴシック"/>
              </a:rPr>
              <a:t>41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8" name="PlaceHolder 1"/>
          <p:cNvSpPr>
            <a:spLocks noGrp="1"/>
          </p:cNvSpPr>
          <p:nvPr>
            <p:ph type="sldImg"/>
          </p:nvPr>
        </p:nvSpPr>
        <p:spPr>
          <a:xfrm>
            <a:off x="533520" y="755640"/>
            <a:ext cx="6701760" cy="3768120"/>
          </a:xfrm>
          <a:prstGeom prst="rect">
            <a:avLst/>
          </a:prstGeom>
          <a:ln w="0">
            <a:noFill/>
          </a:ln>
        </p:spPr>
      </p:sp>
      <p:sp>
        <p:nvSpPr>
          <p:cNvPr id="359" name="PlaceHolder 2"/>
          <p:cNvSpPr>
            <a:spLocks noGrp="1"/>
          </p:cNvSpPr>
          <p:nvPr>
            <p:ph type="body"/>
          </p:nvPr>
        </p:nvSpPr>
        <p:spPr>
          <a:xfrm>
            <a:off x="1035720" y="4775400"/>
            <a:ext cx="5696280" cy="4523400"/>
          </a:xfrm>
          <a:prstGeom prst="rect">
            <a:avLst/>
          </a:prstGeom>
          <a:noFill/>
          <a:ln w="0">
            <a:noFill/>
          </a:ln>
        </p:spPr>
        <p:txBody>
          <a:bodyPr lIns="99000" rIns="99000" tIns="49320" bIns="49320" anchor="t">
            <a:noAutofit/>
          </a:bodyPr>
          <a:p>
            <a:pPr marL="216000" indent="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45ECE32-6C61-44C9-91DD-94516576E1D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7EF7FEF-5EF4-4F5E-8825-AD4A305180F4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CustomShape 5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53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3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EB1B9AFF-6297-4467-A218-71E837F0B56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48C3333-C89B-456D-9F9D-1725AACFB881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1143864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A7CB2E50-9D3C-4A88-87C6-CAF547CA34AD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9160" cy="362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3160" cy="56304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9000" cy="51516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2320" cy="685116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4" name="CustomShape 5"/>
          <p:cNvSpPr/>
          <p:nvPr/>
        </p:nvSpPr>
        <p:spPr>
          <a:xfrm>
            <a:off x="11427480" y="6453360"/>
            <a:ext cx="759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469E5246-118A-4D45-83DE-54C2ECB9B515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CustomShape 6"/>
          <p:cNvSpPr/>
          <p:nvPr/>
        </p:nvSpPr>
        <p:spPr>
          <a:xfrm>
            <a:off x="0" y="6646680"/>
            <a:ext cx="1218528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2240" cy="114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2240" cy="2369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Documentation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ustomShape 1"/>
          <p:cNvSpPr/>
          <p:nvPr/>
        </p:nvSpPr>
        <p:spPr>
          <a:xfrm>
            <a:off x="539640" y="1617840"/>
            <a:ext cx="10568880" cy="4779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a common problem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is often overlooked, as an interpretation is chosen unconsciously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Cause: Ambiguity as „under-specification“ is a typical phenomenon of natural language. The solution of ambiguity is an (often unconscious) cognitive process taking context (e.g. shared situation) or other cues (e.g. nonverbal) into account.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„most likely“ interpretation of a requirement is chosen unconsciously, thus the interpretation causing the least contradictions with already known requirements, domain attributes or standards is chosen.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79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Because requirements can be controversial, this – in contrast to the common, verbal everyday communication – is not an optimal strategy! Contradictions must be discussed with the parties and must be solved.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Ambiguity can be a sign for incompleteness!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CustomShape 2"/>
          <p:cNvSpPr/>
          <p:nvPr/>
        </p:nvSpPr>
        <p:spPr>
          <a:xfrm>
            <a:off x="542880" y="7243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CustomShape 3"/>
          <p:cNvSpPr/>
          <p:nvPr/>
        </p:nvSpPr>
        <p:spPr>
          <a:xfrm>
            <a:off x="542880" y="12697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Why should we care?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TextShape 1"/>
          <p:cNvSpPr/>
          <p:nvPr/>
        </p:nvSpPr>
        <p:spPr>
          <a:xfrm>
            <a:off x="539640" y="1339200"/>
            <a:ext cx="10731600" cy="52876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Consequences show up very late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integration of software components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acceptance test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During usage of the software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Are ambiguous requirements a frequent problem?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Result of a survey with specification techniques: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Omissions and conflicts in specifications are noticed more often than ambiguities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mbiguities are rather self-interpreted and more often misinterpreted than other types of defects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 specific ambiguity: a frequent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Linguistic ambiguity: a rare problem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542880" y="7250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CustomShape 3"/>
          <p:cNvSpPr/>
          <p:nvPr/>
        </p:nvSpPr>
        <p:spPr>
          <a:xfrm>
            <a:off x="542880" y="12704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Impact on Software Engineering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CustomShape 1"/>
          <p:cNvSpPr/>
          <p:nvPr/>
        </p:nvSpPr>
        <p:spPr>
          <a:xfrm>
            <a:off x="467640" y="1973520"/>
            <a:ext cx="10396800" cy="407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spAutoFit/>
          </a:bodyPr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Conscious ambiguity: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wants to keep requirements open e.g. </a:t>
            </a: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usual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in public projects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Unconscious ambiguity: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Client expects a certain interpretation of the requirement, ambiguity occurs as the expectations of customer and client are not shared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Linguistic ambiguity: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Inherent attributes of the natural language „Flying airplanes can be dangerous”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RE specific ambiguity: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4640" indent="-28548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Arises from interpretation of a requirement via background knowledge (other requirements, domain, etc.)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CustomShape 2"/>
          <p:cNvSpPr/>
          <p:nvPr/>
        </p:nvSpPr>
        <p:spPr>
          <a:xfrm>
            <a:off x="542880" y="7250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CustomShape 3"/>
          <p:cNvSpPr/>
          <p:nvPr/>
        </p:nvSpPr>
        <p:spPr>
          <a:xfrm>
            <a:off x="542880" y="12704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Categories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TextShape 1"/>
          <p:cNvSpPr/>
          <p:nvPr/>
        </p:nvSpPr>
        <p:spPr>
          <a:xfrm>
            <a:off x="539640" y="1339200"/>
            <a:ext cx="1050300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Vagueness: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diffuse classification, summarized version of the interpretation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text editor has to respond to user input in the adequate time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Are 10 seconds still adequate?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16440" indent="-316080">
              <a:lnSpc>
                <a:spcPct val="100000"/>
              </a:lnSpc>
              <a:spcBef>
                <a:spcPts val="1199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Generality: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Continuum of interpretations, but exact classification, summarized version of the interpretation is available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ATM system shall increase the market coverage of the bank company XYZ by at least 5%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No charge for ATM transactions, user interface should require as few user interactions as possible 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CustomShape 2"/>
          <p:cNvSpPr/>
          <p:nvPr/>
        </p:nvSpPr>
        <p:spPr>
          <a:xfrm>
            <a:off x="630720" y="1560600"/>
            <a:ext cx="10913400" cy="4683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CustomShape 3"/>
          <p:cNvSpPr/>
          <p:nvPr/>
        </p:nvSpPr>
        <p:spPr>
          <a:xfrm>
            <a:off x="542880" y="7250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CustomShape 4"/>
          <p:cNvSpPr/>
          <p:nvPr/>
        </p:nvSpPr>
        <p:spPr>
          <a:xfrm>
            <a:off x="542880" y="12704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CustomShape 1"/>
          <p:cNvSpPr/>
          <p:nvPr/>
        </p:nvSpPr>
        <p:spPr>
          <a:xfrm>
            <a:off x="613800" y="1611360"/>
            <a:ext cx="11442960" cy="435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TextShape 2"/>
          <p:cNvSpPr/>
          <p:nvPr/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Genuine Ambiguity: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Countable number of interpretations, no summarized version of the interpretation available, thus immediate clarification needed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Lexical: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 term with several, in most cases related meanings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When the user presses the L- and R-button simultaneously,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alarm is turned off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current alarm or the ability to sound alarms?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Arial"/>
              </a:rPr>
              <a:t>Syntactic: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Structure of a sentence is not clear without ambiguity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The customer enters a card with a code 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Is the code read from the card or is it typed in?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CustomShape 3"/>
          <p:cNvSpPr/>
          <p:nvPr/>
        </p:nvSpPr>
        <p:spPr>
          <a:xfrm>
            <a:off x="542880" y="7254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CustomShape 4"/>
          <p:cNvSpPr/>
          <p:nvPr/>
        </p:nvSpPr>
        <p:spPr>
          <a:xfrm>
            <a:off x="542880" y="1270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CustomShape 1"/>
          <p:cNvSpPr/>
          <p:nvPr/>
        </p:nvSpPr>
        <p:spPr>
          <a:xfrm>
            <a:off x="539640" y="1598760"/>
            <a:ext cx="10566360" cy="4509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lvl="1" marL="432000" indent="-215640">
              <a:lnSpc>
                <a:spcPct val="100000"/>
              </a:lnSpc>
              <a:spcBef>
                <a:spcPts val="6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Semantic: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sentence can be translated into several logic terms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An alarm must be triggered if an aircraft is identified as hostile and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has an unknown mission or in case the aircraft is able to reach the </a:t>
            </a: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protected airspace within 5 minutes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the „and“ or the „or“ the stronger binding operator?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901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905120"/>
              </a:tabLst>
            </a:pPr>
            <a:r>
              <a:rPr b="0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Referential: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reference to an object is ambiguous to a previous sentence or subordinate clause. Is caused by nouns and pronouns.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190512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customer enters a card and a numeric personal code. If it is not valid then the ATM rejects the card.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Card or code not valid?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5640">
              <a:lnSpc>
                <a:spcPct val="100000"/>
              </a:lnSpc>
              <a:spcBef>
                <a:spcPts val="360"/>
              </a:spcBef>
              <a:spcAft>
                <a:spcPts val="360"/>
              </a:spcAft>
              <a:buClr>
                <a:srgbClr val="008c4f"/>
              </a:buClr>
              <a:buSzPct val="45000"/>
              <a:buFont typeface="DejaVu Sans"/>
              <a:buChar char="—"/>
              <a:tabLst>
                <a:tab algn="l" pos="1905120"/>
              </a:tabLst>
            </a:pPr>
            <a:br>
              <a:rPr sz="1800"/>
            </a:b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[…] The product shall show all roads predicted to freeze. Reference of “all roads”?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CustomShape 2"/>
          <p:cNvSpPr/>
          <p:nvPr/>
        </p:nvSpPr>
        <p:spPr>
          <a:xfrm>
            <a:off x="542880" y="7254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CustomShape 3"/>
          <p:cNvSpPr/>
          <p:nvPr/>
        </p:nvSpPr>
        <p:spPr>
          <a:xfrm>
            <a:off x="542880" y="1270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CustomShape 1"/>
          <p:cNvSpPr/>
          <p:nvPr/>
        </p:nvSpPr>
        <p:spPr>
          <a:xfrm>
            <a:off x="613800" y="1544760"/>
            <a:ext cx="11125080" cy="464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7" name="TextShape 2"/>
          <p:cNvSpPr/>
          <p:nvPr/>
        </p:nvSpPr>
        <p:spPr>
          <a:xfrm>
            <a:off x="539640" y="1339200"/>
            <a:ext cx="1073160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Discourse ambiguity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= A requirement is ambiguous in relation to other requirements.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DejaVu Sans"/>
              </a:rPr>
              <a:t>Example 1: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(A1)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XYZ button is pressed, the Head-up Display (HUD) shows the aircraft‘s current coordinates.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(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A2)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When the aircraft is not airborne, the HUD shows the current weather conditions.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685800" indent="-26352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	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600" spc="-1" strike="noStrike">
                <a:solidFill>
                  <a:srgbClr val="000000"/>
                </a:solidFill>
                <a:latin typeface="DejaVu Sans"/>
                <a:ea typeface="Arial"/>
              </a:rPr>
              <a:t>Will the coordinates be displayed if the XYZ button is pressed and the aircraft is currently not airborne?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 2: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first dunning letter has to be created after 2 weeks and the second after 4 weeks. At that time the system is also sending a notice to the responsible official in charge. 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Is the notice send after 2 or after 4 weeks? (or after 6 weeks?)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CustomShape 3"/>
          <p:cNvSpPr/>
          <p:nvPr/>
        </p:nvSpPr>
        <p:spPr>
          <a:xfrm>
            <a:off x="542880" y="7254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CustomShape 4"/>
          <p:cNvSpPr/>
          <p:nvPr/>
        </p:nvSpPr>
        <p:spPr>
          <a:xfrm>
            <a:off x="542880" y="1270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 – Types of Ambiguities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Shape 1"/>
          <p:cNvSpPr/>
          <p:nvPr/>
        </p:nvSpPr>
        <p:spPr>
          <a:xfrm>
            <a:off x="539640" y="1339200"/>
            <a:ext cx="10429560" cy="5058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le guide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xtShape 1"/>
          <p:cNvSpPr/>
          <p:nvPr/>
        </p:nvSpPr>
        <p:spPr>
          <a:xfrm>
            <a:off x="539640" y="1769760"/>
            <a:ext cx="10429560" cy="462744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Most requirements documentation is still done using text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Typical quality problems of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79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Too restrictive: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requirements are described that unnecessarily restrict the range of possible interpretations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Unnecessary: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single users request highly specialized functions, or the requirement does not contribute to the software systems goals.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Inconsistent: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goals of the software system, standards, directives,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Redundant: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with other information (in the requirements document)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729"/>
              </a:spcBef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Style Guide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77"/>
              </a:spcBef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ffffff"/>
                </a:solidFill>
                <a:latin typeface="DejaVu Sans"/>
                <a:ea typeface="Arial"/>
              </a:rPr>
              <a:t>Style guide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Typical Quality Problems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CustomShape 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CustomShape 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CustomShape 3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CustomShape 2"/>
          <p:cNvSpPr/>
          <p:nvPr/>
        </p:nvSpPr>
        <p:spPr>
          <a:xfrm>
            <a:off x="542880" y="12672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960" cy="2079360"/>
          </a:xfrm>
          <a:prstGeom prst="rect">
            <a:avLst/>
          </a:prstGeom>
          <a:ln w="0">
            <a:noFill/>
          </a:ln>
        </p:spPr>
      </p:pic>
      <p:sp>
        <p:nvSpPr>
          <p:cNvPr id="195" name="CustomShape 3"/>
          <p:cNvSpPr/>
          <p:nvPr/>
        </p:nvSpPr>
        <p:spPr>
          <a:xfrm>
            <a:off x="3846240" y="2297880"/>
            <a:ext cx="1818000" cy="22582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TextShape 1"/>
          <p:cNvSpPr/>
          <p:nvPr/>
        </p:nvSpPr>
        <p:spPr>
          <a:xfrm>
            <a:off x="539640" y="1339200"/>
            <a:ext cx="1050300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16440" indent="-31608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Objectives: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are easier to read and thus easier to understand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Our style guide handles the most frequent problems, project-specific extensions may be reasonable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Directives should be consolidated in a company-specific style guide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0" name="CustomShape 2"/>
          <p:cNvSpPr/>
          <p:nvPr/>
        </p:nvSpPr>
        <p:spPr>
          <a:xfrm>
            <a:off x="542880" y="7225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CustomShape 3"/>
          <p:cNvSpPr/>
          <p:nvPr/>
        </p:nvSpPr>
        <p:spPr>
          <a:xfrm>
            <a:off x="542880" y="126792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Style Guide for the Specification of Requirements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539640" y="1681200"/>
            <a:ext cx="11347200" cy="4521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sentences, because of the limitation of the human short-term memory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Describe only one requirement per sentence, avoid „and“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jargon, use abbreviations sparingly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Short paragraphs (max. 7 sentences)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lists, instead of listing sentences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terminology consistent; repetition of words is welcome!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nested logic terms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1141560" indent="-22680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→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If X or Y is given in case Z, but not..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1080000" indent="-216000">
              <a:lnSpc>
                <a:spcPct val="90000"/>
              </a:lnSpc>
              <a:spcBef>
                <a:spcPts val="36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= Use pseudo code or decision tables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CustomShape 2"/>
          <p:cNvSpPr/>
          <p:nvPr/>
        </p:nvSpPr>
        <p:spPr>
          <a:xfrm>
            <a:off x="542880" y="7228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CustomShape 3"/>
          <p:cNvSpPr/>
          <p:nvPr/>
        </p:nvSpPr>
        <p:spPr>
          <a:xfrm>
            <a:off x="542880" y="126828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ustomShape 1"/>
          <p:cNvSpPr/>
          <p:nvPr/>
        </p:nvSpPr>
        <p:spPr>
          <a:xfrm>
            <a:off x="2461680" y="2104920"/>
            <a:ext cx="8735760" cy="3683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Users attempting to access the ABC database should be reminded by a system message that will be acknowledged and by page headings on all reports that the data is sensitive, and access is limited by their system privileges.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440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 The system shall notify users attempting to access the ABC    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database that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ABC data is classified “sensitive”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Access to the ABC data is limited according to the user’s system privileges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798480" indent="-226800">
              <a:lnSpc>
                <a:spcPct val="9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"/>
              <a:tabLst>
                <a:tab algn="l" pos="171468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Page headings on all reports generated using the ABC database must state that the report contains sensitive information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901"/>
              </a:spcBef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4.1.1 The system shall require the user to acknowledge the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         notification before being allowed to access the ABC database.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CustomShape 2"/>
          <p:cNvSpPr/>
          <p:nvPr/>
        </p:nvSpPr>
        <p:spPr>
          <a:xfrm>
            <a:off x="1078200" y="2408760"/>
            <a:ext cx="615600" cy="332640"/>
          </a:xfrm>
          <a:prstGeom prst="rect">
            <a:avLst/>
          </a:prstGeom>
          <a:solidFill>
            <a:srgbClr val="ff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ffffff"/>
                </a:solidFill>
                <a:latin typeface="DejaVu Sans"/>
                <a:ea typeface="ＭＳ Ｐゴシック"/>
              </a:rPr>
              <a:t>Bad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CustomShape 3"/>
          <p:cNvSpPr/>
          <p:nvPr/>
        </p:nvSpPr>
        <p:spPr>
          <a:xfrm>
            <a:off x="1005840" y="4343040"/>
            <a:ext cx="767880" cy="332640"/>
          </a:xfrm>
          <a:prstGeom prst="rect">
            <a:avLst/>
          </a:prstGeom>
          <a:solidFill>
            <a:srgbClr val="00ff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spAutoFit/>
          </a:bodyPr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b="1" lang="de-DE" sz="16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Good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8" name="CustomShape 4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CustomShape 5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Example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Line 6"/>
          <p:cNvSpPr/>
          <p:nvPr/>
        </p:nvSpPr>
        <p:spPr>
          <a:xfrm>
            <a:off x="805680" y="3392280"/>
            <a:ext cx="10359360" cy="5400"/>
          </a:xfrm>
          <a:prstGeom prst="line">
            <a:avLst/>
          </a:prstGeom>
          <a:ln w="3816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 anchorCtr="1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539640" y="1589040"/>
            <a:ext cx="10319040" cy="5036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words like ‘must’, ‘can’, ‘ought’, ‘should’, ‘is’, etc. carefully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Either: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precise definition: ‘must’, ‘ought’ show that the requirement is mandatory, etc.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separate mandatory from optional requirements through a definition of a respective attribute or through a chapter heading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active instead of passive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Wrong: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a result is displayed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32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Right: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the system displays the result </a:t>
            </a:r>
            <a:br>
              <a:rPr sz="1800"/>
            </a:b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(thus the actor is obvious!)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Illustrate complex dependencies with graphics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precise 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Use automatic spellchecker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CustomShape 3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CustomShape 1"/>
          <p:cNvSpPr/>
          <p:nvPr/>
        </p:nvSpPr>
        <p:spPr>
          <a:xfrm>
            <a:off x="539640" y="1608120"/>
            <a:ext cx="10547640" cy="44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Express requirements so they are testable. Thus it is possible to check whether or not the system meets the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Is it possible to create a test case for requirement X?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State rationale for each requirement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rationale is important as a basis for deciding upon changes or omissions of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requirements during development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Explanations in requirements are confusing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Negative example: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“To enable an experienced user to work efficiently, the access authorization is also checked on double-clicking a list item and if this authorization is valid, the customer-specific data will be displayed in ‘Access’ field. In case the SQL-query returns an error code (-1), …“  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i="1" lang="en-US" sz="1800" spc="-1" strike="noStrike" u="sng">
                <a:solidFill>
                  <a:srgbClr val="000000"/>
                </a:solidFill>
                <a:uFillTx/>
                <a:latin typeface="DejaVu Sans"/>
                <a:ea typeface="ＭＳ Ｐゴシック"/>
              </a:rPr>
              <a:t>Better solution: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ake explanations explicit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CustomShape 2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CustomShape 3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CustomShape 1"/>
          <p:cNvSpPr/>
          <p:nvPr/>
        </p:nvSpPr>
        <p:spPr>
          <a:xfrm>
            <a:off x="539640" y="1684440"/>
            <a:ext cx="10319040" cy="441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Avoid generalities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Leads to ambiguities → Example Tamagotchi: “On clicking the R-button the selected function is canceled.“ Is this also true for the time function?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Seems boring if it has platitude characteristics → Example: “Input masks should be displayed entirely on screen. Scrolling should be avoided if possible. That is a principle of graphical user-interface design!“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360"/>
              </a:spcBef>
              <a:tabLst>
                <a:tab algn="l" pos="171468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Document the sources (persons) of all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a large number of requirements or after a certain period of time, it is difficult to remember a source, if a requirement must be changed.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8" name="CustomShape 2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CustomShape 3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Style Guide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ustomShape 1"/>
          <p:cNvSpPr/>
          <p:nvPr/>
        </p:nvSpPr>
        <p:spPr>
          <a:xfrm>
            <a:off x="539640" y="1662120"/>
            <a:ext cx="10336320" cy="4378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Why should technical terms be defined?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90000"/>
              </a:lnSpc>
              <a:spcBef>
                <a:spcPts val="9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advantage is to avoid misunderstandings caused by the following phenomena: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Unclear terms. Meaning is unclear to the requirement engineer (e.g., “butterfly valve”)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Ordinary terms may have special meanings to clients/users (“article”, “call”)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Different terms for the same „thing“ (synonyms) used by different sources or because the vocabulary of concepts of the client is not yet defined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9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171468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Same term for related, but still different „things“ (polysemy)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e.g.</a:t>
            </a:r>
            <a:r>
              <a:rPr b="0" lang="en-US" sz="1800" spc="-1" strike="noStrike">
                <a:solidFill>
                  <a:srgbClr val="0000ff"/>
                </a:solidFill>
                <a:latin typeface="DejaVu Sans"/>
                <a:ea typeface="ＭＳ Ｐゴシック"/>
              </a:rPr>
              <a:t> 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“school” = the institution </a:t>
            </a:r>
            <a:r>
              <a:rPr b="0" i="1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 specific school (e.g., Werner v. Siemens Schule in Hildesheim)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1" name="CustomShape 2"/>
          <p:cNvSpPr/>
          <p:nvPr/>
        </p:nvSpPr>
        <p:spPr>
          <a:xfrm>
            <a:off x="542880" y="7232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CustomShape 3"/>
          <p:cNvSpPr/>
          <p:nvPr/>
        </p:nvSpPr>
        <p:spPr>
          <a:xfrm>
            <a:off x="542880" y="126864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CustomShape 1"/>
          <p:cNvSpPr/>
          <p:nvPr/>
        </p:nvSpPr>
        <p:spPr>
          <a:xfrm>
            <a:off x="539640" y="1582560"/>
            <a:ext cx="10581840" cy="3391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Choose terms appropriate for the readers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9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Example 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Times New Roman"/>
                <a:ea typeface="ＭＳ Ｐゴシック"/>
              </a:rPr>
              <a:t>→</a:t>
            </a: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ＭＳ Ｐゴシック"/>
              </a:rPr>
              <a:t> ISDN phone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hardware engineer: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codes and activation of the LCD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interface designer: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key sequences and masks on the LCD display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For the user of the telephone: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functions like call forwarding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Bef>
                <a:spcPts val="360"/>
              </a:spcBef>
              <a:buClr>
                <a:srgbClr val="008c4f"/>
              </a:buClr>
              <a:buSzPct val="45000"/>
              <a:buFont typeface="DejaVu Sans"/>
              <a:buChar char="◾"/>
              <a:tabLst>
                <a:tab algn="l" pos="171468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ＭＳ Ｐゴシック"/>
              </a:rPr>
              <a:t>The correct description level is the one, that suits the expectations of the requirements-document reader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CustomShape 2"/>
          <p:cNvSpPr/>
          <p:nvPr/>
        </p:nvSpPr>
        <p:spPr>
          <a:xfrm>
            <a:off x="542880" y="7236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CustomShape 3"/>
          <p:cNvSpPr/>
          <p:nvPr/>
        </p:nvSpPr>
        <p:spPr>
          <a:xfrm>
            <a:off x="542880" y="12690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Guidelines – </a:t>
            </a: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Technical Terms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CustomShape 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7" name="CustomShape 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CustomShape 3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1"/>
          <p:cNvSpPr/>
          <p:nvPr/>
        </p:nvSpPr>
        <p:spPr>
          <a:xfrm>
            <a:off x="539640" y="1339200"/>
            <a:ext cx="1088964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Technique that aims at avoiding mistakes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Also known as 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requirement templates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 algn="ctr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good pattern contains: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“legal obligation”, verb,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0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2" name="CustomShape 4"/>
          <p:cNvSpPr/>
          <p:nvPr/>
        </p:nvSpPr>
        <p:spPr>
          <a:xfrm>
            <a:off x="465840" y="3309120"/>
            <a:ext cx="10889640" cy="105840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 syntactic requirement pattern defines a syntactic structure for documenting requirements in natural language and defines meaning of each part of the syntactic structure.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3" name="CustomShape 5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7: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CustomShape 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CustomShape 3"/>
          <p:cNvSpPr/>
          <p:nvPr/>
        </p:nvSpPr>
        <p:spPr>
          <a:xfrm>
            <a:off x="45180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&lt;when?&gt; / &lt;under what conditions&gt;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Conditions under which the function documented in the requirement is performed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Temporal or logical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or more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7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289" name="CustomShape 5"/>
          <p:cNvSpPr/>
          <p:nvPr/>
        </p:nvSpPr>
        <p:spPr>
          <a:xfrm>
            <a:off x="914400" y="2552400"/>
            <a:ext cx="1494000" cy="9820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/ &lt;system name&gt;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Name of the system that shall provide the functionality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of the sentence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2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3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9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295" name="CustomShape 5"/>
          <p:cNvSpPr/>
          <p:nvPr/>
        </p:nvSpPr>
        <p:spPr>
          <a:xfrm>
            <a:off x="2586960" y="2574000"/>
            <a:ext cx="1494000" cy="98208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SHALL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Legally binding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If a statement does not contain “shall”, it is not a requirement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7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01" name="CustomShape 5"/>
          <p:cNvSpPr/>
          <p:nvPr/>
        </p:nvSpPr>
        <p:spPr>
          <a:xfrm>
            <a:off x="4512600" y="2252160"/>
            <a:ext cx="894960" cy="4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Highly recommended feature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Optional, not contractually required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More like goals instead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3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07" name="CustomShape 5"/>
          <p:cNvSpPr/>
          <p:nvPr/>
        </p:nvSpPr>
        <p:spPr>
          <a:xfrm>
            <a:off x="4512600" y="2836440"/>
            <a:ext cx="894960" cy="4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WILL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Statements of fact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 If I want to tell you something about another system I will use “will”.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0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1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2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13" name="CustomShape 5"/>
          <p:cNvSpPr/>
          <p:nvPr/>
        </p:nvSpPr>
        <p:spPr>
          <a:xfrm>
            <a:off x="4519800" y="3357360"/>
            <a:ext cx="894960" cy="4572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PROVIDE &lt;whom?&gt; WITH THE ABILITY TO &lt;process&gt;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offered to specific users </a:t>
            </a: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DejaVu Sans"/>
              </a:rPr>
              <a:t>→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&lt;whom?&gt;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5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18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19" name="CustomShape 5"/>
          <p:cNvSpPr/>
          <p:nvPr/>
        </p:nvSpPr>
        <p:spPr>
          <a:xfrm>
            <a:off x="6296760" y="2605680"/>
            <a:ext cx="1698480" cy="92880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BE ABLE TO &lt;process&gt;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Same as &lt;process&gt;, except: Applies to requirements that are performed as reactions to trigger events from other systems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2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3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24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25" name="CustomShape 5"/>
          <p:cNvSpPr/>
          <p:nvPr/>
        </p:nvSpPr>
        <p:spPr>
          <a:xfrm>
            <a:off x="6467760" y="3688200"/>
            <a:ext cx="1177920" cy="6717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TextShape 1"/>
          <p:cNvSpPr/>
          <p:nvPr/>
        </p:nvSpPr>
        <p:spPr>
          <a:xfrm>
            <a:off x="539640" y="4363920"/>
            <a:ext cx="10889640" cy="183456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i="1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&lt;object&gt; and &lt;additional details about the object&gt;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Object for which the functionality is required, e.g., which document shall be printed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8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C. Rupp (2009)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and Management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0" name="Picture 2" descr=""/>
          <p:cNvPicPr/>
          <p:nvPr/>
        </p:nvPicPr>
        <p:blipFill>
          <a:blip r:embed="rId1"/>
          <a:stretch/>
        </p:blipFill>
        <p:spPr>
          <a:xfrm>
            <a:off x="1040760" y="1868040"/>
            <a:ext cx="10106640" cy="2394000"/>
          </a:xfrm>
          <a:prstGeom prst="rect">
            <a:avLst/>
          </a:prstGeom>
          <a:ln w="0">
            <a:noFill/>
          </a:ln>
        </p:spPr>
      </p:pic>
      <p:sp>
        <p:nvSpPr>
          <p:cNvPr id="331" name="CustomShape 5"/>
          <p:cNvSpPr/>
          <p:nvPr/>
        </p:nvSpPr>
        <p:spPr>
          <a:xfrm>
            <a:off x="8750160" y="2632680"/>
            <a:ext cx="2397240" cy="90936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TextShape 1"/>
          <p:cNvSpPr/>
          <p:nvPr/>
        </p:nvSpPr>
        <p:spPr>
          <a:xfrm>
            <a:off x="539640" y="1339200"/>
            <a:ext cx="1088964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2000" spc="-1" strike="noStrike">
                <a:solidFill>
                  <a:srgbClr val="00b0f0"/>
                </a:solidFill>
                <a:latin typeface="DejaVu Sans"/>
                <a:ea typeface="DejaVu Sans"/>
              </a:rPr>
              <a:t>If the glass break detector detects the damaging of a window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, </a:t>
            </a:r>
            <a:r>
              <a:rPr b="0" lang="en-US" sz="2000" spc="-1" strike="noStrike">
                <a:solidFill>
                  <a:srgbClr val="00b050"/>
                </a:solidFill>
                <a:latin typeface="DejaVu Sans"/>
                <a:ea typeface="DejaVu Sans"/>
              </a:rPr>
              <a:t>the Burglar3000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ffc000"/>
                </a:solidFill>
                <a:latin typeface="DejaVu Sans"/>
                <a:ea typeface="DejaVu Sans"/>
              </a:rPr>
              <a:t>inform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 </a:t>
            </a:r>
            <a:r>
              <a:rPr b="0" lang="en-US" sz="2000" spc="-1" strike="noStrike">
                <a:solidFill>
                  <a:srgbClr val="7030a0"/>
                </a:solidFill>
                <a:latin typeface="DejaVu Sans"/>
                <a:ea typeface="DejaVu Sans"/>
              </a:rPr>
              <a:t>the head office of the security service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.”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DejaVu Sans"/>
              </a:rPr>
              <a:t>&lt;when&gt;: if the glass break detector detects the damaging of a window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DejaVu Sans"/>
              </a:rPr>
              <a:t>&lt;system name&gt;: the Burglar3000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DejaVu Sans"/>
              </a:rPr>
              <a:t>SHALL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DejaVu Sans"/>
              </a:rPr>
              <a:t>&lt;process&gt;: inform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7030a0"/>
                </a:solidFill>
                <a:latin typeface="DejaVu Sans"/>
                <a:ea typeface="DejaVu Sans"/>
              </a:rPr>
              <a:t>&lt;object&gt;: the head office of the security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Example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5" name="CustomShape 4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CustomShape 1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CustomShape 2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Syntactic Requirements Patterns – Fitting a Requirement into the Pattern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8" name="CustomShape 3"/>
          <p:cNvSpPr/>
          <p:nvPr/>
        </p:nvSpPr>
        <p:spPr>
          <a:xfrm>
            <a:off x="263520" y="6411600"/>
            <a:ext cx="10917000" cy="226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de-DE" sz="900" spc="-1" strike="noStrike">
                <a:solidFill>
                  <a:srgbClr val="a6a6a6"/>
                </a:solidFill>
                <a:latin typeface="Roboto"/>
                <a:ea typeface="Roboto"/>
              </a:rPr>
              <a:t>K. Pohl (2010) – </a:t>
            </a:r>
            <a:r>
              <a:rPr b="0" lang="en-US" sz="900" spc="-1" strike="noStrike">
                <a:solidFill>
                  <a:srgbClr val="a6a6a6"/>
                </a:solidFill>
                <a:latin typeface="Roboto"/>
                <a:ea typeface="Roboto"/>
              </a:rPr>
              <a:t>Requirements Engineering – Fundamentals, Principles and Techniques</a:t>
            </a:r>
            <a:endParaRPr b="0" lang="en-US" sz="9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9" name="Picture 2" descr=""/>
          <p:cNvPicPr/>
          <p:nvPr/>
        </p:nvPicPr>
        <p:blipFill>
          <a:blip r:embed="rId1"/>
          <a:stretch/>
        </p:blipFill>
        <p:spPr>
          <a:xfrm>
            <a:off x="2033280" y="1843920"/>
            <a:ext cx="8121600" cy="44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CustomShape 1"/>
          <p:cNvSpPr/>
          <p:nvPr/>
        </p:nvSpPr>
        <p:spPr>
          <a:xfrm>
            <a:off x="335520" y="4406760"/>
            <a:ext cx="10748520" cy="135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US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CustomShape 2"/>
          <p:cNvSpPr/>
          <p:nvPr/>
        </p:nvSpPr>
        <p:spPr>
          <a:xfrm>
            <a:off x="335520" y="2906640"/>
            <a:ext cx="10748520" cy="1495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CustomShape 1"/>
          <p:cNvSpPr/>
          <p:nvPr/>
        </p:nvSpPr>
        <p:spPr>
          <a:xfrm>
            <a:off x="542880" y="721800"/>
            <a:ext cx="10356840" cy="497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CustomShape 2"/>
          <p:cNvSpPr/>
          <p:nvPr/>
        </p:nvSpPr>
        <p:spPr>
          <a:xfrm>
            <a:off x="451800" y="1709280"/>
            <a:ext cx="8224200" cy="43524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TextShape 3"/>
          <p:cNvSpPr/>
          <p:nvPr/>
        </p:nvSpPr>
        <p:spPr>
          <a:xfrm>
            <a:off x="609480" y="1769400"/>
            <a:ext cx="10587240" cy="4855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rm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Requirements Documentation is a key artifact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Required amount of requirements documentation depends on context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Natural language is a versatile means for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Versatility allows ambiguities and problems with the perspective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 (multiple forms)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 for writing requirements documents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Syntactic Requirements Patterns define a fixed structure for the requirements documentation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Condition, subject, legal obligation, verb, object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CustomShape 1"/>
          <p:cNvSpPr/>
          <p:nvPr/>
        </p:nvSpPr>
        <p:spPr>
          <a:xfrm>
            <a:off x="335520" y="1268640"/>
            <a:ext cx="10746360" cy="503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CustomShape 2"/>
          <p:cNvSpPr/>
          <p:nvPr/>
        </p:nvSpPr>
        <p:spPr>
          <a:xfrm>
            <a:off x="335520" y="764640"/>
            <a:ext cx="1074636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TextShape 1"/>
          <p:cNvSpPr/>
          <p:nvPr/>
        </p:nvSpPr>
        <p:spPr>
          <a:xfrm>
            <a:off x="542880" y="685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CustomShape 1"/>
          <p:cNvSpPr/>
          <p:nvPr/>
        </p:nvSpPr>
        <p:spPr>
          <a:xfrm>
            <a:off x="542880" y="7218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4: Requirements Documentation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CustomShape 2"/>
          <p:cNvSpPr/>
          <p:nvPr/>
        </p:nvSpPr>
        <p:spPr>
          <a:xfrm>
            <a:off x="542880" y="126720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CustomShape 3"/>
          <p:cNvSpPr/>
          <p:nvPr/>
        </p:nvSpPr>
        <p:spPr>
          <a:xfrm>
            <a:off x="539640" y="1709280"/>
            <a:ext cx="8225280" cy="43534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45000" bIns="45000" anchor="ctr">
            <a:noAutofit/>
          </a:bodyPr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Types of Requirements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Textual Requirements Specification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1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Ambiguity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Guidelines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272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GB" sz="1800" spc="-1" strike="noStrike">
                <a:solidFill>
                  <a:srgbClr val="000000"/>
                </a:solidFill>
                <a:latin typeface="DejaVu Sans"/>
                <a:ea typeface="Arial"/>
              </a:rPr>
              <a:t>Syntactic Requirements Patterns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TextShape 1"/>
          <p:cNvSpPr/>
          <p:nvPr/>
        </p:nvSpPr>
        <p:spPr>
          <a:xfrm>
            <a:off x="539640" y="1339200"/>
            <a:ext cx="1152108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Three essential advantages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Universal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be used in any problem area or domain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Flexible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Allows arbitrary abstractions and refinements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Comprehensible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Can (potentially) be understood by any stakeholder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Advantages of Natural Language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TextShape 1"/>
          <p:cNvSpPr/>
          <p:nvPr/>
        </p:nvSpPr>
        <p:spPr>
          <a:xfrm>
            <a:off x="542880" y="1600200"/>
            <a:ext cx="10731960" cy="479700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of the </a:t>
            </a:r>
            <a:r>
              <a:rPr b="1" i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three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 perspectives (data/structural, function, behavioral) in functional requirements 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Often even mixed with quality requirements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Example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glass break detector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window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detects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that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pane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has been damaged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,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system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</a:t>
            </a: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shall inf</a:t>
            </a: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orm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 the </a:t>
            </a: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security service </a:t>
            </a: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within 2 seconds at the least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50"/>
                </a:solidFill>
                <a:latin typeface="DejaVu Sans"/>
                <a:ea typeface="Arial"/>
              </a:rPr>
              <a:t>Structural: glass break detector, window, pane, system, security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b0f0"/>
                </a:solidFill>
                <a:latin typeface="DejaVu Sans"/>
                <a:ea typeface="Arial"/>
              </a:rPr>
              <a:t>Function: detects, inform the security service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0000"/>
                </a:solidFill>
                <a:latin typeface="DejaVu Sans"/>
                <a:ea typeface="Arial"/>
              </a:rPr>
              <a:t>Behavior: if damaged, shall inform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ffc000"/>
                </a:solidFill>
                <a:latin typeface="DejaVu Sans"/>
                <a:ea typeface="Arial"/>
              </a:rPr>
              <a:t>Quality: 2 seconds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228240">
              <a:lnSpc>
                <a:spcPct val="100000"/>
              </a:lnSpc>
              <a:spcBef>
                <a:spcPts val="1511"/>
              </a:spcBef>
              <a:tabLst>
                <a:tab algn="l" pos="0"/>
              </a:tabLst>
            </a:pP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→ </a:t>
            </a:r>
            <a:r>
              <a:rPr b="1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Mixing concepts is a bad idea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Mixing Concepts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TextShape 1"/>
          <p:cNvSpPr/>
          <p:nvPr/>
        </p:nvSpPr>
        <p:spPr>
          <a:xfrm>
            <a:off x="539640" y="1339200"/>
            <a:ext cx="10658160" cy="4859280"/>
          </a:xfrm>
          <a:prstGeom prst="rect">
            <a:avLst/>
          </a:prstGeom>
          <a:noFill/>
          <a:ln w="936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000" spc="-1" strike="noStrike" u="sng">
                <a:solidFill>
                  <a:srgbClr val="008c4f"/>
                </a:solidFill>
                <a:uFillTx/>
                <a:latin typeface="DejaVu Sans"/>
                <a:ea typeface="Arial"/>
              </a:rPr>
              <a:t>At least separate functional and quality aspects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10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Functional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glass break detector at the window shall detect if the glass pane is damaged.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If the detector detects damage to the pane, the system shall inform the security service.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417"/>
              </a:spcBef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5640">
              <a:lnSpc>
                <a:spcPct val="100000"/>
              </a:lnSpc>
              <a:spcBef>
                <a:spcPts val="1001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Arial"/>
              </a:rPr>
              <a:t>Quality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5640">
              <a:lnSpc>
                <a:spcPct val="100000"/>
              </a:lnSpc>
              <a:spcBef>
                <a:spcPts val="499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Arial"/>
              </a:rPr>
              <a:t>The system shall inform the security service within 2 seconds after detecting the damage.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542880" y="7221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CustomShape 3"/>
          <p:cNvSpPr/>
          <p:nvPr/>
        </p:nvSpPr>
        <p:spPr>
          <a:xfrm>
            <a:off x="542880" y="12675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Separation of Functional and Quality Aspects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CustomShape 1"/>
          <p:cNvSpPr/>
          <p:nvPr/>
        </p:nvSpPr>
        <p:spPr>
          <a:xfrm>
            <a:off x="542880" y="7239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Textual Requirements Specification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CustomShape 2"/>
          <p:cNvSpPr/>
          <p:nvPr/>
        </p:nvSpPr>
        <p:spPr>
          <a:xfrm>
            <a:off x="542880" y="1269360"/>
            <a:ext cx="10357920" cy="49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GB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Ambiguity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CustomShape 3"/>
          <p:cNvSpPr/>
          <p:nvPr/>
        </p:nvSpPr>
        <p:spPr>
          <a:xfrm>
            <a:off x="408960" y="2545560"/>
            <a:ext cx="10857240" cy="974160"/>
          </a:xfrm>
          <a:prstGeom prst="roundRect">
            <a:avLst>
              <a:gd name="adj" fmla="val 16667"/>
            </a:avLst>
          </a:prstGeom>
          <a:noFill/>
          <a:ln>
            <a:solidFill>
              <a:srgbClr val="008c4f"/>
            </a:solidFill>
            <a:rou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A requirement is </a:t>
            </a:r>
            <a:r>
              <a:rPr b="1" lang="en-GB" sz="2000" spc="-1" strike="noStrike">
                <a:solidFill>
                  <a:srgbClr val="c0504d"/>
                </a:solidFill>
                <a:latin typeface="DejaVu Sans"/>
                <a:ea typeface="Arial"/>
              </a:rPr>
              <a:t>ambiguous</a:t>
            </a:r>
            <a:r>
              <a:rPr b="0" lang="en-GB" sz="2000" spc="-1" strike="noStrike">
                <a:solidFill>
                  <a:srgbClr val="000000"/>
                </a:solidFill>
                <a:latin typeface="DejaVu Sans"/>
                <a:ea typeface="Arial"/>
              </a:rPr>
              <a:t>, if it allows more than one interpretation even though the relevant context (other requirements, application domain, software system) is known.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952</TotalTime>
  <Application>LibreOffice/7.4.2.3$Linux_X86_64 LibreOffice_project/40$Build-3</Application>
  <AppVersion>15.0000</AppVersion>
  <Words>4731</Words>
  <Paragraphs>653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2022-11-28T10:45:28Z</dcterms:modified>
  <cp:revision>3566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49</vt:i4>
  </property>
  <property fmtid="{D5CDD505-2E9C-101B-9397-08002B2CF9AE}" pid="4" name="PresentationFormat">
    <vt:lpwstr>Widescreen</vt:lpwstr>
  </property>
  <property fmtid="{D5CDD505-2E9C-101B-9397-08002B2CF9AE}" pid="5" name="Slides">
    <vt:i4>61</vt:i4>
  </property>
</Properties>
</file>