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515DF6C-C1D2-412C-A522-2E1481B43B4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8440" cy="375660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208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4399200" y="9555480"/>
            <a:ext cx="3357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980A73C-BDFF-42F2-9CE7-9D79730AE64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8440" cy="37566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208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399200" y="9555480"/>
            <a:ext cx="3357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820D57C-B739-4620-AC3C-5B677ED5611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88440" cy="375660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2080" cy="451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4399200" y="9555480"/>
            <a:ext cx="33573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7F2C237-4DAE-4454-AFC1-29A456D8FA0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920" cy="6845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F13DA0B-890C-466F-8174-A5552D845B0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7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760" cy="5576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600" cy="5097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7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920" cy="6845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36920" cy="6845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4D707E9-9CDB-4BE5-914F-7211D0814DA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37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760" cy="55764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600" cy="50976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11444760" y="0"/>
            <a:ext cx="736920" cy="68457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38640" y="6453360"/>
            <a:ext cx="75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2101256-704F-471B-AB68-4606FDB0847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798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Emerging Technologies for the Circular Economy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Emerging-Technologies-for-the-Circular-Economy#readme" TargetMode="External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jupyter-cloud.gwdg.de/" TargetMode="External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#readm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hyperlink" Target="https://bitcoin.org/bitcoin.pdf" TargetMode="External"/><Relationship Id="rId2" Type="http://schemas.openxmlformats.org/officeDocument/2006/relationships/hyperlink" Target="https://gavwood.com/paper.pdf" TargetMode="External"/><Relationship Id="rId3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>
            <a:off x="527400" y="1412640"/>
            <a:ext cx="10356840" cy="114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CustomShape 2"/>
          <p:cNvSpPr/>
          <p:nvPr/>
        </p:nvSpPr>
        <p:spPr>
          <a:xfrm>
            <a:off x="527400" y="2852640"/>
            <a:ext cx="10356840" cy="23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335520" y="2408400"/>
            <a:ext cx="1074096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335520" y="2408400"/>
            <a:ext cx="1074096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of the design and consideration of privacy-preserving data processing procedures for smart and decentralized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35520" y="2408400"/>
            <a:ext cx="1074096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design decentralized smart systems and applications in the context of connected sensor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of the design and consideration of privacy-preserving data processing procedures for smart and decentralized applications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such applications and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→ Circular Economy (L02)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→ Lifecycle Assessment – LCA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→ Introduction to the Internet of Things (L04)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→ Internet of Things – Communication + Security and Privacy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→ Internet of Things – Data Processing and BigData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Industrial Internet of Things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→ Introduction to Blockchain Technology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→ Blockchain Technology – Consensus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→ Blockchain Technology – Ethereum and Smart Contracts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→ Blockchain Technology and Sustainability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 → The Machine-to-Everything Economy – A step towards the CE 2.0? (L12)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29.07.2024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02 – Circular Economy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29.04.2024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03 – Lifecycle Assessment (LCA)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04 – IoT Sensing and Gathering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05 – IoT Security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27.05.2024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06 – IoT Data Processing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03.06.2024 → Exercise 07 – Industrial IoT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08 – Blockchain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09 – Blockchain Basics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24.06.2024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10 – Blockchain Conensus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01.07.2024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11 – Blockchain Tokens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35520" y="126828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etce-etce@tu-clausthal.de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2"/>
          <p:cNvSpPr/>
          <p:nvPr/>
        </p:nvSpPr>
        <p:spPr>
          <a:xfrm>
            <a:off x="335520" y="126864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15.04.2024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08.07.2024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35520" y="126828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coding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 Submission and Grading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exercises are graded semi-automatically. Due to this it is highly important that you follow the required submission format. Otherwise the grading process will fail and you will receive 0 points.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Coding exercises will be provided in the form of Jupyter Notebooks, and provided to you via Moodle and on our GitHub repository.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can run these notebooks on the GWDG’s jupyter cloud service: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https://jupyter-cloud.gwdg.de/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or on your local machine.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you have finished the editing the Jupyter notebook, submit your edited copy of the notebook back to the Moodle Exercise page.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which are not valid Jupyter Notebook files will be marked as having failed.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3"/>
          <p:cNvSpPr/>
          <p:nvPr/>
        </p:nvSpPr>
        <p:spPr>
          <a:xfrm>
            <a:off x="4655880" y="476640"/>
            <a:ext cx="2427120" cy="35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35520" y="7682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388800" y="1488600"/>
            <a:ext cx="1071468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8c4f"/>
                </a:solidFill>
                <a:latin typeface="DejaVu Sans"/>
                <a:ea typeface="Arial"/>
              </a:rPr>
              <a:t>Every student enrolled in this course is advised to take the knowledge quiz in first two weeks of the course.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Goal of the test: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To check the knowledge level of the student that is relevant to this course of study.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Preparation: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A review of basic concepts of Cryptography and Circular Economy is recommended for Week 1 and Week 2 respectively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Knowledge quiz for Week 1 only tests your existing knowledge.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THE TEST IS JUST FOR YOU → WE CANNOT CHECK THE TEST RESULTS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335520" y="764640"/>
            <a:ext cx="1073880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35520" y="1268640"/>
            <a:ext cx="10738800" cy="50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ustomShape 3"/>
          <p:cNvSpPr/>
          <p:nvPr/>
        </p:nvSpPr>
        <p:spPr>
          <a:xfrm>
            <a:off x="336600" y="3429000"/>
            <a:ext cx="10856520" cy="20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2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2000" spc="-1" strike="noStrike">
                <a:solidFill>
                  <a:srgbClr val="0369a3"/>
                </a:solidFill>
                <a:latin typeface="DejaVu Sans"/>
                <a:ea typeface="DejaVu Sans"/>
              </a:rPr>
              <a:t> 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8c4f"/>
              </a:buClr>
              <a:buSzPct val="115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5"/>
          <p:cNvSpPr/>
          <p:nvPr/>
        </p:nvSpPr>
        <p:spPr>
          <a:xfrm>
            <a:off x="335520" y="7682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388800" y="1488600"/>
            <a:ext cx="1071468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DE" sz="1400" spc="-1" strike="noStrike">
                <a:solidFill>
                  <a:srgbClr val="008c4f"/>
                </a:solidFill>
                <a:latin typeface="DejaVu Sans"/>
                <a:ea typeface="Arial"/>
              </a:rPr>
              <a:t>Every student enrolled in this course is advised to take the knowledge quiz in first two weeks of the course.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Goal of the test: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To check the knowledge level of the student that is relevant to this course of study.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Preparation: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A review of basic concepts of Cryptography and Circular Economy is recommended for Week 1 and Week 2 respectively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Knowledge quiz for Week 1 only tests your existing knowledge.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de-DE" sz="1400" spc="-1" strike="noStrike">
                <a:solidFill>
                  <a:srgbClr val="000000"/>
                </a:solidFill>
                <a:latin typeface="DejaVu Sans"/>
                <a:ea typeface="Arial Unicode MS"/>
              </a:rPr>
              <a:t>THE TEST IS JUST FOR YOU → WE CANNOT CHECK THE TEST RESULTS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de-DE" sz="1400" spc="-1" strike="noStrike">
                <a:solidFill>
                  <a:srgbClr val="c9211e"/>
                </a:solidFill>
                <a:latin typeface="DejaVu Sans"/>
                <a:ea typeface="Arial Unicode MS"/>
              </a:rPr>
              <a:t>Link for all multiple-choice exercises → </a:t>
            </a:r>
            <a:r>
              <a:rPr b="0" lang="de-DE" sz="1400" spc="-1" strike="noStrike">
                <a:solidFill>
                  <a:srgbClr val="c9211e"/>
                </a:solidFill>
                <a:latin typeface="DejaVu Sans"/>
                <a:ea typeface="Arial Unicode MS"/>
              </a:rPr>
              <a:t>etce.etce-lab.de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200400" y="685800"/>
            <a:ext cx="5275800" cy="600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600200" y="1600200"/>
            <a:ext cx="8362080" cy="463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 (except for the MC exercises).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via Moodle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 → Most likely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05.08.2024 from 2 pm – 4 pm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3552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6285600" y="2132640"/>
            <a:ext cx="508680" cy="488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4089960" y="2247480"/>
            <a:ext cx="227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3552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Satoshi Nakamoto.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Bitcoin: A Peer-to-Peer Electronic Cash System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 – (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Gavin Wood.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Ethereum: A Secure Decentralized Generalised Transaction Ledger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(2014) – (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Andreas Schütz und Tobias Fertig.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Blockchain für Entwickler: Grundlagen, Programmierung, Anwendung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I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 of Things for Architects: Architecting IoT solutions by implementing sensors, communication infrastructure, edge computing, analytics, and security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Dan Boneh, Amit Sahai und Brent Waters.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Encryption: Definitions and Challenges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33552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Grafik 2" descr=""/>
          <p:cNvPicPr/>
          <p:nvPr/>
        </p:nvPicPr>
        <p:blipFill>
          <a:blip r:embed="rId1"/>
          <a:stretch/>
        </p:blipFill>
        <p:spPr>
          <a:xfrm>
            <a:off x="4923720" y="1257120"/>
            <a:ext cx="1463760" cy="2165040"/>
          </a:xfrm>
          <a:prstGeom prst="rect">
            <a:avLst/>
          </a:prstGeom>
          <a:ln w="0">
            <a:noFill/>
          </a:ln>
        </p:spPr>
      </p:pic>
      <p:pic>
        <p:nvPicPr>
          <p:cNvPr id="33" name="Grafik 11" descr=""/>
          <p:cNvPicPr/>
          <p:nvPr/>
        </p:nvPicPr>
        <p:blipFill>
          <a:blip r:embed="rId2"/>
          <a:stretch/>
        </p:blipFill>
        <p:spPr>
          <a:xfrm>
            <a:off x="2207880" y="4110120"/>
            <a:ext cx="1777680" cy="1769760"/>
          </a:xfrm>
          <a:prstGeom prst="rect">
            <a:avLst/>
          </a:prstGeom>
          <a:ln w="0">
            <a:noFill/>
          </a:ln>
        </p:spPr>
      </p:pic>
      <p:sp>
        <p:nvSpPr>
          <p:cNvPr id="34" name="CustomShape 2"/>
          <p:cNvSpPr/>
          <p:nvPr/>
        </p:nvSpPr>
        <p:spPr>
          <a:xfrm>
            <a:off x="3859200" y="337320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CustomShape 4"/>
          <p:cNvSpPr/>
          <p:nvPr/>
        </p:nvSpPr>
        <p:spPr>
          <a:xfrm>
            <a:off x="1312200" y="592020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CustomShape 5"/>
          <p:cNvSpPr/>
          <p:nvPr/>
        </p:nvSpPr>
        <p:spPr>
          <a:xfrm>
            <a:off x="1312200" y="580716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CustomShape 12"/>
          <p:cNvSpPr/>
          <p:nvPr/>
        </p:nvSpPr>
        <p:spPr>
          <a:xfrm>
            <a:off x="4860000" y="592020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14"/>
          <p:cNvSpPr/>
          <p:nvPr/>
        </p:nvSpPr>
        <p:spPr>
          <a:xfrm>
            <a:off x="6300000" y="5807160"/>
            <a:ext cx="362844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3"/>
          <a:srcRect l="0" t="10387" r="0" b="0"/>
          <a:stretch/>
        </p:blipFill>
        <p:spPr>
          <a:xfrm>
            <a:off x="7380000" y="3960000"/>
            <a:ext cx="1437120" cy="19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42880" y="721800"/>
            <a:ext cx="103453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1800" y="1709280"/>
            <a:ext cx="8212680" cy="43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609480" y="1769400"/>
            <a:ext cx="10575720" cy="48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Sustainable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42880" y="721800"/>
            <a:ext cx="103453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451800" y="1709280"/>
            <a:ext cx="8212680" cy="43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609480" y="1769400"/>
            <a:ext cx="10575720" cy="48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542880" y="721800"/>
            <a:ext cx="10345320" cy="4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451800" y="1709280"/>
            <a:ext cx="8212680" cy="434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609480" y="1769400"/>
            <a:ext cx="10575720" cy="48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35520" y="2408400"/>
            <a:ext cx="1074096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408400"/>
            <a:ext cx="1074096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35520" y="2408400"/>
            <a:ext cx="10740960" cy="38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the concept of the Linear Economy, the Circular Economy, the Performance Economy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understanding of new technologies in the field of decentralized and smart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overview of the Internet of Things and related concepts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Application>LibreOffice/24.2.2.2$Linux_X86_64 LibreOffice_project/420$Build-2</Application>
  <AppVersion>15.0000</AppVersion>
  <Words>2302</Words>
  <Paragraphs>229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2024-04-15T14:06:40Z</dcterms:modified>
  <cp:revision>3000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29</vt:i4>
  </property>
</Properties>
</file>