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slide" Target="slides/slide20.xml"/><Relationship Id="rId47" Type="http://schemas.openxmlformats.org/officeDocument/2006/relationships/slide" Target="slides/slide21.xml"/><Relationship Id="rId48" Type="http://schemas.openxmlformats.org/officeDocument/2006/relationships/slide" Target="slides/slide22.xml"/><Relationship Id="rId49" Type="http://schemas.openxmlformats.org/officeDocument/2006/relationships/slide" Target="slides/slide23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move the slide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2859E12-57F3-4A79-957D-C1A4EDE278D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536400" y="763560"/>
            <a:ext cx="6687360" cy="376164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 defTabSz="914400">
              <a:lnSpc>
                <a:spcPct val="100000"/>
              </a:lnSpc>
            </a:pPr>
            <a:fld id="{BC0684AB-5536-4E96-929A-AF8797C59F3B}" type="slidenum">
              <a:rPr b="0" lang="de-DE" sz="1800" strike="noStrike" u="none">
                <a:solidFill>
                  <a:srgbClr val="000000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840" cy="37620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 defTabSz="914400">
              <a:lnSpc>
                <a:spcPct val="100000"/>
              </a:lnSpc>
            </a:pPr>
            <a:fld id="{9228A912-9D1F-4257-853E-0DC4F091539C}" type="slidenum">
              <a:rPr b="0" lang="de-DE" sz="1800" strike="noStrike" u="none">
                <a:solidFill>
                  <a:srgbClr val="000000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840" cy="376200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 defTabSz="914400">
              <a:lnSpc>
                <a:spcPct val="100000"/>
              </a:lnSpc>
            </a:pPr>
            <a:fld id="{8B41614E-550E-4DB4-BF91-C6D32ADA5D10}" type="slidenum">
              <a:rPr b="0" lang="de-DE" sz="1800" strike="noStrike" u="none">
                <a:solidFill>
                  <a:srgbClr val="000000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840" cy="37620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 defTabSz="914400">
              <a:lnSpc>
                <a:spcPct val="100000"/>
              </a:lnSpc>
            </a:pPr>
            <a:fld id="{A18FD24D-4F66-431F-A78D-87574F8BE375}" type="slidenum">
              <a:rPr b="0" lang="de-DE" sz="1800" strike="noStrike" u="none">
                <a:solidFill>
                  <a:srgbClr val="000000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536400" y="763560"/>
            <a:ext cx="6687360" cy="376164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 defTabSz="914400">
              <a:lnSpc>
                <a:spcPct val="100000"/>
              </a:lnSpc>
            </a:pPr>
            <a:fld id="{45D2B5C3-3EE1-4476-991E-A4651014F21B}" type="slidenum">
              <a:rPr b="0" lang="de-DE" sz="1800" strike="noStrike" u="none">
                <a:solidFill>
                  <a:srgbClr val="000000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F344F721-6DC5-442E-9319-1941754935B0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27A425D4-4756-455E-A76F-4D17CBBD104E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1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1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391F0C53-488E-4581-9313-83005DCD59C1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3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3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D7E1D5F6-9A64-43B0-8829-FEBCBF4BCF61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4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4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2650A615-189F-44A7-93AB-87DB4B1E3544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6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6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4F726771-4711-444A-B55D-8FD3844E4EE6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B8C8D631-A769-4E4A-961B-97EA31AC8AB6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7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5CB74B27-5961-470F-9B34-11C947F87FEB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6CF09E60-F77C-4B89-89A5-47EDCB464234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DE5E8B37-ACB1-4CB4-88AB-27D534ACBBBA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700124A1-4068-4EB3-8ED6-EBD5766DAD91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0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0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B9CBEBFC-8317-4686-88AC-E8FB09709943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2C387DAB-A1DE-4A8C-BA62-C296BE4B20AC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20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21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22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F45A3817-1C11-4A56-9CA3-7B919DFE0366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F6D2803C-49B0-4E3C-8CA2-DB210845924E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3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3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33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B489BB09-8EAD-4D17-BA3D-6E4C112F10B3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CEEB95CD-4DDF-4BC7-9D84-230CDC63E856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4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4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45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9E8A27B0-409C-4A38-8114-6294C17BD9F1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51304130-ACAB-4031-B2B6-C354B04830BB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5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E12A173C-72C9-4BBC-98EE-0F634EDCCE14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5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5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59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48B053A1-6158-4BE7-AF39-0DD30EC1310D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799A3C87-533E-4E52-9910-23252BE2659C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6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6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DB72D9BD-1E8F-4B48-AEA6-A82E1A4F1BE3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AEA608DD-BAE1-4D9C-A779-5AC5BCC16E5C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7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7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77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3D4D820B-01FE-4410-8556-915B3F698E0C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579077C7-6F5A-4CF2-A0A1-3E3DB3DB11CF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9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9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93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788AD491-F99D-4A0B-97DC-43B7EF824A33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064BE3B9-27DC-47DE-9917-3D7112E912E0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0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30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309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A51A598B-974D-4531-BB03-453C13BAC1F1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6045B8DC-83DC-433A-8391-F3C57D6EEA81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9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2F22D68F-30E1-48E9-AE19-11DD5B57948D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4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k to 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edit 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the 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title 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text 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for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EA1D8614-6178-4336-BAA5-E03483ADB839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0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61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62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4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EAE15075-7D3C-47B3-A74E-6DA182D72909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7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k to 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edit 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the 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title 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text 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for</a:t>
            </a: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083C63C8-A7DE-49C5-9C3F-8E1D895C1869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8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4CE928F0-65BD-4358-8155-591EB0EBBFF0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9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89DCE2CC-B983-4B44-B5C1-41CBA5564D66}" type="slidenum">
              <a:rPr b="0" lang="en-US" sz="1800" strike="noStrike" u="none">
                <a:solidFill>
                  <a:srgbClr val="808080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0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0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rgbClr val="a6a6a6"/>
                </a:solidFill>
                <a:uFillTx/>
                <a:latin typeface="DejaVu Sans"/>
                <a:ea typeface="DejaVu Sans"/>
              </a:rPr>
              <a:t>The Limits to Growth – TU Clausthal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ltg.etce-lab.de/" TargetMode="External"/><Relationship Id="rId2" Type="http://schemas.openxmlformats.org/officeDocument/2006/relationships/hyperlink" Target="https://studip.tu-clausthal.de/dispatch.php/course/details?sem_id=8f1fd9dc300c043b645286586663cd54&amp;again=yes" TargetMode="External"/><Relationship Id="rId3" Type="http://schemas.openxmlformats.org/officeDocument/2006/relationships/hyperlink" Target="https://github.com/ETCE-LAB/teaching-material" TargetMode="External"/><Relationship Id="rId4" Type="http://schemas.openxmlformats.org/officeDocument/2006/relationships/hyperlink" Target="mailto:etce-ltg@tu-clausthal.de" TargetMode="External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etce-ltg@tu-clausthal.de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rooms/ben-aoi-v9o-q7r/join" TargetMode="External"/><Relationship Id="rId2" Type="http://schemas.openxmlformats.org/officeDocument/2006/relationships/hyperlink" Target="https://webconf.tu-clausthal.de/rooms/ben-aoi-v9o-q7r/join" TargetMode="Externa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tucloud.tu-clausthal.de/index.php/s/KGQqI0R6VoPwtNY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climateuniversity.fi/" TargetMode="External"/><Relationship Id="rId2" Type="http://schemas.openxmlformats.org/officeDocument/2006/relationships/hyperlink" Target="https://media.ccc.de/v/bub2018-207-circular_society#t=0" TargetMode="External"/><Relationship Id="rId3" Type="http://schemas.openxmlformats.org/officeDocument/2006/relationships/hyperlink" Target="https://media.ccc.de/v/36c3-11008-server_infrastructure_for_global_rebellion" TargetMode="External"/><Relationship Id="rId4" Type="http://schemas.openxmlformats.org/officeDocument/2006/relationships/hyperlink" Target="https://open.spotify.com/show/6zrL0QQWBhlVFsCveE2mtE" TargetMode="External"/><Relationship Id="rId5" Type="http://schemas.openxmlformats.org/officeDocument/2006/relationships/hyperlink" Target="https://open.spotify.com/show/1KzrasExlM5dgMYwgFHns6" TargetMode="External"/><Relationship Id="rId6" Type="http://schemas.openxmlformats.org/officeDocument/2006/relationships/hyperlink" Target="https://open.spotify.com/show/28sR8OiOq0MMnGEzMJTXSt" TargetMode="External"/><Relationship Id="rId7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27400" y="1412640"/>
            <a:ext cx="10360800" cy="11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3200" strike="noStrike" u="none">
                <a:solidFill>
                  <a:srgbClr val="008c4f"/>
                </a:solidFill>
                <a:uFillTx/>
                <a:latin typeface="DejaVu Sans"/>
                <a:ea typeface="DejaVu Sans"/>
              </a:rPr>
              <a:t>The Limits to Growth: Sustainability and the Circular Economy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27400" y="2852640"/>
            <a:ext cx="10360800" cy="23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 0: Organization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Prof. Dr. Benjamin Leiding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M.A. Theresa Sommer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M.Sc. Anant Sujatanagarjuna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335520" y="7718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Course Organization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33552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Course website – 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News and updates: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Everyone: Please join the public Matrix room by using this Link: https://matrix.to/#/#public--LTG-Course-SS23:matrix.org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8892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We will share news and updates here and you will also have the chance to ask questions to us and your fellow students.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CLZ students + DigiTec will additionally receive information via StudIP (</a:t>
            </a:r>
            <a:r>
              <a:rPr b="0" lang="en-GB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0680"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Slides will be uploaded to Github (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4120" indent="-2804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Please report bugs ;)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 recordings will be available on StudIP and on Github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Questions? Write us an email: 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etce-ltg@tu-clausthal.de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←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We will </a:t>
            </a:r>
            <a:r>
              <a:rPr b="1" lang="en-US" sz="1800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respond to emails written to this specific email address!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7" name="Picture 2" descr=""/>
          <p:cNvPicPr/>
          <p:nvPr/>
        </p:nvPicPr>
        <p:blipFill>
          <a:blip r:embed="rId5"/>
          <a:stretch/>
        </p:blipFill>
        <p:spPr>
          <a:xfrm>
            <a:off x="8471880" y="1184400"/>
            <a:ext cx="1613520" cy="161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35520" y="771840"/>
            <a:ext cx="10744920" cy="9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Course Organization - Asynchronous Learning &amp; MOOC content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35520" y="1602720"/>
            <a:ext cx="10744920" cy="46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M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assive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O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pen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O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nline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ourse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23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Remote and (often) asynchronous online courses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not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just for students enrolled in a specific university, but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ideally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open for everybody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23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Usually consist of pre-recorded lectures, interactive content and online quizzes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23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Some of you might have visited MOOC on platforms such as edX, LinkedIn Learning, Coursera, Udacity, etc. before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3680"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We are currently developing a MOOC for the Limits to Growth Lecture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This semester will be a test run for this asynchronous and digital learning content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23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We are very happy about any feedback you can give us to improve the course further! Just write us an email: 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etce-ltg@tu-clausthal.de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35520" y="7718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Course Organization – Asynchronous Learning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35520" y="1377720"/>
            <a:ext cx="10744920" cy="18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This semester we will include asynchronous learning for some of the lectures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23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Consisting of short pre-recorded videos and interactive content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You will get further information about these two sessions during the semester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23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You will find the lecture videos on the course website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Rechteck: abgerundete Ecken 4"/>
          <p:cNvSpPr/>
          <p:nvPr/>
        </p:nvSpPr>
        <p:spPr>
          <a:xfrm>
            <a:off x="8617680" y="3367080"/>
            <a:ext cx="2289600" cy="2921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7933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The MOOC lectures will 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not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 be live lectures. Instead, you will find pre-recorded videos and other content on our website.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63" name="Table 6"/>
          <p:cNvGraphicFramePr/>
          <p:nvPr/>
        </p:nvGraphicFramePr>
        <p:xfrm>
          <a:off x="511560" y="3429000"/>
          <a:ext cx="6283440" cy="2245320"/>
        </p:xfrm>
        <a:graphic>
          <a:graphicData uri="http://schemas.openxmlformats.org/drawingml/2006/table">
            <a:tbl>
              <a:tblPr/>
              <a:tblGrid>
                <a:gridCol w="1194840"/>
                <a:gridCol w="5088960"/>
              </a:tblGrid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Date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de-DE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Lecture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2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06.12.2023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L05 – Overshoot, the Limits to Growth and Planetary Boundaries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2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13.12.2023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2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L06 – LCA </a:t>
                      </a:r>
                      <a:r>
                        <a:rPr b="1" lang="en-US" sz="1200" strike="noStrike" u="none">
                          <a:solidFill>
                            <a:srgbClr val="008c4f"/>
                          </a:solidFill>
                          <a:uFillTx/>
                          <a:latin typeface="DejaVu Sans"/>
                          <a:ea typeface="DejaVu Sans"/>
                        </a:rPr>
                        <a:t>(MOOC)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2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20.12.2023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L07 – Technology and Sustainability </a:t>
                      </a:r>
                      <a:r>
                        <a:rPr b="1" lang="en-US" sz="1200" strike="noStrike" u="none">
                          <a:solidFill>
                            <a:srgbClr val="008c4f"/>
                          </a:solidFill>
                          <a:uFillTx/>
                          <a:latin typeface="DejaVu Sans"/>
                          <a:ea typeface="DejaVu Sans"/>
                        </a:rPr>
                        <a:t>(MOOC)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2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10.01.2024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L08 – Circular Economy </a:t>
                      </a:r>
                      <a:r>
                        <a:rPr b="1" lang="en-US" sz="1200" strike="noStrike" u="none">
                          <a:solidFill>
                            <a:srgbClr val="008c4f"/>
                          </a:solidFill>
                          <a:uFillTx/>
                          <a:latin typeface="DejaVu Sans"/>
                          <a:ea typeface="DejaVu Sans"/>
                        </a:rPr>
                        <a:t>(MOOC)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2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17.01.2024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2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L09 – Circular Societies </a:t>
                      </a:r>
                      <a:r>
                        <a:rPr b="1" lang="en-US" sz="1200" strike="noStrike" u="none">
                          <a:solidFill>
                            <a:srgbClr val="008c4f"/>
                          </a:solidFill>
                          <a:uFillTx/>
                          <a:latin typeface="DejaVu Sans"/>
                          <a:ea typeface="DejaVu Sans"/>
                        </a:rPr>
                        <a:t>(MOOC)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2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24.01.2024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L10 – Beyond the Circular Economy I </a:t>
                      </a:r>
                      <a:r>
                        <a:rPr b="1" lang="en-US" sz="1200" strike="noStrike" u="none">
                          <a:solidFill>
                            <a:srgbClr val="008c4f"/>
                          </a:solidFill>
                          <a:uFillTx/>
                          <a:latin typeface="DejaVu Sans"/>
                          <a:ea typeface="DejaVu Sans"/>
                        </a:rPr>
                        <a:t>(MOOC)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GB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Dates/Times/Locations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Wednesday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1:15 pm to 2:45 pm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(Berlin time) – 08.11.2023 to 14.02.2024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Wednesday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3:00 pm to 4:00 pm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(Berlin time) – 15.11.2023 to 14.02.2024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3552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Individual work</a:t>
            </a:r>
            <a:r>
              <a:rPr b="0" lang="de-DE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→</a:t>
            </a:r>
            <a:r>
              <a:rPr b="0" lang="de-DE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no group submissions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Submission of </a:t>
            </a:r>
            <a:r>
              <a:rPr b="1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each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exercise is </a:t>
            </a:r>
            <a:r>
              <a:rPr b="1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mandatory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You pass by submitting an exercise – even if it is an empty page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You will receive feedback on your submission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= learning feedback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480" defTabSz="914400">
              <a:lnSpc>
                <a:spcPct val="100000"/>
              </a:lnSpc>
              <a:spcBef>
                <a:spcPts val="360"/>
              </a:spcBef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Some exercises require you to submit your work. All such exercises should be submitted the following link, using password “LTG2425”: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480" defTabSz="914400">
              <a:lnSpc>
                <a:spcPct val="100000"/>
              </a:lnSpc>
              <a:spcBef>
                <a:spcPts val="360"/>
              </a:spcBef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  <a:hlinkClick r:id="rId1"/>
              </a:rPr>
              <a:t>https://tucloud.tu-clausthal.de/index.php/s/KGQqI0R6VoPwtNY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480"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We do not accept email submissions, please use the file drop link to upload your submissions.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trike="noStrike" u="none">
                <a:solidFill>
                  <a:srgbClr val="008c4f"/>
                </a:solidFill>
                <a:uFillTx/>
                <a:latin typeface="DejaVu Sans"/>
                <a:ea typeface="DejaVu Sans"/>
              </a:rPr>
              <a:t>Important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: Always include your full name, your student email address and your student ID, so that we can track your submission.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GB" sz="18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etc. follow on the next slides (Examination)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5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33552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Step 1: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Enter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passwo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rd,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“LTG24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25”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GB" sz="18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etc. </a:t>
            </a:r>
            <a:r>
              <a:rPr b="1" lang="en-GB" sz="18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follow </a:t>
            </a:r>
            <a:r>
              <a:rPr b="1" lang="en-GB" sz="18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on the </a:t>
            </a:r>
            <a:r>
              <a:rPr b="1" lang="en-GB" sz="18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next </a:t>
            </a:r>
            <a:r>
              <a:rPr b="1" lang="en-GB" sz="18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slides </a:t>
            </a:r>
            <a:r>
              <a:rPr b="1" lang="en-GB" sz="18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(Examin</a:t>
            </a:r>
            <a:r>
              <a:rPr b="1" lang="en-GB" sz="18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ation)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CustomShape 7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trike="noStrike" u="none">
                <a:solidFill>
                  <a:srgbClr val="666666"/>
                </a:solidFill>
                <a:uFillTx/>
                <a:latin typeface="DejaVu Sans"/>
                <a:ea typeface="DejaVu Sans"/>
              </a:rPr>
              <a:t>Submission Instructions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6400800" y="2057400"/>
            <a:ext cx="4562280" cy="355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8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CustomShape 9"/>
          <p:cNvSpPr/>
          <p:nvPr/>
        </p:nvSpPr>
        <p:spPr>
          <a:xfrm>
            <a:off x="33552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Step 2: Upload a file, e.g. “E01-My_Name.pdf”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(PS: once you upload a file, you cannot delete it)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- Unless otherwise specified,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we only accept pdf files.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- Ensure that your full name, and the exercise is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mentioned in the filename AND inside the pdf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file itself. In addition, please include your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student email address in the pdf file.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GB" sz="18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etc. follow on the next slides (Examination)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CustomShape 10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trike="noStrike" u="none">
                <a:solidFill>
                  <a:srgbClr val="666666"/>
                </a:solidFill>
                <a:uFillTx/>
                <a:latin typeface="DejaVu Sans"/>
                <a:ea typeface="DejaVu Sans"/>
              </a:rPr>
              <a:t>Submission Instructions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6378120" y="1828800"/>
            <a:ext cx="4702320" cy="366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CustomShape 12"/>
          <p:cNvSpPr/>
          <p:nvPr/>
        </p:nvSpPr>
        <p:spPr>
          <a:xfrm>
            <a:off x="33552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Step 3: If your exercise was successfully uploaded,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it will be visible. Please do not upload duplicates.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GB" sz="18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etc. follow on the next slides (Examination)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CustomShape 1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trike="noStrike" u="none">
                <a:solidFill>
                  <a:srgbClr val="666666"/>
                </a:solidFill>
                <a:uFillTx/>
                <a:latin typeface="DejaVu Sans"/>
                <a:ea typeface="DejaVu Sans"/>
              </a:rPr>
              <a:t>Submission Instructions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6378120" y="1828800"/>
            <a:ext cx="4702320" cy="3667680"/>
          </a:xfrm>
          <a:prstGeom prst="rect">
            <a:avLst/>
          </a:prstGeom>
          <a:ln w="0">
            <a:noFill/>
          </a:ln>
        </p:spPr>
      </p:pic>
      <p:sp>
        <p:nvSpPr>
          <p:cNvPr id="380" name=""/>
          <p:cNvSpPr/>
          <p:nvPr/>
        </p:nvSpPr>
        <p:spPr>
          <a:xfrm>
            <a:off x="6400800" y="4451400"/>
            <a:ext cx="1708200" cy="228600"/>
          </a:xfrm>
          <a:prstGeom prst="rightArrow">
            <a:avLst>
              <a:gd name="adj1" fmla="val 42453"/>
              <a:gd name="adj2" fmla="val 132226"/>
            </a:avLst>
          </a:prstGeom>
          <a:solidFill>
            <a:srgbClr val="008c4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GB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Examination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4120" indent="-2804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Submit all exercises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Final exam: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4120" indent="-2804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Most likely on the 06.03.24 + 07.03.24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4120" indent="-2804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Either written exam (120min)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or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oral examination (20-25min)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Self-Study Star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33552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not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mandatory but could be helpful or interesting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6285600" y="2132640"/>
            <a:ext cx="514440" cy="4942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4089960" y="2247480"/>
            <a:ext cx="228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Self-Study Star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→</a:t>
            </a:r>
            <a:r>
              <a:rPr b="0" lang="de-DE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License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335520" y="126828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This work is licensed under a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Literature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do not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need to buy a book to pass the exam.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The Limits to Growth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(1972).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Limits To Growth: The 30-Year Update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(2004).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Baccini et al.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(2012).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Walter R. Stahel.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The Circular Economy: A User's Guide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(2019).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XR.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This is not a Drill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(2019)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W. Brian Arthur.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(2011).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David Wallace-Wells.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The Uninhabitable Earth, Annotated Edition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(2017).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James Lawrence Powell.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The 2084 Report: An Oral History of the Great Warming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(2020).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Rutger Bregman.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Utopia for Realists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(2017).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Literature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(German) Stefan Rahmstorf, Hans Joachim Schellnhuber.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Der Klimawandel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(2019).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David Archer, Stefan Rahmstorf.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The Climate Crisis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(2010).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Gabrielle Walker, David King. </a:t>
            </a:r>
            <a:r>
              <a:rPr b="0" i="1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The Hot Topic: How to Tackle Global Warming and Still Keep the Lights on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(2008).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Further Resources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35520" y="126864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Circular Societies (German) – 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Server Infrastructure for a Global Rebellion – 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Podcasts: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4920" defTabSz="9144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Drilled (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49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How to Save a Planet (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49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1,5 Grad – der Klima-Podcast mit Luisa Neubauer (German) (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Questions?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GB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Team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1" name="Group 1"/>
          <p:cNvGrpSpPr/>
          <p:nvPr/>
        </p:nvGrpSpPr>
        <p:grpSpPr>
          <a:xfrm>
            <a:off x="346680" y="2417760"/>
            <a:ext cx="3632400" cy="2916000"/>
            <a:chOff x="346680" y="2417760"/>
            <a:chExt cx="3632400" cy="2916000"/>
          </a:xfrm>
        </p:grpSpPr>
        <p:pic>
          <p:nvPicPr>
            <p:cNvPr id="332" name="Grafik 2" descr=""/>
            <p:cNvPicPr/>
            <p:nvPr/>
          </p:nvPicPr>
          <p:blipFill>
            <a:blip r:embed="rId1"/>
            <a:stretch/>
          </p:blipFill>
          <p:spPr>
            <a:xfrm>
              <a:off x="1411200" y="2417760"/>
              <a:ext cx="1467720" cy="2169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3" name="CustomShape 2"/>
            <p:cNvSpPr/>
            <p:nvPr/>
          </p:nvSpPr>
          <p:spPr>
            <a:xfrm>
              <a:off x="346680" y="4659840"/>
              <a:ext cx="3632400" cy="67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360" algn="ctr" defTabSz="914400">
                <a:lnSpc>
                  <a:spcPct val="100000"/>
                </a:lnSpc>
                <a:spcBef>
                  <a:spcPts val="360"/>
                </a:spcBef>
              </a:pPr>
              <a:r>
                <a:rPr b="0" lang="de-DE" sz="1600" strike="noStrike" u="none">
                  <a:solidFill>
                    <a:srgbClr val="595959"/>
                  </a:solidFill>
                  <a:uFillTx/>
                  <a:latin typeface="DejaVu Sans"/>
                  <a:ea typeface="DejaVu Sans"/>
                </a:rPr>
                <a:t>Prof. Dr. Benjamin Leiding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marL="360" algn="ctr" defTabSz="914400">
                <a:lnSpc>
                  <a:spcPct val="100000"/>
                </a:lnSpc>
                <a:spcBef>
                  <a:spcPts val="360"/>
                </a:spcBef>
              </a:pPr>
              <a:r>
                <a:rPr b="0" lang="de-DE" sz="1200" strike="noStrike" u="none">
                  <a:solidFill>
                    <a:srgbClr val="595959"/>
                  </a:solidFill>
                  <a:uFillTx/>
                  <a:latin typeface="DejaVu Sans"/>
                  <a:ea typeface="DejaVu Sans"/>
                </a:rPr>
                <a:t>benjamin.leiding@tu-clausthal.de</a:t>
              </a:r>
              <a:endParaRPr b="0" lang="en-US" sz="1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34" name="Group 2"/>
          <p:cNvGrpSpPr/>
          <p:nvPr/>
        </p:nvGrpSpPr>
        <p:grpSpPr>
          <a:xfrm>
            <a:off x="3659400" y="2417760"/>
            <a:ext cx="3632400" cy="2916000"/>
            <a:chOff x="3659400" y="2417760"/>
            <a:chExt cx="3632400" cy="2916000"/>
          </a:xfrm>
        </p:grpSpPr>
        <p:sp>
          <p:nvSpPr>
            <p:cNvPr id="335" name="CustomShape 3"/>
            <p:cNvSpPr/>
            <p:nvPr/>
          </p:nvSpPr>
          <p:spPr>
            <a:xfrm>
              <a:off x="3659400" y="4659840"/>
              <a:ext cx="3632400" cy="67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360" algn="ctr" defTabSz="914400">
                <a:lnSpc>
                  <a:spcPct val="100000"/>
                </a:lnSpc>
                <a:spcBef>
                  <a:spcPts val="360"/>
                </a:spcBef>
              </a:pPr>
              <a:r>
                <a:rPr b="0" lang="de-DE" sz="1600" strike="noStrike" u="none">
                  <a:solidFill>
                    <a:srgbClr val="595959"/>
                  </a:solidFill>
                  <a:uFillTx/>
                  <a:latin typeface="DejaVu Sans"/>
                  <a:ea typeface="DejaVu Sans"/>
                </a:rPr>
                <a:t>M.A. Theresa Sommer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marL="360" algn="ctr" defTabSz="914400">
                <a:lnSpc>
                  <a:spcPct val="100000"/>
                </a:lnSpc>
                <a:spcBef>
                  <a:spcPts val="360"/>
                </a:spcBef>
              </a:pPr>
              <a:r>
                <a:rPr b="0" lang="de-DE" sz="1200" strike="noStrike" u="none">
                  <a:solidFill>
                    <a:srgbClr val="595959"/>
                  </a:solidFill>
                  <a:uFillTx/>
                  <a:latin typeface="DejaVu Sans"/>
                  <a:ea typeface="DejaVu Sans"/>
                </a:rPr>
                <a:t>theresa.sommer@tu-clausthal.de</a:t>
              </a:r>
              <a:endParaRPr b="0" lang="en-US" sz="1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336" name="Grafik 3" descr=""/>
            <p:cNvPicPr/>
            <p:nvPr/>
          </p:nvPicPr>
          <p:blipFill>
            <a:blip r:embed="rId2"/>
            <a:srcRect l="13539" t="11778" r="9754" b="0"/>
            <a:stretch/>
          </p:blipFill>
          <p:spPr>
            <a:xfrm>
              <a:off x="4768560" y="2417760"/>
              <a:ext cx="1414080" cy="21690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37" name="Grafik 11" descr=""/>
          <p:cNvPicPr/>
          <p:nvPr/>
        </p:nvPicPr>
        <p:blipFill>
          <a:blip r:embed="rId3"/>
          <a:srcRect l="10676" t="0" r="11696" b="0"/>
          <a:stretch/>
        </p:blipFill>
        <p:spPr>
          <a:xfrm>
            <a:off x="8072280" y="2490120"/>
            <a:ext cx="1690920" cy="2169000"/>
          </a:xfrm>
          <a:prstGeom prst="rect">
            <a:avLst/>
          </a:prstGeom>
          <a:ln w="0">
            <a:noFill/>
          </a:ln>
        </p:spPr>
      </p:pic>
      <p:sp>
        <p:nvSpPr>
          <p:cNvPr id="338" name="CustomShape 3"/>
          <p:cNvSpPr/>
          <p:nvPr/>
        </p:nvSpPr>
        <p:spPr>
          <a:xfrm>
            <a:off x="6375240" y="4662720"/>
            <a:ext cx="5221440" cy="67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 defTabSz="914400">
              <a:lnSpc>
                <a:spcPct val="100000"/>
              </a:lnSpc>
              <a:spcBef>
                <a:spcPts val="360"/>
              </a:spcBef>
            </a:pPr>
            <a:r>
              <a:rPr b="0" lang="en-GB" sz="1600" strike="noStrike" u="none">
                <a:solidFill>
                  <a:srgbClr val="595959"/>
                </a:solidFill>
                <a:uFillTx/>
                <a:latin typeface="DejaVu Sans"/>
                <a:ea typeface="DejaVu Sans"/>
              </a:rPr>
              <a:t>M.Sc. Anant Sujatanagarjuna</a:t>
            </a:r>
            <a:br>
              <a:rPr sz="1600"/>
            </a:br>
            <a:r>
              <a:rPr b="0" lang="en-GB" sz="1200" strike="noStrike" u="none">
                <a:solidFill>
                  <a:srgbClr val="595959"/>
                </a:solidFill>
                <a:uFillTx/>
                <a:latin typeface="DejaVu Sans"/>
                <a:ea typeface="DejaVu Sans"/>
              </a:rPr>
              <a:t>anant.sujatanagarjuna@tu-clausthal.de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Research Group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619200" y="121392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</a:t>
            </a:r>
            <a:r>
              <a:rPr b="0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merging </a:t>
            </a:r>
            <a:r>
              <a:rPr b="1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</a:t>
            </a:r>
            <a:r>
              <a:rPr b="0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echnologies for the </a:t>
            </a:r>
            <a:r>
              <a:rPr b="1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</a:t>
            </a:r>
            <a:r>
              <a:rPr b="0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ircular </a:t>
            </a:r>
            <a:r>
              <a:rPr b="1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</a:t>
            </a:r>
            <a:r>
              <a:rPr b="0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conomy → </a:t>
            </a:r>
            <a:r>
              <a:rPr b="1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Research focus: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Intersection of IT and sustainability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Circular Economy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Self-organized, decentralized and distributed systems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Machine-to-Everything Economy (M2X Economy)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Other courses: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Requirements Engineering (WS – M.Sc.)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Emerging Technologies for the Circular Economy (SS – M.Sc.)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Research Group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 Website – </a:t>
            </a:r>
            <a:r>
              <a:rPr b="0" lang="de-DE" sz="20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Course material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Theses/project topics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9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Our research in action: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ZDF documentary (German) – 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Klartext Preis 2020 (German) – 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3200" defTabSz="9144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3200" algn="ctr" defTabSz="9144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You want join us? Write us an email!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23200" algn="ctr" defTabSz="91440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→ </a:t>
            </a:r>
            <a:r>
              <a:rPr b="0" lang="en-GB" sz="1600" strike="noStrike" u="none">
                <a:solidFill>
                  <a:srgbClr val="ffffff"/>
                </a:solidFill>
                <a:uFillTx/>
                <a:latin typeface="DejaVu Sans"/>
                <a:ea typeface="DejaVu Sans"/>
              </a:rPr>
              <a:t>benjamin.leiding@tu-clausthal.de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Research Group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 Website – </a:t>
            </a:r>
            <a:r>
              <a:rPr b="0" lang="de-DE" sz="20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Course material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Theses/project topics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9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Our research in action: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ZDF documentary (German) – 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Klartext Preis 2020 (German) – </a:t>
            </a:r>
            <a:r>
              <a:rPr b="0" lang="en-US" sz="1800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3200" defTabSz="9144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3200" algn="ctr" defTabSz="9144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You want join us? Write us an email!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23200" algn="ctr" defTabSz="91440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→ </a:t>
            </a:r>
            <a:r>
              <a:rPr b="0" lang="en-GB" sz="16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benjamin.leiding@tu-clausthal.de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Course Content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Sustainability goals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Feedback loops and tipping points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Implications of closed systems with a finite supply of resources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Technology-focused and technology-critical approaches towards sustainability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Circular Societies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Learning Outcome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 Plan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54" name="Table 1"/>
          <p:cNvGraphicFramePr/>
          <p:nvPr/>
        </p:nvGraphicFramePr>
        <p:xfrm>
          <a:off x="442080" y="1564920"/>
          <a:ext cx="10181160" cy="4811400"/>
        </p:xfrm>
        <a:graphic>
          <a:graphicData uri="http://schemas.openxmlformats.org/drawingml/2006/table">
            <a:tbl>
              <a:tblPr/>
              <a:tblGrid>
                <a:gridCol w="1497240"/>
                <a:gridCol w="8684280"/>
              </a:tblGrid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Date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de-DE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Lecture Title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08.11.2023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L00 – Organisation + L01 – Introduction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15.11.2023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L02 – Challenges I – Climate Change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22.11.2023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L03 – Challenges II – Environmental Pollution and Resources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29.11.2023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L04 – A History of Political (In-) Action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06.12.2023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L05 – Overshoot, the Limits to Growth and Planetary Boundaries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13.12.2023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L06 – LCA </a:t>
                      </a:r>
                      <a:r>
                        <a:rPr b="1" lang="en-US" sz="1400" strike="noStrike" u="none">
                          <a:solidFill>
                            <a:srgbClr val="008c4f"/>
                          </a:solidFill>
                          <a:uFillTx/>
                          <a:latin typeface="DejaVu Sans"/>
                          <a:ea typeface="DejaVu Sans"/>
                        </a:rPr>
                        <a:t>(MOOC)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20.12.2023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L07 – Technology and Sustainability </a:t>
                      </a:r>
                      <a:r>
                        <a:rPr b="1" lang="en-US" sz="1400" strike="noStrike" u="none">
                          <a:solidFill>
                            <a:srgbClr val="008c4f"/>
                          </a:solidFill>
                          <a:uFillTx/>
                          <a:latin typeface="DejaVu Sans"/>
                          <a:ea typeface="DejaVu Sans"/>
                        </a:rPr>
                        <a:t>(MOOC)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10.01.2024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L08 – Circular Economy </a:t>
                      </a:r>
                      <a:r>
                        <a:rPr b="1" lang="en-US" sz="1400" strike="noStrike" u="none">
                          <a:solidFill>
                            <a:srgbClr val="008c4f"/>
                          </a:solidFill>
                          <a:uFillTx/>
                          <a:latin typeface="DejaVu Sans"/>
                          <a:ea typeface="DejaVu Sans"/>
                        </a:rPr>
                        <a:t>(MOOC)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17.01.2024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L09 – Circular Societies </a:t>
                      </a:r>
                      <a:r>
                        <a:rPr b="1" lang="en-US" sz="1400" strike="noStrike" u="none">
                          <a:solidFill>
                            <a:srgbClr val="008c4f"/>
                          </a:solidFill>
                          <a:uFillTx/>
                          <a:latin typeface="DejaVu Sans"/>
                          <a:ea typeface="DejaVu Sans"/>
                        </a:rPr>
                        <a:t>(MOOC)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24.01.2024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L10 – Beyond the Circular Economy I </a:t>
                      </a:r>
                      <a:r>
                        <a:rPr b="1" lang="en-US" sz="1400" strike="noStrike" u="none">
                          <a:solidFill>
                            <a:srgbClr val="008c4f"/>
                          </a:solidFill>
                          <a:uFillTx/>
                          <a:latin typeface="DejaVu Sans"/>
                          <a:ea typeface="DejaVu Sans"/>
                        </a:rPr>
                        <a:t>(MOOC)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31.01.2024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L10 – Beyond the Circular Economy II 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07.02.2024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L11 – Invited Lecture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Calibri"/>
                        </a:rPr>
                        <a:t>14.02.2024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L12 – Summary</a:t>
                      </a:r>
                      <a:endParaRPr b="0" lang="en-US" sz="1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28.02.2024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4280" rIns="4428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400" strike="noStrike" u="none">
                          <a:solidFill>
                            <a:schemeClr val="dk1"/>
                          </a:solidFill>
                          <a:uFillTx/>
                          <a:latin typeface="DejaVu Sans"/>
                          <a:ea typeface="DejaVu Sans"/>
                        </a:rPr>
                        <a:t>Exam Q&amp;A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4280" marR="44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LibreOffice/24.8.0.3$Linux_X86_64 LibreOffice_project/480$Build-3</Application>
  <AppVersion>15.0000</AppVersion>
  <Words>1470</Words>
  <Paragraphs>207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2024-10-09T10:56:38Z</dcterms:modified>
  <cp:revision>3175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