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5.xml" ContentType="application/vnd.openxmlformats-officedocument.presentationml.notesSlide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presProps" Target="presProps.xml"/><Relationship Id="rId44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C77C9E74-C2CE-49F9-9156-1C12A65C663F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200" cy="338976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160" cy="39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4"/>
          </p:nvPr>
        </p:nvSpPr>
        <p:spPr>
          <a:xfrm>
            <a:off x="4402080" y="9553680"/>
            <a:ext cx="336420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4E3F5F-2E50-432C-8BE3-56266885AE16}" type="slidenum">
              <a:rPr b="0" lang="de-DE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200" cy="338976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160" cy="39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5"/>
          </p:nvPr>
        </p:nvSpPr>
        <p:spPr>
          <a:xfrm>
            <a:off x="4402080" y="9553680"/>
            <a:ext cx="336420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094376-F0F9-4DF0-B2B9-FD89A8CCFF4F}" type="slidenum">
              <a:rPr b="0" lang="de-DE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200" cy="338976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160" cy="39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6"/>
          </p:nvPr>
        </p:nvSpPr>
        <p:spPr>
          <a:xfrm>
            <a:off x="4402080" y="9553680"/>
            <a:ext cx="336420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D2C351-946A-4408-8037-B9F076248A10}" type="slidenum">
              <a:rPr b="0" lang="de-DE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200" cy="338976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160" cy="39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7"/>
          </p:nvPr>
        </p:nvSpPr>
        <p:spPr>
          <a:xfrm>
            <a:off x="4402080" y="9553680"/>
            <a:ext cx="336420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2D847E-9A4E-4425-B1C2-AFB71F306DAE}" type="slidenum">
              <a:rPr b="0" lang="de-DE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D160B6F2-E8E3-4E5B-921B-F3BC1FF3267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51A66FB4-4B5C-42D3-A6F5-E5A84D0061D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9377191F-3BFA-456E-A84C-4049B830719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A7C0E4AF-D289-4804-B049-59AC1038AE8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B1E0EC8F-DFF9-4B15-9878-75F214B11A1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C5D6451-D1D9-484E-8B5D-8489B7CBA3C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3680" cy="11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368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Traceability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 Changes of a Requirement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228" name="Grafik 2" descr=""/>
          <p:cNvPicPr/>
          <p:nvPr/>
        </p:nvPicPr>
        <p:blipFill>
          <a:blip r:embed="rId1"/>
          <a:stretch/>
        </p:blipFill>
        <p:spPr>
          <a:xfrm>
            <a:off x="2892600" y="1768680"/>
            <a:ext cx="5657400" cy="44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Classification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Pre- and Post-Traceability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Grafik 2" descr=""/>
          <p:cNvPicPr/>
          <p:nvPr/>
        </p:nvPicPr>
        <p:blipFill>
          <a:blip r:embed="rId1"/>
          <a:stretch/>
        </p:blipFill>
        <p:spPr>
          <a:xfrm>
            <a:off x="684720" y="3077280"/>
            <a:ext cx="10072800" cy="119484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Pre-requirements-specification (pre-RS) traceability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Post-requirements-specification (post-RS) traceability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among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refines/generalized/replaces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Classes of Traceability Relationships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Miscellaneous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Condition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constraint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constraint on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precondition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condition that must be fulfilled before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be realized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similar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associated artefacts are similar in content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compares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represents the result of a comparison of the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contradicts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artefacts cannot be realized together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conflicts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may hinder (but not necessarily exclude) the realization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Abstraction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classifies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classifies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 goal classifies a set of solution-oriented requirements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aggregates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an aggregation of a set of other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generalizes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generalization of (one or) several other artefacts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an abstract scenario (e.g., a type scenario) is a generalization of a set of more concrete scenarios (e.g., instance scenarios)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Evolution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replaces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based_on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influenced the definition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formalizes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formal documentation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 a solution-oriented requirements model to a set of textual requirements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refines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derived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was derived based on (a set of) other artefact(s)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68920" y="649692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example_of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contains exemplary aspects of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relates an interaction scenario to a set of solution-oriented requirements to document an exemplary sequence of interactions that a system implementing the solution-oriented requirements will support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verifies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verifies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rationale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justifies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text fragment contains justification for the existence of a scenario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600" cy="207900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8879760" y="2309760"/>
            <a:ext cx="1838160" cy="22579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responsible_for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(or role)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responsible for the associated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background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background information to a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standardization document relating to a solution-oriented requirement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comment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Relates any kind of information to a requirements artefact – use sparingly!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references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models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Matrix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selecting the trip destination, the navigation system shall display the last ten trip destinations. [based_on→R1-17] […]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02640" y="3257640"/>
            <a:ext cx="10579680" cy="1878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Hyperlinks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9" name="PlaceHolder 1"/>
          <p:cNvSpPr/>
          <p:nvPr/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selecting the trip destination, the navigation system shall display the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last ten trip destinations. </a:t>
            </a: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R3-11: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shall not store any information about the destinations of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previous trips.</a:t>
            </a: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42880" y="2280240"/>
            <a:ext cx="10579680" cy="1108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542880" y="4100760"/>
            <a:ext cx="10579680" cy="1108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92" name="Textfeld 1"/>
          <p:cNvSpPr/>
          <p:nvPr/>
        </p:nvSpPr>
        <p:spPr>
          <a:xfrm>
            <a:off x="1145160" y="3526200"/>
            <a:ext cx="365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 (type: conflicts)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93" name="Gerade Verbindung mit Pfeil 3"/>
          <p:cNvSpPr/>
          <p:nvPr/>
        </p:nvSpPr>
        <p:spPr>
          <a:xfrm>
            <a:off x="1078560" y="2930400"/>
            <a:ext cx="360" cy="12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 &amp; Hyperlinks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and easy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Links are textually part of the requirements themselves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is time-consuming and tedious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Bidirectionality is difficult to achieve/maintain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Models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03" name="Grafik 7" descr=""/>
          <p:cNvPicPr/>
          <p:nvPr/>
        </p:nvPicPr>
        <p:blipFill>
          <a:blip r:embed="rId1"/>
          <a:stretch/>
        </p:blipFill>
        <p:spPr>
          <a:xfrm>
            <a:off x="2750760" y="1865880"/>
            <a:ext cx="5924880" cy="4399560"/>
          </a:xfrm>
          <a:prstGeom prst="rect">
            <a:avLst/>
          </a:prstGeom>
          <a:ln w="0">
            <a:noFill/>
          </a:ln>
        </p:spPr>
      </p:pic>
      <p:sp>
        <p:nvSpPr>
          <p:cNvPr id="304" name="Gleichschenkliges Dreieck 12"/>
          <p:cNvSpPr/>
          <p:nvPr/>
        </p:nvSpPr>
        <p:spPr>
          <a:xfrm rot="16200000">
            <a:off x="6162120" y="1932840"/>
            <a:ext cx="67680" cy="594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Gleichschenkliges Dreieck 13"/>
          <p:cNvSpPr/>
          <p:nvPr/>
        </p:nvSpPr>
        <p:spPr>
          <a:xfrm rot="16200000">
            <a:off x="3831120" y="1938240"/>
            <a:ext cx="67680" cy="594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Gleichschenkliges Dreieck 3"/>
          <p:cNvSpPr/>
          <p:nvPr/>
        </p:nvSpPr>
        <p:spPr>
          <a:xfrm rot="16200000">
            <a:off x="6027840" y="2426760"/>
            <a:ext cx="67680" cy="594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graphicFrame>
        <p:nvGraphicFramePr>
          <p:cNvPr id="310" name="Tabelle 2"/>
          <p:cNvGraphicFramePr/>
          <p:nvPr/>
        </p:nvGraphicFramePr>
        <p:xfrm>
          <a:off x="1892880" y="2734200"/>
          <a:ext cx="8960760" cy="285588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Traceability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1" name="Eckige Klammer links 2"/>
          <p:cNvSpPr/>
          <p:nvPr/>
        </p:nvSpPr>
        <p:spPr>
          <a:xfrm>
            <a:off x="1456200" y="2734200"/>
            <a:ext cx="232920" cy="285228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Eckige Klammer links 10"/>
          <p:cNvSpPr/>
          <p:nvPr/>
        </p:nvSpPr>
        <p:spPr>
          <a:xfrm rot="5400000">
            <a:off x="6971040" y="-1235160"/>
            <a:ext cx="232920" cy="741852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Textfeld 4"/>
          <p:cNvSpPr/>
          <p:nvPr/>
        </p:nvSpPr>
        <p:spPr>
          <a:xfrm>
            <a:off x="5811480" y="1957680"/>
            <a:ext cx="2244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14" name="Textfeld 12"/>
          <p:cNvSpPr/>
          <p:nvPr/>
        </p:nvSpPr>
        <p:spPr>
          <a:xfrm>
            <a:off x="0" y="3736080"/>
            <a:ext cx="1581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6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graphicFrame>
        <p:nvGraphicFramePr>
          <p:cNvPr id="318" name="Tabelle 2"/>
          <p:cNvGraphicFramePr/>
          <p:nvPr/>
        </p:nvGraphicFramePr>
        <p:xfrm>
          <a:off x="1892880" y="2734200"/>
          <a:ext cx="8960760" cy="285588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9" name="Eckige Klammer links 2"/>
          <p:cNvSpPr/>
          <p:nvPr/>
        </p:nvSpPr>
        <p:spPr>
          <a:xfrm>
            <a:off x="1456200" y="2734200"/>
            <a:ext cx="232920" cy="285228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Eckige Klammer links 10"/>
          <p:cNvSpPr/>
          <p:nvPr/>
        </p:nvSpPr>
        <p:spPr>
          <a:xfrm rot="5400000">
            <a:off x="6971040" y="-1235160"/>
            <a:ext cx="232920" cy="741852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Textfeld 4"/>
          <p:cNvSpPr/>
          <p:nvPr/>
        </p:nvSpPr>
        <p:spPr>
          <a:xfrm>
            <a:off x="5811480" y="1957680"/>
            <a:ext cx="22446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22" name="Textfeld 12"/>
          <p:cNvSpPr/>
          <p:nvPr/>
        </p:nvSpPr>
        <p:spPr>
          <a:xfrm>
            <a:off x="0" y="3736080"/>
            <a:ext cx="15811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5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traceability in a matrix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Rows represent the initial artefact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Columns represent the target artefact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of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Traceability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7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overview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→ One matrix per traceability aspect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maintain (might be very large)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matrices required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Rechteck 10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334" name="Grafik 2" descr=""/>
          <p:cNvPicPr/>
          <p:nvPr/>
        </p:nvPicPr>
        <p:blipFill>
          <a:blip r:embed="rId1"/>
          <a:stretch/>
        </p:blipFill>
        <p:spPr>
          <a:xfrm>
            <a:off x="4218120" y="871560"/>
            <a:ext cx="6681240" cy="5419080"/>
          </a:xfrm>
          <a:prstGeom prst="rect">
            <a:avLst/>
          </a:prstGeom>
          <a:ln w="0">
            <a:noFill/>
          </a:ln>
        </p:spPr>
      </p:pic>
      <p:sp>
        <p:nvSpPr>
          <p:cNvPr id="335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traceability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Nodes represent development artefacts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represent traceability relations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Infeasible to create and maintain manually → Requires tool support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and understanding of the relations among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sources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Supports other activities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maintenance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analyze impact of (requirement) changes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traceability is difficult to maintain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might help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648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in a Nutshell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happened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a/the requirement(s)?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02640" y="3174480"/>
            <a:ext cx="10579680" cy="1878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Traceability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8120" cy="463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traceability refers to the ability to describe and follow the life of a requirement, in both a forwards and backwards direction (i.e., from its origins, through its development and specification, to its subsequent deployment and use, and through all periods of on-going refinement and iteration in any of these phases).”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02640" y="3174480"/>
            <a:ext cx="10579680" cy="18788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O. C. Z. Gotel and A. C. W. Finkelstein (1994)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An Analysis of the Requirements Traceability Problem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→ Which other artefacts are affected by a change?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improvements → Trace problems in the development process back to their cause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development artefacts associated with a requirement → If requirement is reused, the development artefact might also be reused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Calculate/estimate the development effort to implement a requirement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Simplified cause-effect analysis, impact analysis, etc.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verify whether a requirement has been implemented or not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system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Gold-plated = unnecessary attention to details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 function to “verifiability” → Checks for each function whether it implements a requirement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Tracing requirements to their origin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whether a requirement contributes to a goal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Purpose-driven Tracing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Extensive tracing is expensive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Purpose-driven!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trace everything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 according to needs → Too much/little information (sufficient level of detail)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LibreOffice/7.3.0.3$Linux_X86_64 LibreOffice_project/30$Build-3</Application>
  <AppVersion>15.0000</AppVersion>
  <Words>1347</Words>
  <Paragraphs>246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2022-02-25T17:02:34Z</dcterms:modified>
  <cp:revision>3324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36</vt:i4>
  </property>
</Properties>
</file>