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jpeg" ContentType="image/jpeg"/>
  <Override PartName="/ppt/media/image6.png" ContentType="image/png"/>
  <Override PartName="/ppt/media/image4.jpeg" ContentType="image/jpeg"/>
  <Override PartName="/ppt/media/image5.jpeg" ContentType="image/jpe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move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slide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the notes'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3D4EB28-AF16-49D3-959F-B9995F61F3EF}" type="slidenum"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4560" cy="376272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200" cy="451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3"/>
          <p:cNvSpPr/>
          <p:nvPr/>
        </p:nvSpPr>
        <p:spPr>
          <a:xfrm>
            <a:off x="4399200" y="9555480"/>
            <a:ext cx="336348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00E51A7-3039-484D-A9A6-86BEF04238B8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4560" cy="376272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200" cy="451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Shape 3"/>
          <p:cNvSpPr/>
          <p:nvPr/>
        </p:nvSpPr>
        <p:spPr>
          <a:xfrm>
            <a:off x="4399200" y="9555480"/>
            <a:ext cx="336348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5AF1E5B-BA8C-4CA9-B612-BAC7D67BBDC8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4560" cy="376272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200" cy="451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Shape 3"/>
          <p:cNvSpPr/>
          <p:nvPr/>
        </p:nvSpPr>
        <p:spPr>
          <a:xfrm>
            <a:off x="4399200" y="9555480"/>
            <a:ext cx="336348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1E3D2A5-654F-4258-8D2A-59691B7F97F5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4560" cy="376272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200" cy="451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Shape 3"/>
          <p:cNvSpPr/>
          <p:nvPr/>
        </p:nvSpPr>
        <p:spPr>
          <a:xfrm>
            <a:off x="4399200" y="9555480"/>
            <a:ext cx="336348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BEC9D9D-865F-4CEF-AD98-EA12B8068A9F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691880E-B8B0-4B56-BC5B-AF60B95BCDD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440" cy="56232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280" cy="51444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45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de-DE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12EAAFC-0D71-4A1F-976E-8ECCBBC4BA2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440" cy="56232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280" cy="51444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6EDBD58-F24F-45BB-8934-A822D99AB25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45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de-DE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re.etce-lab.de/" TargetMode="External"/><Relationship Id="rId2" Type="http://schemas.openxmlformats.org/officeDocument/2006/relationships/hyperlink" Target="https://github.com/ETCE-LAB/teaching-material/tree/master/Requirements-Engineering" TargetMode="External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ebconf.tu-clausthal.de/b/ben-hsg-rt9-6ur" TargetMode="External"/><Relationship Id="rId2" Type="http://schemas.openxmlformats.org/officeDocument/2006/relationships/hyperlink" Target="https://webconf.tu-clausthal.de/rooms/ben-hsg-rt9-6ur/join" TargetMode="External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7400" y="1412640"/>
            <a:ext cx="10361520" cy="114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27400" y="2852640"/>
            <a:ext cx="10361520" cy="236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3964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7" name="Table 1"/>
          <p:cNvGraphicFramePr/>
          <p:nvPr/>
        </p:nvGraphicFramePr>
        <p:xfrm>
          <a:off x="898920" y="1556280"/>
          <a:ext cx="9435240" cy="3034800"/>
        </p:xfrm>
        <a:graphic>
          <a:graphicData uri="http://schemas.openxmlformats.org/drawingml/2006/table">
            <a:tbl>
              <a:tblPr/>
              <a:tblGrid>
                <a:gridCol w="1757160"/>
                <a:gridCol w="1532880"/>
                <a:gridCol w="6145560"/>
              </a:tblGrid>
              <a:tr h="539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Publication Date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Submission Deadline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Exercise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13.11.2023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20.11.2023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E01 – Knowledge Test (MC)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27.11.2023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04.12.2023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E02 – Elicitation I, E03 – Elicitation II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18.12.2023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08.01.2024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E04 – Agent-Oriented Modeling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08.01.2024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22.01.2024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E05 – CPN I, E06 – CPN II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22.01.2024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29.01.2024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E07 – Management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29.01.2024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noFill/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05.02.2024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noFill/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E08 – Traceability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noFill/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6181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04.12.2023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15.01.2024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EXX – Bonus Task (Not-Mandatory)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32"/>
          <p:cNvSpPr/>
          <p:nvPr/>
        </p:nvSpPr>
        <p:spPr>
          <a:xfrm>
            <a:off x="539640" y="764640"/>
            <a:ext cx="10738800" cy="4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33"/>
          <p:cNvSpPr/>
          <p:nvPr/>
        </p:nvSpPr>
        <p:spPr>
          <a:xfrm>
            <a:off x="539640" y="1268280"/>
            <a:ext cx="10738800" cy="50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lecture: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Massive Open Online Course (MOOC) style asynchronous learning: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re.etce-lab.de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 is mainly delivered as pre-produced learning material.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are additionally available via 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/ Q&amp;A Session live streams (BBB – next slide) and Goslar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time slots 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=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for questions and eventual tutorials related to the exercises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etce-re@tu-clausthal.de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b="1" lang="en-GB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respond to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emails written to this specific email address!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9"/>
          <p:cNvSpPr/>
          <p:nvPr/>
        </p:nvSpPr>
        <p:spPr>
          <a:xfrm>
            <a:off x="53964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539640" y="1268640"/>
            <a:ext cx="10737360" cy="50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2:15 pm to 3:45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30.10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2023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2024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pm to 5:00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06.11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2023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2024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3964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39640" y="126828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exercise: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 →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group submissions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or practical tasks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7-14 days to submit (depending on the task)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deadline is always Monday at 1:59pm (right before the next lecture period)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each exercise is mandatory</a:t>
            </a: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ow on the next slides (Examination)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9"/>
          <p:cNvSpPr/>
          <p:nvPr/>
        </p:nvSpPr>
        <p:spPr>
          <a:xfrm>
            <a:off x="539640" y="764640"/>
            <a:ext cx="10738800" cy="4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20"/>
          <p:cNvSpPr/>
          <p:nvPr/>
        </p:nvSpPr>
        <p:spPr>
          <a:xfrm>
            <a:off x="539640" y="1268280"/>
            <a:ext cx="10738800" cy="50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exercises: Self-evaluated, available directly on the MOOC website.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Practical Tasks: Submitted via Moodle.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may miss/fail one of the regular practical exercises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Submitting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passing the bonus task substitutes the missed/failed exercise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 will be very difficult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 don’t “plan” with the bonus task. Rather submit and pass the regular exercises.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3964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39640" y="126864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for admission to the final exam (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criteria have to be fulfilled):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Successful completion of the compulsory seven exercises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an exercise if you score 50% (or more)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have to submit </a:t>
            </a:r>
            <a:r>
              <a:rPr b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every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04.03.2024 → 14:00 – 16:00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exam (120min)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3964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39640" y="126828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for your future career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 course it won’t hurt to have extra knowledge to impress us during the examination ;)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489720" y="2132640"/>
            <a:ext cx="515160" cy="4950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4294080" y="2247480"/>
            <a:ext cx="2283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 →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3964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39640" y="126864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Pohl, C. Rupp.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Fundamentals: A Study Guide for Requirements Engineering Foundation Level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(2011).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J. Dick, E. Hull, K. Jackson.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(4</a:t>
            </a:r>
            <a:r>
              <a:rPr b="0" i="1" lang="en-GB" sz="1800" spc="-1" strike="noStrike" baseline="30000">
                <a:solidFill>
                  <a:srgbClr val="000000"/>
                </a:solidFill>
                <a:latin typeface="DejaVu Sans"/>
                <a:ea typeface="DejaVu Sans"/>
              </a:rPr>
              <a:t>th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(2017).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Chris Rupp et al.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und Management – Das Handbuch für Anforderungen in jeder Situation (7th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(2021).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35520" y="126864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GB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3964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Grafik 2" descr=""/>
          <p:cNvPicPr/>
          <p:nvPr/>
        </p:nvPicPr>
        <p:blipFill>
          <a:blip r:embed="rId1"/>
          <a:stretch/>
        </p:blipFill>
        <p:spPr>
          <a:xfrm>
            <a:off x="2684520" y="1323360"/>
            <a:ext cx="1468440" cy="2169720"/>
          </a:xfrm>
          <a:prstGeom prst="rect">
            <a:avLst/>
          </a:prstGeom>
          <a:ln w="0">
            <a:noFill/>
          </a:ln>
        </p:spPr>
      </p:pic>
      <p:pic>
        <p:nvPicPr>
          <p:cNvPr id="102" name="Grafik 11" descr=""/>
          <p:cNvPicPr/>
          <p:nvPr/>
        </p:nvPicPr>
        <p:blipFill>
          <a:blip r:embed="rId2"/>
          <a:stretch/>
        </p:blipFill>
        <p:spPr>
          <a:xfrm>
            <a:off x="7269840" y="1716120"/>
            <a:ext cx="1782360" cy="1774440"/>
          </a:xfrm>
          <a:prstGeom prst="rect">
            <a:avLst/>
          </a:prstGeom>
          <a:ln w="0"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1620000" y="3439440"/>
            <a:ext cx="3633120" cy="67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322680" y="3460320"/>
            <a:ext cx="3633120" cy="67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1311840" y="5920200"/>
            <a:ext cx="3626280" cy="66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6" name="CustomShape 8"/>
          <p:cNvSpPr/>
          <p:nvPr/>
        </p:nvSpPr>
        <p:spPr>
          <a:xfrm>
            <a:off x="3950280" y="5903280"/>
            <a:ext cx="3626280" cy="66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B.Sc. Nisha Muthuraju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3"/>
          <a:srcRect l="0" t="0" r="9021" b="11388"/>
          <a:stretch/>
        </p:blipFill>
        <p:spPr>
          <a:xfrm>
            <a:off x="4644360" y="4042080"/>
            <a:ext cx="2055960" cy="200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42880" y="721800"/>
            <a:ext cx="1035144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1800" y="1709280"/>
            <a:ext cx="8218800" cy="4347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0" name="TextShape 3"/>
          <p:cNvSpPr/>
          <p:nvPr/>
        </p:nvSpPr>
        <p:spPr>
          <a:xfrm>
            <a:off x="609480" y="1769400"/>
            <a:ext cx="10581840" cy="48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 and Circular Societies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Localized and resilient food production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– Sustainability and the Circular Economy (WS – open for everyone)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42880" y="721800"/>
            <a:ext cx="1035144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1800" y="1709280"/>
            <a:ext cx="8218800" cy="4347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TextShape 3"/>
          <p:cNvSpPr/>
          <p:nvPr/>
        </p:nvSpPr>
        <p:spPr>
          <a:xfrm>
            <a:off x="609480" y="1769400"/>
            <a:ext cx="10581840" cy="48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Website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Thesis/project topics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Publications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benjamin.leiding@tu-clausthal.de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2880" y="721800"/>
            <a:ext cx="1035144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1800" y="1709280"/>
            <a:ext cx="8218800" cy="4347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6" name="TextShape 3"/>
          <p:cNvSpPr/>
          <p:nvPr/>
        </p:nvSpPr>
        <p:spPr>
          <a:xfrm>
            <a:off x="609480" y="1769400"/>
            <a:ext cx="10581840" cy="48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methods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Textual, model-based and formal requirements specification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negotiation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and quality assurance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42880" y="721800"/>
            <a:ext cx="1035144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1800" y="1709280"/>
            <a:ext cx="8218800" cy="4347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TextShape 3"/>
          <p:cNvSpPr/>
          <p:nvPr/>
        </p:nvSpPr>
        <p:spPr>
          <a:xfrm>
            <a:off x="609480" y="1769400"/>
            <a:ext cx="10581840" cy="48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of the requirements engineering process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choose, justify and apply appropriate methods and techniques for each step of the requirements engineering process given project constraints and properties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1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is this course about, what is it not about? 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3964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Disclaimer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39640" y="126828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course modelled and built based on the book „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(2010)” from Klaus Pohl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Special thanks to Prof. Dr. Steffen Herbold and Dr. Christian Bartelt, who provided valuable input in the form of the teaching materials of their requirements engineering courses.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099440" cy="207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5"/>
          <p:cNvSpPr/>
          <p:nvPr/>
        </p:nvSpPr>
        <p:spPr>
          <a:xfrm>
            <a:off x="539640" y="764640"/>
            <a:ext cx="10738800" cy="4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5" name="Table 3"/>
          <p:cNvGraphicFramePr/>
          <p:nvPr/>
        </p:nvGraphicFramePr>
        <p:xfrm>
          <a:off x="851040" y="1482480"/>
          <a:ext cx="10134720" cy="4727520"/>
        </p:xfrm>
        <a:graphic>
          <a:graphicData uri="http://schemas.openxmlformats.org/drawingml/2006/table">
            <a:tbl>
              <a:tblPr/>
              <a:tblGrid>
                <a:gridCol w="820080"/>
                <a:gridCol w="1130760"/>
                <a:gridCol w="5858280"/>
                <a:gridCol w="2325960"/>
              </a:tblGrid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Week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Date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2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Lecture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Location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30.10.2023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Organization (L00)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BBB (Online+LIVE in Gotec)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06.11.2023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Introduction (L01)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3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13.11.2023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System Context/Boundaries and Types of Requirements (L02)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4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20.11.2023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Elicitation (L03 + L04),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Negotiation (L05)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5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27.11.2023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6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04.12.2023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noFill/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Introduction (L06),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Textual Requirements Specification (L07)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12240">
                      <a:noFill/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7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11.12.2023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noFill/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8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18.12.2023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Model-based Requirements Documentation (L08),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Formal Requirements Specification (L09)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9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08.01.2024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10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15.01.2024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Requirements Validation (L10)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11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22.01.2024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Requirements Management (L11)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12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29.01.2024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Requirements Traceability (L12)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13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05.02.2024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Tool Support (L13)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14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12.02.2024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-- No Lecture --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15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26.02.2024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Exam Q&amp;A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BBB (Online+LIVE in Gotec)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1168</TotalTime>
  <Application>LibreOffice/7.6.2.1$Linux_X86_64 LibreOffice_project/60$Build-1</Application>
  <AppVersion>15.0000</AppVersion>
  <Words>1010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cp:lastPrinted>2023-10-30T13:19:56Z</cp:lastPrinted>
  <dcterms:modified xsi:type="dcterms:W3CDTF">2023-11-08T10:10:19Z</dcterms:modified>
  <cp:revision>3072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20</vt:i4>
  </property>
</Properties>
</file>