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84" r:id="rId2"/>
    <p:sldMasterId id="2147483704" r:id="rId3"/>
    <p:sldMasterId id="2147483732" r:id="rId4"/>
    <p:sldMasterId id="2147483756" r:id="rId5"/>
    <p:sldMasterId id="2147483780" r:id="rId6"/>
    <p:sldMasterId id="2147483804" r:id="rId7"/>
    <p:sldMasterId id="2147483828" r:id="rId8"/>
    <p:sldMasterId id="21474838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96"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2000" b="1" i="0" baseline="0" dirty="0">
                <a:effectLst/>
              </a:rPr>
              <a:t>Distribution of Federal Expenditures by Sector </a:t>
            </a:r>
            <a:endParaRPr lang="de-DE" sz="2400" dirty="0">
              <a:effectLst/>
            </a:endParaRP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de-DE"/>
        </a:p>
      </c:txPr>
    </c:title>
    <c:autoTitleDeleted val="0"/>
    <c:plotArea>
      <c:layout>
        <c:manualLayout>
          <c:layoutTarget val="inner"/>
          <c:xMode val="edge"/>
          <c:yMode val="edge"/>
          <c:x val="0.46122931555459828"/>
          <c:y val="0.10640091479387526"/>
          <c:w val="0.52206933070108297"/>
          <c:h val="0.77285941422212889"/>
        </c:manualLayout>
      </c:layout>
      <c:barChart>
        <c:barDir val="bar"/>
        <c:grouping val="clustered"/>
        <c:varyColors val="0"/>
        <c:ser>
          <c:idx val="0"/>
          <c:order val="0"/>
          <c:tx>
            <c:strRef>
              <c:f>Tabelle1!$B$1</c:f>
              <c:strCache>
                <c:ptCount val="1"/>
                <c:pt idx="0">
                  <c:v>Percentage share of overall budget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1" u="none" strike="noStrike" kern="1200" baseline="0">
                    <a:solidFill>
                      <a:schemeClr val="dk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Tabelle1!$A$2:$A$26</c:f>
              <c:strCache>
                <c:ptCount val="25"/>
                <c:pt idx="0">
                  <c:v>Bundesministerium für Arbeit und Soziales</c:v>
                </c:pt>
                <c:pt idx="1">
                  <c:v>Bundesministerium der Verteidigung</c:v>
                </c:pt>
                <c:pt idx="2">
                  <c:v>Bundesministerium für Digitales und Verkehr</c:v>
                </c:pt>
                <c:pt idx="3">
                  <c:v>Allgemeine Finanzverwaltung</c:v>
                </c:pt>
                <c:pt idx="4">
                  <c:v>Bundesschuld</c:v>
                </c:pt>
                <c:pt idx="5">
                  <c:v>Bundesministerium für Bildung und Forschung</c:v>
                </c:pt>
                <c:pt idx="6">
                  <c:v>Bundesministerium für Gesundheit</c:v>
                </c:pt>
                <c:pt idx="7">
                  <c:v>Bundesministerium für Familie, Senioren, Frauen und Jugend</c:v>
                </c:pt>
                <c:pt idx="8">
                  <c:v>Bundesministerium des Innern und für Heimat</c:v>
                </c:pt>
                <c:pt idx="9">
                  <c:v>Bundesministerium für wirtschaftliche Zusammenarbeit und Entwicklung</c:v>
                </c:pt>
                <c:pt idx="10">
                  <c:v>Bundesministerium für Wirtschaft und Klimaschutz</c:v>
                </c:pt>
                <c:pt idx="11">
                  <c:v>Bundesministerium der Finanzen</c:v>
                </c:pt>
                <c:pt idx="12">
                  <c:v>Bundesministerium für Wohnen, Stadtentwicklung und Bauwesen</c:v>
                </c:pt>
                <c:pt idx="13">
                  <c:v>Bundesministerium für Ernährung und Landwirtschaft</c:v>
                </c:pt>
                <c:pt idx="14">
                  <c:v>Auswärtiges Amt</c:v>
                </c:pt>
                <c:pt idx="15">
                  <c:v>Bundeskanzler und Bundeskanzleramt</c:v>
                </c:pt>
                <c:pt idx="16">
                  <c:v>Bundesministerium für Umwelt, Naturschutz, nukleare Sicherheit und Verbraucherschutz</c:v>
                </c:pt>
                <c:pt idx="17">
                  <c:v>Deutscher Bundestag</c:v>
                </c:pt>
                <c:pt idx="18">
                  <c:v>Bundesministerium der Justiz</c:v>
                </c:pt>
                <c:pt idx="19">
                  <c:v>Bundesrechnungshof</c:v>
                </c:pt>
                <c:pt idx="20">
                  <c:v>Bundespräsident und Bundespräsidialamt</c:v>
                </c:pt>
                <c:pt idx="21">
                  <c:v>Die Bundesbeauftragte für den Datenschutz und die Informationsfreiheit</c:v>
                </c:pt>
                <c:pt idx="22">
                  <c:v>Bundesverfassungsgericht</c:v>
                </c:pt>
                <c:pt idx="23">
                  <c:v>Bundesrat</c:v>
                </c:pt>
                <c:pt idx="24">
                  <c:v>Unabhängiger Kontrollrat</c:v>
                </c:pt>
              </c:strCache>
            </c:strRef>
          </c:cat>
          <c:val>
            <c:numRef>
              <c:f>Tabelle1!$B$2:$B$26</c:f>
              <c:numCache>
                <c:formatCode>0.00</c:formatCode>
                <c:ptCount val="25"/>
                <c:pt idx="0" formatCode="General">
                  <c:v>36.69</c:v>
                </c:pt>
                <c:pt idx="1">
                  <c:v>10.9</c:v>
                </c:pt>
                <c:pt idx="2" formatCode="General">
                  <c:v>10.17</c:v>
                </c:pt>
                <c:pt idx="3" formatCode="General">
                  <c:v>9.4499999999999993</c:v>
                </c:pt>
                <c:pt idx="4" formatCode="General">
                  <c:v>6.8</c:v>
                </c:pt>
                <c:pt idx="5" formatCode="General">
                  <c:v>4.57</c:v>
                </c:pt>
                <c:pt idx="6" formatCode="General">
                  <c:v>3.36</c:v>
                </c:pt>
                <c:pt idx="7" formatCode="General">
                  <c:v>2.96</c:v>
                </c:pt>
                <c:pt idx="8" formatCode="General">
                  <c:v>2.81</c:v>
                </c:pt>
                <c:pt idx="9" formatCode="General">
                  <c:v>2.1</c:v>
                </c:pt>
                <c:pt idx="10" formatCode="General">
                  <c:v>2.1</c:v>
                </c:pt>
                <c:pt idx="11" formatCode="General">
                  <c:v>2.08</c:v>
                </c:pt>
                <c:pt idx="12" formatCode="General">
                  <c:v>1.52</c:v>
                </c:pt>
                <c:pt idx="13" formatCode="General">
                  <c:v>1.4</c:v>
                </c:pt>
                <c:pt idx="14" formatCode="General">
                  <c:v>1.2</c:v>
                </c:pt>
                <c:pt idx="15" formatCode="General">
                  <c:v>0.8</c:v>
                </c:pt>
                <c:pt idx="16" formatCode="General">
                  <c:v>0.54</c:v>
                </c:pt>
                <c:pt idx="17" formatCode="General">
                  <c:v>0.26</c:v>
                </c:pt>
                <c:pt idx="18" formatCode="General">
                  <c:v>0.21</c:v>
                </c:pt>
                <c:pt idx="19" formatCode="General">
                  <c:v>0.04</c:v>
                </c:pt>
                <c:pt idx="20" formatCode="General">
                  <c:v>0.01</c:v>
                </c:pt>
                <c:pt idx="21" formatCode="General">
                  <c:v>0.01</c:v>
                </c:pt>
                <c:pt idx="22" formatCode="General">
                  <c:v>0.01</c:v>
                </c:pt>
                <c:pt idx="23" formatCode="General">
                  <c:v>0.01</c:v>
                </c:pt>
                <c:pt idx="24" formatCode="General">
                  <c:v>0</c:v>
                </c:pt>
              </c:numCache>
            </c:numRef>
          </c:val>
          <c:extLst>
            <c:ext xmlns:c16="http://schemas.microsoft.com/office/drawing/2014/chart" uri="{C3380CC4-5D6E-409C-BE32-E72D297353CC}">
              <c16:uniqueId val="{00000000-655C-4DCF-838E-6BA11AD3D414}"/>
            </c:ext>
          </c:extLst>
        </c:ser>
        <c:dLbls>
          <c:showLegendKey val="0"/>
          <c:showVal val="0"/>
          <c:showCatName val="0"/>
          <c:showSerName val="0"/>
          <c:showPercent val="0"/>
          <c:showBubbleSize val="0"/>
        </c:dLbls>
        <c:gapWidth val="247"/>
        <c:overlap val="-20"/>
        <c:axId val="2131243647"/>
        <c:axId val="2131246559"/>
      </c:barChart>
      <c:valAx>
        <c:axId val="2131246559"/>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de-DE"/>
          </a:p>
        </c:txPr>
        <c:crossAx val="2131243647"/>
        <c:crosses val="autoZero"/>
        <c:crossBetween val="between"/>
      </c:valAx>
      <c:catAx>
        <c:axId val="213124364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00" b="0" i="0" u="none" strike="noStrike" kern="1200" cap="none" spc="0" normalizeH="0" baseline="0">
                <a:solidFill>
                  <a:schemeClr val="dk1">
                    <a:lumMod val="65000"/>
                    <a:lumOff val="35000"/>
                  </a:schemeClr>
                </a:solidFill>
                <a:latin typeface="+mn-lt"/>
                <a:ea typeface="+mn-ea"/>
                <a:cs typeface="+mn-cs"/>
              </a:defRPr>
            </a:pPr>
            <a:endParaRPr lang="de-DE"/>
          </a:p>
        </c:txPr>
        <c:crossAx val="2131246559"/>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layout>
        <c:manualLayout>
          <c:xMode val="edge"/>
          <c:yMode val="edge"/>
          <c:x val="0.38489707126543127"/>
          <c:y val="0.93875400336214088"/>
          <c:w val="0.3755590577113283"/>
          <c:h val="4.509265587318046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bg1"/>
      </a:solidFill>
      <a:round/>
    </a:ln>
    <a:effectLst/>
  </c:spPr>
  <c:txPr>
    <a:bodyPr/>
    <a:lstStyle/>
    <a:p>
      <a:pPr>
        <a:defRPr/>
      </a:pPr>
      <a:endParaRPr lang="de-DE"/>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Tabelle1!$A$2:$A$26</cx:f>
        <cx:lvl ptCount="25">
          <cx:pt idx="0">Bundesministerium für Arbeit und Soziales</cx:pt>
          <cx:pt idx="1">Bundesministerium der Verteidigung</cx:pt>
          <cx:pt idx="2">Bundesministerium für Digitales und Verkehr</cx:pt>
          <cx:pt idx="3">Allgemeine Finanzverwaltung</cx:pt>
          <cx:pt idx="4">Bundesschuld</cx:pt>
          <cx:pt idx="5">Bundesministerium für Bildung und Forschung</cx:pt>
          <cx:pt idx="6">Bundesministerium für Gesundheit</cx:pt>
          <cx:pt idx="7">Bundesministerium für Familie, Senioren, Frauen und Jugend</cx:pt>
          <cx:pt idx="8">Bundesministerium des Innern und für Heimat</cx:pt>
          <cx:pt idx="9">Bundesministerium für wirtschaftliche Zusammenarbeit und Entwicklung</cx:pt>
          <cx:pt idx="10">Bundesministerium für Wirtschaft und Klimaschutz</cx:pt>
          <cx:pt idx="11">Bundesministerium der Finanzen</cx:pt>
          <cx:pt idx="12">Bundesministerium für Wohnen, Stadtentwicklung und Bauwesen</cx:pt>
          <cx:pt idx="13">Bundesministerium für Ernährung und Landwirtschaft</cx:pt>
          <cx:pt idx="14">Auswärtiges Amt</cx:pt>
          <cx:pt idx="15">Bundeskanzler und Bundeskanzleramt</cx:pt>
          <cx:pt idx="16">Bundesministerium für Umwelt, Naturschutz, nukleare Sicherheit und Verbraucherschutz</cx:pt>
          <cx:pt idx="17">Deutscher Bundestag</cx:pt>
          <cx:pt idx="18">Bundesministerium der Justiz</cx:pt>
          <cx:pt idx="19">Bundesrechnungshof</cx:pt>
          <cx:pt idx="20">Bundespräsident und Bundespräsidialamt</cx:pt>
          <cx:pt idx="21">Die Bundesbeauftragte für den Datenschutz und die Informationsfreiheit</cx:pt>
          <cx:pt idx="22">Bundesverfassungsgericht</cx:pt>
          <cx:pt idx="23">Bundesrat</cx:pt>
          <cx:pt idx="24">Unabhängiger Kontrollrat</cx:pt>
        </cx:lvl>
      </cx:strDim>
      <cx:numDim type="size">
        <cx:f dir="row">Tabelle1!$B$2:$B$26</cx:f>
        <cx:lvl ptCount="25" formatCode="General">
          <cx:pt idx="0">36.689999999999998</cx:pt>
          <cx:pt idx="1">10.9</cx:pt>
          <cx:pt idx="2">10.17</cx:pt>
          <cx:pt idx="3">9.4499999999999993</cx:pt>
          <cx:pt idx="4">6.7999999999999998</cx:pt>
          <cx:pt idx="5">4.5700000000000003</cx:pt>
          <cx:pt idx="6">3.3599999999999999</cx:pt>
          <cx:pt idx="7">2.96</cx:pt>
          <cx:pt idx="8">2.8100000000000001</cx:pt>
          <cx:pt idx="9">2.1000000000000001</cx:pt>
          <cx:pt idx="10">2.1000000000000001</cx:pt>
          <cx:pt idx="11">2.0800000000000001</cx:pt>
          <cx:pt idx="12">1.52</cx:pt>
          <cx:pt idx="13">1.3999999999999999</cx:pt>
          <cx:pt idx="14">1.2</cx:pt>
          <cx:pt idx="15">0.80000000000000004</cx:pt>
          <cx:pt idx="16">0.54000000000000004</cx:pt>
          <cx:pt idx="17">0.26000000000000001</cx:pt>
          <cx:pt idx="18">0.20999999999999999</cx:pt>
          <cx:pt idx="19">0.040000000000000001</cx:pt>
          <cx:pt idx="20">0.01</cx:pt>
          <cx:pt idx="21">0.01</cx:pt>
          <cx:pt idx="22">0.01</cx:pt>
          <cx:pt idx="23">0.01</cx:pt>
          <cx:pt idx="24">0</cx:pt>
        </cx:lvl>
      </cx:numDim>
    </cx:data>
  </cx:chartData>
  <cx:chart>
    <cx:title pos="t" align="ctr" overlay="0">
      <cx:tx>
        <cx:rich>
          <a:bodyPr rot="0" spcFirstLastPara="1" vertOverflow="ellipsis" vert="horz" wrap="square" lIns="38100" tIns="19050" rIns="38100" bIns="19050" anchor="ctr" anchorCtr="1" compatLnSpc="0"/>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prstClr val="black">
                    <a:lumMod val="50000"/>
                    <a:lumOff val="50000"/>
                  </a:prstClr>
                </a:solidFill>
                <a:latin typeface="+mj-lt"/>
                <a:ea typeface="+mj-ea"/>
                <a:cs typeface="+mj-cs"/>
              </a:defRPr>
            </a:pPr>
            <a:r>
              <a:rPr lang="en-US" sz="2000" b="1" i="0" kern="1200" spc="0" baseline="0" dirty="0">
                <a:ln>
                  <a:noFill/>
                </a:ln>
                <a:solidFill>
                  <a:srgbClr val="7F7F7F"/>
                </a:solidFill>
                <a:effectLst/>
                <a:latin typeface="Calibri Light" panose="020F0302020204030204" pitchFamily="34" charset="0"/>
                <a:ea typeface="Calibri" panose="020F0502020204030204" pitchFamily="34" charset="0"/>
                <a:cs typeface="Calibri" panose="020F0502020204030204" pitchFamily="34" charset="0"/>
              </a:rPr>
              <a:t>Distribution of Federal Expenditures by Sector </a:t>
            </a:r>
            <a:endParaRPr lang="de-DE" sz="2400" dirty="0">
              <a:effectLst/>
            </a:endParaRPr>
          </a:p>
        </cx:rich>
      </cx:tx>
    </cx:title>
    <cx:plotArea>
      <cx:plotAreaRegion>
        <cx:series layoutId="sunburst" uniqueId="{187807D3-8BDF-429F-A84F-624CA67F957D}">
          <cx:tx>
            <cx:txData>
              <cx:f>Tabelle1!$B$1</cx:f>
              <cx:v>Anteil an Gesanthaushalt</cx:v>
            </cx:txData>
          </cx:tx>
          <cx:dataLabels pos="ctr">
            <cx:visibility seriesName="0" categoryName="1" value="0"/>
            <cx:separator>, </cx:separator>
            <cx:dataLabel idx="5">
              <cx:txPr>
                <a:bodyPr spcFirstLastPara="1" vertOverflow="ellipsis" horzOverflow="overflow" wrap="square" lIns="0" tIns="0" rIns="0" bIns="0" anchor="ctr" anchorCtr="1"/>
                <a:lstStyle/>
                <a:p>
                  <a:pPr algn="ctr" rtl="0">
                    <a:defRPr sz="800"/>
                  </a:pPr>
                  <a:r>
                    <a:rPr lang="de-DE" sz="800" b="0" i="0" u="none" strike="noStrike" baseline="0">
                      <a:solidFill>
                        <a:prstClr val="white"/>
                      </a:solidFill>
                      <a:latin typeface="Calibri" panose="020F0502020204030204"/>
                    </a:rPr>
                    <a:t>Bundesministerium für Bildung und Forschung</a:t>
                  </a:r>
                </a:p>
              </cx:txPr>
            </cx:dataLabel>
            <cx:dataLabel idx="6">
              <cx:txPr>
                <a:bodyPr spcFirstLastPara="1" vertOverflow="ellipsis" horzOverflow="overflow" wrap="square" lIns="0" tIns="0" rIns="0" bIns="0" anchor="ctr" anchorCtr="1"/>
                <a:lstStyle/>
                <a:p>
                  <a:pPr algn="ctr" rtl="0">
                    <a:defRPr sz="800"/>
                  </a:pPr>
                  <a:r>
                    <a:rPr lang="de-DE" sz="800" b="0" i="0" u="none" strike="noStrike" baseline="0">
                      <a:solidFill>
                        <a:prstClr val="white"/>
                      </a:solidFill>
                      <a:latin typeface="Calibri" panose="020F0502020204030204"/>
                    </a:rPr>
                    <a:t>Bundesministerium für Gesundheit</a:t>
                  </a:r>
                </a:p>
              </cx:txPr>
            </cx:dataLabel>
            <cx:dataLabel idx="7">
              <cx:txPr>
                <a:bodyPr spcFirstLastPara="1" vertOverflow="ellipsis" horzOverflow="overflow" wrap="square" lIns="0" tIns="0" rIns="0" bIns="0" anchor="ctr" anchorCtr="1"/>
                <a:lstStyle/>
                <a:p>
                  <a:pPr algn="ctr" rtl="0">
                    <a:defRPr sz="700"/>
                  </a:pPr>
                  <a:r>
                    <a:rPr lang="de-DE" sz="700" b="0" i="0" u="none" strike="noStrike" baseline="0">
                      <a:solidFill>
                        <a:prstClr val="white"/>
                      </a:solidFill>
                      <a:latin typeface="Calibri" panose="020F0502020204030204"/>
                    </a:rPr>
                    <a:t>Bundesministerium für Familie, Senioren, Frauen und Jugend</a:t>
                  </a:r>
                </a:p>
              </cx:txPr>
            </cx:dataLabel>
            <cx:dataLabel idx="8">
              <cx:txPr>
                <a:bodyPr spcFirstLastPara="1" vertOverflow="ellipsis" horzOverflow="overflow" wrap="square" lIns="0" tIns="0" rIns="0" bIns="0" anchor="ctr" anchorCtr="1"/>
                <a:lstStyle/>
                <a:p>
                  <a:pPr algn="ctr" rtl="0">
                    <a:defRPr sz="600">
                      <a:solidFill>
                        <a:schemeClr val="tx1"/>
                      </a:solidFill>
                    </a:defRPr>
                  </a:pPr>
                  <a:r>
                    <a:rPr lang="de-DE" sz="600" b="0" i="0" u="none" strike="noStrike" baseline="0">
                      <a:solidFill>
                        <a:schemeClr val="tx1"/>
                      </a:solidFill>
                      <a:latin typeface="Calibri" panose="020F0502020204030204"/>
                    </a:rPr>
                    <a:t>Bundesministerium des Innern und für Heimat</a:t>
                  </a:r>
                </a:p>
              </cx:txPr>
            </cx:dataLabel>
          </cx:dataLabels>
          <cx:dataId val="0"/>
        </cx:series>
      </cx:plotAreaRegion>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Default 6">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Default 16">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efault 30">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efault 4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efault 5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efault 6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efault 78">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efault 90">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CustomShape 1"/>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6" name="CustomShape 2"/>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1067622-4AE1-41F8-AFA5-06A00B3BF66B}"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97" name="CustomShape 3"/>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98" name="Picture 19" descr="Logo_TUC_de_RGB"/>
          <p:cNvPicPr/>
          <p:nvPr/>
        </p:nvPicPr>
        <p:blipFill>
          <a:blip r:embed="rId3"/>
          <a:stretch/>
        </p:blipFill>
        <p:spPr>
          <a:xfrm>
            <a:off x="0" y="0"/>
            <a:ext cx="3032280" cy="542160"/>
          </a:xfrm>
          <a:prstGeom prst="rect">
            <a:avLst/>
          </a:prstGeom>
          <a:ln w="0">
            <a:noFill/>
          </a:ln>
        </p:spPr>
      </p:pic>
      <p:pic>
        <p:nvPicPr>
          <p:cNvPr id="99" name="Grafik 2"/>
          <p:cNvPicPr/>
          <p:nvPr/>
        </p:nvPicPr>
        <p:blipFill>
          <a:blip r:embed="rId4"/>
          <a:stretch/>
        </p:blipFill>
        <p:spPr>
          <a:xfrm>
            <a:off x="7430400" y="134640"/>
            <a:ext cx="3678120" cy="494280"/>
          </a:xfrm>
          <a:prstGeom prst="rect">
            <a:avLst/>
          </a:prstGeom>
          <a:ln w="0">
            <a:noFill/>
          </a:ln>
        </p:spPr>
      </p:pic>
      <p:sp>
        <p:nvSpPr>
          <p:cNvPr id="100" name="CustomShape 4"/>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01" name="CustomShape 5"/>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02"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0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5" name="CustomShape 1"/>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256" name="CustomShape 2"/>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A8233EA7-BEBE-446E-A65B-7E08594C13DD}"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257" name="CustomShape 3"/>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258" name="Picture 19" descr="Logo_TUC_de_RGB"/>
          <p:cNvPicPr/>
          <p:nvPr/>
        </p:nvPicPr>
        <p:blipFill>
          <a:blip r:embed="rId3"/>
          <a:stretch/>
        </p:blipFill>
        <p:spPr>
          <a:xfrm>
            <a:off x="0" y="0"/>
            <a:ext cx="3032280" cy="542160"/>
          </a:xfrm>
          <a:prstGeom prst="rect">
            <a:avLst/>
          </a:prstGeom>
          <a:ln w="0">
            <a:noFill/>
          </a:ln>
        </p:spPr>
      </p:pic>
      <p:pic>
        <p:nvPicPr>
          <p:cNvPr id="259" name="Grafik 2"/>
          <p:cNvPicPr/>
          <p:nvPr/>
        </p:nvPicPr>
        <p:blipFill>
          <a:blip r:embed="rId4"/>
          <a:stretch/>
        </p:blipFill>
        <p:spPr>
          <a:xfrm>
            <a:off x="7430400" y="134640"/>
            <a:ext cx="3678120" cy="494280"/>
          </a:xfrm>
          <a:prstGeom prst="rect">
            <a:avLst/>
          </a:prstGeom>
          <a:ln w="0">
            <a:noFill/>
          </a:ln>
        </p:spPr>
      </p:pic>
      <p:sp>
        <p:nvSpPr>
          <p:cNvPr id="260" name="CustomShape 4"/>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261" name="CustomShape 5"/>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E44EB84A-7642-42C6-AA73-4871A4B336B8}"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262"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2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26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5" name="CustomShape 1"/>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3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35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 name="CustomShape 1"/>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492" name="CustomShape 2"/>
          <p:cNvSpPr/>
          <p:nvPr/>
        </p:nvSpPr>
        <p:spPr>
          <a:xfrm>
            <a:off x="11438640" y="6453360"/>
            <a:ext cx="736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E695B797-E650-4DF1-B0B8-2102C21FEE83}"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493" name="CustomShape 3"/>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494" name="Picture 19" descr="Logo_TUC_de_RGB"/>
          <p:cNvPicPr/>
          <p:nvPr/>
        </p:nvPicPr>
        <p:blipFill>
          <a:blip r:embed="rId3"/>
          <a:stretch/>
        </p:blipFill>
        <p:spPr>
          <a:xfrm>
            <a:off x="0" y="0"/>
            <a:ext cx="3030840" cy="540720"/>
          </a:xfrm>
          <a:prstGeom prst="rect">
            <a:avLst/>
          </a:prstGeom>
          <a:ln w="0">
            <a:noFill/>
          </a:ln>
        </p:spPr>
      </p:pic>
      <p:pic>
        <p:nvPicPr>
          <p:cNvPr id="495" name="Grafik 2"/>
          <p:cNvPicPr/>
          <p:nvPr/>
        </p:nvPicPr>
        <p:blipFill>
          <a:blip r:embed="rId4"/>
          <a:stretch/>
        </p:blipFill>
        <p:spPr>
          <a:xfrm>
            <a:off x="7430400" y="134640"/>
            <a:ext cx="3676680" cy="492840"/>
          </a:xfrm>
          <a:prstGeom prst="rect">
            <a:avLst/>
          </a:prstGeom>
          <a:ln w="0">
            <a:noFill/>
          </a:ln>
        </p:spPr>
      </p:pic>
      <p:sp>
        <p:nvSpPr>
          <p:cNvPr id="496" name="CustomShape 4"/>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497" name="CustomShape 5"/>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498" name="CustomShape 6"/>
          <p:cNvSpPr/>
          <p:nvPr/>
        </p:nvSpPr>
        <p:spPr>
          <a:xfrm>
            <a:off x="0" y="6642720"/>
            <a:ext cx="12162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4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50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1" name="CustomShape 1"/>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652" name="CustomShape 2"/>
          <p:cNvSpPr/>
          <p:nvPr/>
        </p:nvSpPr>
        <p:spPr>
          <a:xfrm>
            <a:off x="11438640" y="6453360"/>
            <a:ext cx="736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3D917021-09D2-4AD2-B164-10699E0FFD53}"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653" name="CustomShape 3"/>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654" name="Picture 19" descr="Logo_TUC_de_RGB"/>
          <p:cNvPicPr/>
          <p:nvPr/>
        </p:nvPicPr>
        <p:blipFill>
          <a:blip r:embed="rId3"/>
          <a:stretch/>
        </p:blipFill>
        <p:spPr>
          <a:xfrm>
            <a:off x="0" y="0"/>
            <a:ext cx="3030120" cy="540000"/>
          </a:xfrm>
          <a:prstGeom prst="rect">
            <a:avLst/>
          </a:prstGeom>
          <a:ln w="0">
            <a:noFill/>
          </a:ln>
        </p:spPr>
      </p:pic>
      <p:pic>
        <p:nvPicPr>
          <p:cNvPr id="655" name="Grafik 2"/>
          <p:cNvPicPr/>
          <p:nvPr/>
        </p:nvPicPr>
        <p:blipFill>
          <a:blip r:embed="rId4"/>
          <a:stretch/>
        </p:blipFill>
        <p:spPr>
          <a:xfrm>
            <a:off x="7430400" y="134640"/>
            <a:ext cx="3675960" cy="492120"/>
          </a:xfrm>
          <a:prstGeom prst="rect">
            <a:avLst/>
          </a:prstGeom>
          <a:ln w="0">
            <a:noFill/>
          </a:ln>
        </p:spPr>
      </p:pic>
      <p:sp>
        <p:nvSpPr>
          <p:cNvPr id="656" name="CustomShape 4"/>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657" name="CustomShape 5"/>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658" name="CustomShape 6"/>
          <p:cNvSpPr/>
          <p:nvPr/>
        </p:nvSpPr>
        <p:spPr>
          <a:xfrm>
            <a:off x="0" y="6642720"/>
            <a:ext cx="121622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6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66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1" name="CustomShape 1"/>
          <p:cNvSpPr/>
          <p:nvPr/>
        </p:nvSpPr>
        <p:spPr>
          <a:xfrm>
            <a:off x="11444760" y="0"/>
            <a:ext cx="727560" cy="68364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812" name="CustomShape 2"/>
          <p:cNvSpPr/>
          <p:nvPr/>
        </p:nvSpPr>
        <p:spPr>
          <a:xfrm>
            <a:off x="11438640" y="6453360"/>
            <a:ext cx="744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0FC7A9C-14DF-4472-AE4A-089C97B7AFD2}"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813" name="CustomShape 3"/>
          <p:cNvSpPr/>
          <p:nvPr/>
        </p:nvSpPr>
        <p:spPr>
          <a:xfrm>
            <a:off x="912240" y="1268280"/>
            <a:ext cx="9194400" cy="34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814" name="Picture 19" descr="Logo_TUC_de_RGB"/>
          <p:cNvPicPr/>
          <p:nvPr/>
        </p:nvPicPr>
        <p:blipFill>
          <a:blip r:embed="rId3"/>
          <a:stretch/>
        </p:blipFill>
        <p:spPr>
          <a:xfrm>
            <a:off x="0" y="0"/>
            <a:ext cx="3038400" cy="548280"/>
          </a:xfrm>
          <a:prstGeom prst="rect">
            <a:avLst/>
          </a:prstGeom>
          <a:ln w="0">
            <a:noFill/>
          </a:ln>
        </p:spPr>
      </p:pic>
      <p:pic>
        <p:nvPicPr>
          <p:cNvPr id="815" name="Grafik 2"/>
          <p:cNvPicPr/>
          <p:nvPr/>
        </p:nvPicPr>
        <p:blipFill>
          <a:blip r:embed="rId4"/>
          <a:stretch/>
        </p:blipFill>
        <p:spPr>
          <a:xfrm>
            <a:off x="7430400" y="134640"/>
            <a:ext cx="3684240" cy="500400"/>
          </a:xfrm>
          <a:prstGeom prst="rect">
            <a:avLst/>
          </a:prstGeom>
          <a:ln w="0">
            <a:noFill/>
          </a:ln>
        </p:spPr>
      </p:pic>
      <p:sp>
        <p:nvSpPr>
          <p:cNvPr id="816" name="CustomShape 4"/>
          <p:cNvSpPr/>
          <p:nvPr/>
        </p:nvSpPr>
        <p:spPr>
          <a:xfrm>
            <a:off x="912240" y="1268280"/>
            <a:ext cx="9194400" cy="34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817" name="CustomShape 5"/>
          <p:cNvSpPr/>
          <p:nvPr/>
        </p:nvSpPr>
        <p:spPr>
          <a:xfrm>
            <a:off x="11444760" y="0"/>
            <a:ext cx="727560" cy="68364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818" name="CustomShape 6"/>
          <p:cNvSpPr/>
          <p:nvPr/>
        </p:nvSpPr>
        <p:spPr>
          <a:xfrm>
            <a:off x="0" y="6642720"/>
            <a:ext cx="1217052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8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8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1" name="CustomShape 1"/>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72" name="CustomShape 2"/>
          <p:cNvSpPr/>
          <p:nvPr/>
        </p:nvSpPr>
        <p:spPr>
          <a:xfrm>
            <a:off x="11438640" y="6453360"/>
            <a:ext cx="736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C4917470-9575-4E2F-9F9E-1BA9A4638C1E}"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973" name="CustomShape 3"/>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974" name="Picture 19" descr="Logo_TUC_de_RGB"/>
          <p:cNvPicPr/>
          <p:nvPr/>
        </p:nvPicPr>
        <p:blipFill>
          <a:blip r:embed="rId3"/>
          <a:stretch/>
        </p:blipFill>
        <p:spPr>
          <a:xfrm>
            <a:off x="0" y="0"/>
            <a:ext cx="3030840" cy="540720"/>
          </a:xfrm>
          <a:prstGeom prst="rect">
            <a:avLst/>
          </a:prstGeom>
          <a:ln w="0">
            <a:noFill/>
          </a:ln>
        </p:spPr>
      </p:pic>
      <p:pic>
        <p:nvPicPr>
          <p:cNvPr id="975" name="Grafik 2"/>
          <p:cNvPicPr/>
          <p:nvPr/>
        </p:nvPicPr>
        <p:blipFill>
          <a:blip r:embed="rId4"/>
          <a:stretch/>
        </p:blipFill>
        <p:spPr>
          <a:xfrm>
            <a:off x="7430400" y="134640"/>
            <a:ext cx="3676680" cy="492840"/>
          </a:xfrm>
          <a:prstGeom prst="rect">
            <a:avLst/>
          </a:prstGeom>
          <a:ln w="0">
            <a:noFill/>
          </a:ln>
        </p:spPr>
      </p:pic>
      <p:sp>
        <p:nvSpPr>
          <p:cNvPr id="976" name="CustomShape 4"/>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977" name="CustomShape 5"/>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78" name="CustomShape 6"/>
          <p:cNvSpPr/>
          <p:nvPr/>
        </p:nvSpPr>
        <p:spPr>
          <a:xfrm>
            <a:off x="0" y="6642720"/>
            <a:ext cx="12162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9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98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1" name="CustomShape 1"/>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132" name="CustomShape 2"/>
          <p:cNvSpPr/>
          <p:nvPr/>
        </p:nvSpPr>
        <p:spPr>
          <a:xfrm>
            <a:off x="11438640" y="6453360"/>
            <a:ext cx="736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D9D8D0F1-D45F-43C4-92C1-1E698E37903D}"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1133" name="CustomShape 3"/>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1134" name="Picture 19" descr="Logo_TUC_de_RGB"/>
          <p:cNvPicPr/>
          <p:nvPr/>
        </p:nvPicPr>
        <p:blipFill>
          <a:blip r:embed="rId3"/>
          <a:stretch/>
        </p:blipFill>
        <p:spPr>
          <a:xfrm>
            <a:off x="0" y="0"/>
            <a:ext cx="3030120" cy="540000"/>
          </a:xfrm>
          <a:prstGeom prst="rect">
            <a:avLst/>
          </a:prstGeom>
          <a:ln w="0">
            <a:noFill/>
          </a:ln>
        </p:spPr>
      </p:pic>
      <p:pic>
        <p:nvPicPr>
          <p:cNvPr id="1135" name="Grafik 2"/>
          <p:cNvPicPr/>
          <p:nvPr/>
        </p:nvPicPr>
        <p:blipFill>
          <a:blip r:embed="rId4"/>
          <a:stretch/>
        </p:blipFill>
        <p:spPr>
          <a:xfrm>
            <a:off x="7430400" y="134640"/>
            <a:ext cx="3675960" cy="492120"/>
          </a:xfrm>
          <a:prstGeom prst="rect">
            <a:avLst/>
          </a:prstGeom>
          <a:ln w="0">
            <a:noFill/>
          </a:ln>
        </p:spPr>
      </p:pic>
      <p:sp>
        <p:nvSpPr>
          <p:cNvPr id="1136" name="CustomShape 4"/>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137" name="CustomShape 5"/>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138" name="CustomShape 6"/>
          <p:cNvSpPr/>
          <p:nvPr/>
        </p:nvSpPr>
        <p:spPr>
          <a:xfrm>
            <a:off x="0" y="6642720"/>
            <a:ext cx="121622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1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14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1" name="CustomShape 1"/>
          <p:cNvSpPr/>
          <p:nvPr/>
        </p:nvSpPr>
        <p:spPr>
          <a:xfrm>
            <a:off x="11444760" y="0"/>
            <a:ext cx="729000" cy="6837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292" name="CustomShape 2"/>
          <p:cNvSpPr/>
          <p:nvPr/>
        </p:nvSpPr>
        <p:spPr>
          <a:xfrm>
            <a:off x="11438640" y="6453360"/>
            <a:ext cx="745920" cy="40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E697A59-69B6-41DA-88A9-5DEC4F774472}" type="slidenum">
              <a:rPr lang="de-DE" sz="1800" b="0" strike="noStrike" spc="-1">
                <a:solidFill>
                  <a:srgbClr val="808080"/>
                </a:solidFill>
                <a:latin typeface="Arial Unicode MS"/>
                <a:ea typeface="DejaVu Sans"/>
              </a:rPr>
              <a:t>‹Nr.›</a:t>
            </a:fld>
            <a:endParaRPr lang="en-GB" sz="1800" b="0" strike="noStrike" spc="-1">
              <a:solidFill>
                <a:srgbClr val="000000"/>
              </a:solidFill>
              <a:latin typeface="Arial"/>
            </a:endParaRPr>
          </a:p>
        </p:txBody>
      </p:sp>
      <p:sp>
        <p:nvSpPr>
          <p:cNvPr id="1293" name="CustomShape 3"/>
          <p:cNvSpPr/>
          <p:nvPr/>
        </p:nvSpPr>
        <p:spPr>
          <a:xfrm>
            <a:off x="912240" y="1268280"/>
            <a:ext cx="9195840" cy="34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1294" name="Picture 19" descr="Logo_TUC_de_RGB"/>
          <p:cNvPicPr/>
          <p:nvPr/>
        </p:nvPicPr>
        <p:blipFill>
          <a:blip r:embed="rId3"/>
          <a:stretch/>
        </p:blipFill>
        <p:spPr>
          <a:xfrm>
            <a:off x="0" y="0"/>
            <a:ext cx="3039840" cy="549720"/>
          </a:xfrm>
          <a:prstGeom prst="rect">
            <a:avLst/>
          </a:prstGeom>
          <a:ln w="0">
            <a:noFill/>
          </a:ln>
        </p:spPr>
      </p:pic>
      <p:pic>
        <p:nvPicPr>
          <p:cNvPr id="1295" name="Grafik 2"/>
          <p:cNvPicPr/>
          <p:nvPr/>
        </p:nvPicPr>
        <p:blipFill>
          <a:blip r:embed="rId4"/>
          <a:stretch/>
        </p:blipFill>
        <p:spPr>
          <a:xfrm>
            <a:off x="7430400" y="134640"/>
            <a:ext cx="3685680" cy="501840"/>
          </a:xfrm>
          <a:prstGeom prst="rect">
            <a:avLst/>
          </a:prstGeom>
          <a:ln w="0">
            <a:noFill/>
          </a:ln>
        </p:spPr>
      </p:pic>
      <p:sp>
        <p:nvSpPr>
          <p:cNvPr id="1296" name="CustomShape 4"/>
          <p:cNvSpPr/>
          <p:nvPr/>
        </p:nvSpPr>
        <p:spPr>
          <a:xfrm>
            <a:off x="11444760" y="0"/>
            <a:ext cx="729000" cy="6837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297" name="CustomShape 5"/>
          <p:cNvSpPr/>
          <p:nvPr/>
        </p:nvSpPr>
        <p:spPr>
          <a:xfrm>
            <a:off x="11438640" y="6453360"/>
            <a:ext cx="745920" cy="40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71ABE2A3-A93A-4892-AA77-8C7F58FBC95E}" type="slidenum">
              <a:rPr lang="de-DE" sz="1800" b="0" strike="noStrike" spc="-1">
                <a:solidFill>
                  <a:srgbClr val="808080"/>
                </a:solidFill>
                <a:latin typeface="Arial Unicode MS"/>
                <a:ea typeface="DejaVu Sans"/>
              </a:rPr>
              <a:t>‹Nr.›</a:t>
            </a:fld>
            <a:endParaRPr lang="en-GB" sz="1800" b="0" strike="noStrike" spc="-1">
              <a:solidFill>
                <a:srgbClr val="000000"/>
              </a:solidFill>
              <a:latin typeface="Arial"/>
            </a:endParaRPr>
          </a:p>
        </p:txBody>
      </p:sp>
      <p:sp>
        <p:nvSpPr>
          <p:cNvPr id="1298"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30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TCE-LAB/teaching-material/tree/master/The-Limits-to-Growth"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www.mein-grundeinkommen.de/" TargetMode="External"/><Relationship Id="rId2" Type="http://schemas.openxmlformats.org/officeDocument/2006/relationships/hyperlink" Target="https://thenextsystem.org/sites/default/files/2017-08/FelberHagelberg.pdf" TargetMode="Externa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CustomShape 1"/>
          <p:cNvSpPr/>
          <p:nvPr/>
        </p:nvSpPr>
        <p:spPr>
          <a:xfrm>
            <a:off x="527400" y="1412640"/>
            <a:ext cx="10341360" cy="112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GB" sz="3200" b="1" strike="noStrike" spc="-1">
                <a:solidFill>
                  <a:srgbClr val="008C4F"/>
                </a:solidFill>
                <a:latin typeface="DejaVu Sans"/>
                <a:ea typeface="DejaVu Sans"/>
              </a:rPr>
              <a:t>The Limits to Growth: Sustainability and the Circular Economy</a:t>
            </a:r>
            <a:endParaRPr lang="en-GB" sz="3200" b="0" strike="noStrike" spc="-1">
              <a:solidFill>
                <a:srgbClr val="000000"/>
              </a:solidFill>
              <a:latin typeface="Arial"/>
            </a:endParaRPr>
          </a:p>
        </p:txBody>
      </p:sp>
      <p:sp>
        <p:nvSpPr>
          <p:cNvPr id="1357" name="CustomShape 2"/>
          <p:cNvSpPr/>
          <p:nvPr/>
        </p:nvSpPr>
        <p:spPr>
          <a:xfrm>
            <a:off x="527400" y="2852640"/>
            <a:ext cx="10341360" cy="23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479"/>
              </a:spcBef>
              <a:tabLst>
                <a:tab pos="0" algn="l"/>
              </a:tabLst>
            </a:pPr>
            <a:r>
              <a:rPr lang="en-GB" sz="2400" b="1" strike="noStrike" spc="-1" dirty="0">
                <a:solidFill>
                  <a:srgbClr val="000000"/>
                </a:solidFill>
                <a:latin typeface="DejaVu Sans"/>
                <a:ea typeface="DejaVu Sans"/>
              </a:rPr>
              <a:t>Lecture 12: Beyond the Circular Economy II</a:t>
            </a:r>
            <a:endParaRPr lang="en-GB" sz="2400" b="0" strike="noStrike" spc="-1" dirty="0">
              <a:solidFill>
                <a:srgbClr val="000000"/>
              </a:solidFill>
              <a:latin typeface="Arial"/>
            </a:endParaRPr>
          </a:p>
          <a:p>
            <a:pPr algn="ctr">
              <a:lnSpc>
                <a:spcPct val="100000"/>
              </a:lnSpc>
              <a:spcBef>
                <a:spcPts val="479"/>
              </a:spcBef>
              <a:tabLst>
                <a:tab pos="0" algn="l"/>
              </a:tabLst>
            </a:pPr>
            <a:endParaRPr lang="en-GB" sz="24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Prof. Dr. Benjamin Leiding</a:t>
            </a:r>
            <a:endParaRPr lang="en-GB" sz="16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M.Sc. Anant Sujatanagarjuna</a:t>
            </a:r>
            <a:endParaRPr lang="en-GB" sz="16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 M.Sc. Nelly Nicaise Nyeck Mbialeu</a:t>
            </a:r>
            <a:endParaRPr lang="en-GB" sz="16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CustomShape 38"/>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398" name="CustomShape 39"/>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Short → UBI</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Synonym(s):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Basic Income Guarantee (BIG)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Unconditional Basic Income</a:t>
            </a:r>
            <a:endParaRPr lang="en-GB" sz="1800" b="0" strike="noStrike" spc="-1">
              <a:solidFill>
                <a:srgbClr val="000000"/>
              </a:solidFill>
              <a:latin typeface="Arial"/>
            </a:endParaRPr>
          </a:p>
          <a:p>
            <a:pPr>
              <a:lnSpc>
                <a:spcPct val="100000"/>
              </a:lnSpc>
              <a:spcBef>
                <a:spcPts val="360"/>
              </a:spcBef>
            </a:pPr>
            <a:r>
              <a:rPr lang="en-GB" sz="1800" b="0" strike="noStrike" spc="-1">
                <a:solidFill>
                  <a:srgbClr val="FFFFFF"/>
                </a:solidFill>
                <a:latin typeface="DejaVu Sans"/>
                <a:ea typeface="DejaVu Sans"/>
              </a:rPr>
              <a:t>Currently not implemented by any country</a:t>
            </a:r>
            <a:endParaRPr lang="en-GB" sz="1800" b="0" strike="noStrike" spc="-1">
              <a:solidFill>
                <a:srgbClr val="000000"/>
              </a:solidFill>
              <a:latin typeface="Arial"/>
            </a:endParaRPr>
          </a:p>
          <a:p>
            <a:pPr>
              <a:lnSpc>
                <a:spcPct val="100000"/>
              </a:lnSpc>
              <a:spcBef>
                <a:spcPts val="360"/>
              </a:spcBef>
            </a:pPr>
            <a:r>
              <a:rPr lang="en-GB" sz="1800" b="0" strike="noStrike" spc="-1">
                <a:solidFill>
                  <a:srgbClr val="FFFFFF"/>
                </a:solidFill>
                <a:latin typeface="DejaVu Sans"/>
                <a:ea typeface="DejaVu Sans"/>
              </a:rPr>
              <a:t>Several small-scal pilots and a few large-scale experiments have been conducted or are still being conducted</a:t>
            </a:r>
            <a:endParaRPr lang="en-GB" sz="1800" b="0" strike="noStrike" spc="-1">
              <a:solidFill>
                <a:srgbClr val="000000"/>
              </a:solidFill>
              <a:latin typeface="Arial"/>
            </a:endParaRPr>
          </a:p>
        </p:txBody>
      </p:sp>
      <p:sp>
        <p:nvSpPr>
          <p:cNvPr id="1399" name="CustomShape 4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CustomShape 60"/>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1" name="CustomShape 69"/>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Short → UBI</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Synonym(s):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Basic Income Guarantee (BIG)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Unconditional Basic Income</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Currently not implemented by any country</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Several small-scale pilots and a few large-scale experiments have been conducted or are still being conducted</a:t>
            </a:r>
            <a:endParaRPr lang="en-GB" sz="1800" b="0" strike="noStrike" spc="-1">
              <a:solidFill>
                <a:srgbClr val="000000"/>
              </a:solidFill>
              <a:latin typeface="Arial"/>
            </a:endParaRPr>
          </a:p>
        </p:txBody>
      </p:sp>
      <p:sp>
        <p:nvSpPr>
          <p:cNvPr id="1402" name="CustomShape 7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CustomShape 53"/>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4" name="CustomShape 54"/>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Everyone receives a minimum income in the form of an unconditional transfer payment → no strings attached | no extra conditions (e.g., work, etc.)</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Different forms, e.g.:</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Guaranteed minimum income → Paid to those who do not make enough money to live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Universal basic income → Indepent of any other income</a:t>
            </a:r>
            <a:endParaRPr lang="en-GB" sz="1800" b="0" strike="noStrike" spc="-1">
              <a:solidFill>
                <a:srgbClr val="000000"/>
              </a:solidFill>
              <a:latin typeface="Arial"/>
            </a:endParaRPr>
          </a:p>
          <a:p>
            <a:pPr marL="648000" lvl="2" indent="-216000">
              <a:lnSpc>
                <a:spcPct val="100000"/>
              </a:lnSpc>
              <a:spcBef>
                <a:spcPts val="360"/>
              </a:spcBef>
              <a:buClr>
                <a:srgbClr val="008C4F"/>
              </a:buClr>
              <a:buSzPct val="45000"/>
              <a:buFont typeface="Symbol"/>
              <a:buChar char=""/>
            </a:pPr>
            <a:r>
              <a:rPr lang="en-GB" sz="1800" b="0" strike="noStrike" spc="-1">
                <a:solidFill>
                  <a:srgbClr val="000000"/>
                </a:solidFill>
                <a:latin typeface="DejaVu Sans"/>
                <a:ea typeface="DejaVu Sans"/>
              </a:rPr>
              <a:t>Full basic income → Sufficient to meet a person's basic needs (above poverty level)</a:t>
            </a:r>
            <a:endParaRPr lang="en-GB" sz="1800" b="0" strike="noStrike" spc="-1">
              <a:solidFill>
                <a:srgbClr val="000000"/>
              </a:solidFill>
              <a:latin typeface="Arial"/>
            </a:endParaRPr>
          </a:p>
          <a:p>
            <a:pPr marL="648000" lvl="2" indent="-216000">
              <a:lnSpc>
                <a:spcPct val="100000"/>
              </a:lnSpc>
              <a:spcBef>
                <a:spcPts val="360"/>
              </a:spcBef>
              <a:buClr>
                <a:srgbClr val="008C4F"/>
              </a:buClr>
              <a:buSzPct val="45000"/>
              <a:buFont typeface="Symbol"/>
              <a:buChar char=""/>
            </a:pPr>
            <a:r>
              <a:rPr lang="en-GB" sz="1800" b="0" strike="noStrike" spc="-1">
                <a:solidFill>
                  <a:srgbClr val="000000"/>
                </a:solidFill>
                <a:latin typeface="DejaVu Sans"/>
                <a:ea typeface="DejaVu Sans"/>
              </a:rPr>
              <a:t>Partial basic income → Below poverty level</a:t>
            </a:r>
            <a:endParaRPr lang="en-GB" sz="1800" b="0" strike="noStrike" spc="-1">
              <a:solidFill>
                <a:srgbClr val="000000"/>
              </a:solidFill>
              <a:latin typeface="Arial"/>
            </a:endParaRPr>
          </a:p>
        </p:txBody>
      </p:sp>
      <p:sp>
        <p:nvSpPr>
          <p:cNvPr id="1405" name="CustomShape 5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1406" name="Rechteck 1405"/>
          <p:cNvSpPr/>
          <p:nvPr/>
        </p:nvSpPr>
        <p:spPr>
          <a:xfrm>
            <a:off x="180000" y="5940000"/>
            <a:ext cx="10618920" cy="85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800" b="1" strike="noStrike" spc="-1">
                <a:solidFill>
                  <a:srgbClr val="C9211E"/>
                </a:solidFill>
                <a:latin typeface="Arial"/>
                <a:ea typeface="DejaVu Sans"/>
              </a:rPr>
              <a:t>This is just a very short teaser on UBI </a:t>
            </a:r>
            <a:r>
              <a:rPr lang="en-GB" sz="1800" b="1" strike="noStrike" spc="-1">
                <a:solidFill>
                  <a:srgbClr val="C9211E"/>
                </a:solidFill>
                <a:latin typeface="Arial"/>
                <a:ea typeface="Arial"/>
              </a:rPr>
              <a:t>→ You can do a complete lecture series just on UBI.</a:t>
            </a:r>
            <a:endParaRPr lang="en-GB" sz="1800" b="0" strike="noStrike" spc="-1">
              <a:solidFill>
                <a:srgbClr val="000000"/>
              </a:solidFill>
              <a:latin typeface="Arial"/>
            </a:endParaRPr>
          </a:p>
        </p:txBody>
      </p:sp>
      <p:sp>
        <p:nvSpPr>
          <p:cNvPr id="1407" name="CustomShape 56"/>
          <p:cNvSpPr/>
          <p:nvPr/>
        </p:nvSpPr>
        <p:spPr>
          <a:xfrm>
            <a:off x="335520" y="5760000"/>
            <a:ext cx="1028340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CustomShape 52"/>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9" name="CustomShape 5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1410" name="CustomShape 57"/>
          <p:cNvSpPr/>
          <p:nvPr/>
        </p:nvSpPr>
        <p:spPr>
          <a:xfrm>
            <a:off x="263520" y="6433200"/>
            <a:ext cx="107834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Figure adapted from Gentilini, Ugo, Margaret Grosh, Jamele Rigolini, and Ruslan Yemtsov, eds. Exploring universal basic income: A guide to navigating concepts, evidence, and practices. World Bank Publications, 2019.</a:t>
            </a:r>
            <a:endParaRPr lang="en-GB" sz="900" b="0" strike="noStrike" spc="-1">
              <a:solidFill>
                <a:srgbClr val="000000"/>
              </a:solidFill>
              <a:latin typeface="Arial"/>
            </a:endParaRPr>
          </a:p>
        </p:txBody>
      </p:sp>
      <p:pic>
        <p:nvPicPr>
          <p:cNvPr id="1411" name="Grafik 1410"/>
          <p:cNvPicPr/>
          <p:nvPr/>
        </p:nvPicPr>
        <p:blipFill>
          <a:blip r:embed="rId2"/>
          <a:stretch/>
        </p:blipFill>
        <p:spPr>
          <a:xfrm>
            <a:off x="2590920" y="522360"/>
            <a:ext cx="8748360" cy="6136920"/>
          </a:xfrm>
          <a:prstGeom prst="rect">
            <a:avLst/>
          </a:prstGeom>
          <a:ln w="7200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2" name="CustomShape 41"/>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13" name="CustomShape 42"/>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TODO – future iterations of the course</a:t>
            </a:r>
            <a:endParaRPr lang="en-GB" sz="1800" b="0" strike="noStrike" spc="-1">
              <a:solidFill>
                <a:srgbClr val="000000"/>
              </a:solidFill>
              <a:latin typeface="Arial"/>
            </a:endParaRPr>
          </a:p>
        </p:txBody>
      </p:sp>
      <p:sp>
        <p:nvSpPr>
          <p:cNvPr id="1414" name="CustomShape 51"/>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A Short History</a:t>
            </a:r>
            <a:endParaRPr lang="en-GB" sz="2200" b="0" strike="noStrike" spc="-1">
              <a:solidFill>
                <a:srgbClr val="000000"/>
              </a:solidFill>
              <a:latin typeface="Arial"/>
            </a:endParaRPr>
          </a:p>
        </p:txBody>
      </p:sp>
      <p:sp>
        <p:nvSpPr>
          <p:cNvPr id="1415" name="Rechteck 1414"/>
          <p:cNvSpPr/>
          <p:nvPr/>
        </p:nvSpPr>
        <p:spPr>
          <a:xfrm>
            <a:off x="5760000" y="1080000"/>
            <a:ext cx="35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1" strike="noStrike" spc="-1">
                <a:solidFill>
                  <a:srgbClr val="C9211E"/>
                </a:solidFill>
                <a:highlight>
                  <a:srgbClr val="FFFF00"/>
                </a:highlight>
                <a:latin typeface="Arial"/>
                <a:ea typeface="DejaVu Sans"/>
              </a:rPr>
              <a:t>TODO</a:t>
            </a:r>
            <a:endParaRPr lang="en-GB" sz="18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CustomShape 63"/>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17" name="CustomShape 64"/>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18" name="CustomShape 6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19" name="CustomShape 66"/>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20" name="CustomShape 67"/>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21" name="CustomShape 7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CustomShape 3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23" name="CustomShape 32"/>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24" name="CustomShape 3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25" name="CustomShape 3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26" name="CustomShape 59"/>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27" name="CustomShape 61"/>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Cash payment → Paid in an appropriate medium of exchange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28" name="CustomShape 62"/>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CustomShape 9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30" name="CustomShape 93"/>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31" name="CustomShape 94"/>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32" name="CustomShape 95"/>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33" name="CustomShape 96"/>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34" name="CustomShape 97"/>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35" name="CustomShape 98"/>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 name="CustomShape 8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37" name="CustomShape 86"/>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38" name="CustomShape 8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39" name="CustomShape 88"/>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40" name="CustomShape 89"/>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41" name="CustomShape 90"/>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42" name="CustomShape 9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CustomShape 7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44" name="CustomShape 79"/>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45" name="CustomShape 8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46" name="CustomShape 81"/>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47" name="CustomShape 82"/>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48" name="CustomShape 83"/>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49" name="CustomShape 84"/>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CustomShape 1"/>
          <p:cNvSpPr/>
          <p:nvPr/>
        </p:nvSpPr>
        <p:spPr>
          <a:xfrm>
            <a:off x="335520" y="764640"/>
            <a:ext cx="10725480" cy="47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License</a:t>
            </a:r>
            <a:endParaRPr lang="en-GB" sz="2400" b="0" strike="noStrike" spc="-1">
              <a:solidFill>
                <a:srgbClr val="000000"/>
              </a:solidFill>
              <a:latin typeface="Arial"/>
            </a:endParaRPr>
          </a:p>
        </p:txBody>
      </p:sp>
      <p:sp>
        <p:nvSpPr>
          <p:cNvPr id="1359" name="CustomShape 2"/>
          <p:cNvSpPr/>
          <p:nvPr/>
        </p:nvSpPr>
        <p:spPr>
          <a:xfrm>
            <a:off x="335520" y="1268280"/>
            <a:ext cx="10725480" cy="501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This work is licensed under a </a:t>
            </a:r>
            <a:r>
              <a:rPr lang="en-GB" sz="1800" b="1" strike="noStrike" spc="-1">
                <a:solidFill>
                  <a:srgbClr val="000000"/>
                </a:solidFill>
                <a:latin typeface="DejaVu Sans"/>
                <a:ea typeface="DejaVu Sans"/>
              </a:rPr>
              <a:t>Creative Commons Attribution-ShareAlike 4.0 International License</a:t>
            </a:r>
            <a:r>
              <a:rPr lang="en-GB" sz="1800" b="0" strike="noStrike" spc="-1">
                <a:solidFill>
                  <a:srgbClr val="000000"/>
                </a:solidFill>
                <a:latin typeface="DejaVu Sans"/>
                <a:ea typeface="DejaVu Sans"/>
              </a:rPr>
              <a:t>. To view a copy of this license, please refer to </a:t>
            </a:r>
            <a:r>
              <a:rPr lang="en-GB" sz="1800" b="0" u="sng" strike="noStrike" spc="-1">
                <a:solidFill>
                  <a:srgbClr val="0000FF"/>
                </a:solidFill>
                <a:uFillTx/>
                <a:latin typeface="DejaVu Sans"/>
                <a:ea typeface="DejaVu Sans"/>
                <a:hlinkClick r:id="rId2"/>
              </a:rPr>
              <a:t>https://creativecommons.org/licenses/by-sa/4.0/</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Updated versions of these slides will be available in our </a:t>
            </a:r>
            <a:r>
              <a:rPr lang="en-GB" sz="1800" b="0" u="sng" strike="noStrike" spc="-1">
                <a:solidFill>
                  <a:srgbClr val="0000FF"/>
                </a:solidFill>
                <a:uFillTx/>
                <a:latin typeface="DejaVu Sans"/>
                <a:ea typeface="DejaVu Sans"/>
                <a:hlinkClick r:id="rId3"/>
              </a:rPr>
              <a:t>Github repository</a:t>
            </a:r>
            <a:r>
              <a:rPr lang="en-GB" sz="1800" b="0" strike="noStrike" spc="-1">
                <a:solidFill>
                  <a:srgbClr val="000000"/>
                </a:solidFill>
                <a:latin typeface="DejaVu Sans"/>
                <a:ea typeface="DejaVu Sans"/>
              </a:rPr>
              <a:t>.</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 name="CustomShape 6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51" name="CustomShape 72"/>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52" name="CustomShape 7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53" name="CustomShape 7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54" name="CustomShape 75"/>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55" name="CustomShape 76"/>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Universal → Paid to everyone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56" name="CustomShape 77"/>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 name="CustomShape 107"/>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58" name="CustomShape 10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Detour – AI Propaganda</a:t>
            </a:r>
            <a:endParaRPr lang="en-GB" sz="2200" b="0" strike="noStrike" spc="-1">
              <a:solidFill>
                <a:srgbClr val="000000"/>
              </a:solidFill>
              <a:latin typeface="Arial"/>
            </a:endParaRPr>
          </a:p>
        </p:txBody>
      </p:sp>
      <p:pic>
        <p:nvPicPr>
          <p:cNvPr id="1459" name="Grafik 1458"/>
          <p:cNvPicPr/>
          <p:nvPr/>
        </p:nvPicPr>
        <p:blipFill>
          <a:blip r:embed="rId2"/>
          <a:stretch/>
        </p:blipFill>
        <p:spPr>
          <a:xfrm>
            <a:off x="4500000" y="180000"/>
            <a:ext cx="5648400" cy="6299280"/>
          </a:xfrm>
          <a:prstGeom prst="rect">
            <a:avLst/>
          </a:prstGeom>
          <a:ln w="72000">
            <a:noFill/>
          </a:ln>
        </p:spPr>
      </p:pic>
      <p:sp>
        <p:nvSpPr>
          <p:cNvPr id="1460" name="CustomShape 109"/>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https://www.forbes.com/sites/miltonezrati/2019/01/15/universal-basic-income-a-thoroughly-wrongheaded-idea/</a:t>
            </a:r>
            <a:endParaRPr lang="en-GB" sz="9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ustomShape 11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62" name="CustomShape 11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Detour – AI Propaganda</a:t>
            </a:r>
            <a:endParaRPr lang="en-GB" sz="2200" b="0" strike="noStrike" spc="-1">
              <a:solidFill>
                <a:srgbClr val="000000"/>
              </a:solidFill>
              <a:latin typeface="Arial"/>
            </a:endParaRPr>
          </a:p>
        </p:txBody>
      </p:sp>
      <p:pic>
        <p:nvPicPr>
          <p:cNvPr id="1463" name="Grafik 1462"/>
          <p:cNvPicPr/>
          <p:nvPr/>
        </p:nvPicPr>
        <p:blipFill>
          <a:blip r:embed="rId2"/>
          <a:stretch/>
        </p:blipFill>
        <p:spPr>
          <a:xfrm>
            <a:off x="4500000" y="180000"/>
            <a:ext cx="5648400" cy="6299280"/>
          </a:xfrm>
          <a:prstGeom prst="rect">
            <a:avLst/>
          </a:prstGeom>
          <a:ln w="72000">
            <a:noFill/>
          </a:ln>
        </p:spPr>
      </p:pic>
      <p:sp>
        <p:nvSpPr>
          <p:cNvPr id="1464" name="CustomShape 117"/>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https://www.forbes.com/sites/miltonezrati/2019/01/15/universal-basic-income-a-thoroughly-wrongheaded-idea/</a:t>
            </a:r>
            <a:endParaRPr lang="en-GB" sz="900" b="0" strike="noStrike" spc="-1">
              <a:solidFill>
                <a:srgbClr val="000000"/>
              </a:solidFill>
              <a:latin typeface="Arial"/>
            </a:endParaRPr>
          </a:p>
        </p:txBody>
      </p:sp>
      <p:sp>
        <p:nvSpPr>
          <p:cNvPr id="1465" name="CustomShape 118"/>
          <p:cNvSpPr/>
          <p:nvPr/>
        </p:nvSpPr>
        <p:spPr>
          <a:xfrm flipV="1">
            <a:off x="4500000" y="3058200"/>
            <a:ext cx="5759280" cy="1259280"/>
          </a:xfrm>
          <a:prstGeom prst="roundRect">
            <a:avLst>
              <a:gd name="adj" fmla="val 16667"/>
            </a:avLst>
          </a:prstGeom>
          <a:noFill/>
          <a:ln w="38160">
            <a:solidFill>
              <a:srgbClr val="C9211E"/>
            </a:solidFill>
            <a:round/>
          </a:ln>
        </p:spPr>
        <p:style>
          <a:lnRef idx="2">
            <a:schemeClr val="accent5"/>
          </a:lnRef>
          <a:fillRef idx="1">
            <a:schemeClr val="lt1"/>
          </a:fillRef>
          <a:effectRef idx="0">
            <a:schemeClr val="accent5"/>
          </a:effectRef>
          <a:fontRef idx="minor"/>
        </p:style>
        <p:txBody>
          <a:bodyPr lIns="102600" tIns="57600" rIns="102600" bIns="57600" anchor="t">
            <a:noAutofit/>
          </a:bodyPr>
          <a:lstStyle/>
          <a:p>
            <a:pPr>
              <a:lnSpc>
                <a:spcPct val="100000"/>
              </a:lnSpc>
            </a:pPr>
            <a:endParaRPr lang="en-GB" sz="1800" b="0" strike="noStrike" spc="-1">
              <a:solidFill>
                <a:srgbClr val="000000"/>
              </a:solidFill>
              <a:latin typeface="Arial"/>
              <a:ea typeface="DejaVu Sans"/>
            </a:endParaRPr>
          </a:p>
        </p:txBody>
      </p:sp>
      <p:sp>
        <p:nvSpPr>
          <p:cNvPr id="1466" name="Gerader Verbinder 1465"/>
          <p:cNvSpPr/>
          <p:nvPr/>
        </p:nvSpPr>
        <p:spPr>
          <a:xfrm>
            <a:off x="2160000" y="3600000"/>
            <a:ext cx="1980000" cy="360"/>
          </a:xfrm>
          <a:prstGeom prst="line">
            <a:avLst/>
          </a:prstGeom>
          <a:ln w="72000">
            <a:solidFill>
              <a:srgbClr val="C9211E"/>
            </a:solidFill>
            <a:round/>
            <a:tailEnd type="triangle" w="med" len="me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Arial"/>
              <a:ea typeface="DejaVu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CustomShape 37"/>
          <p:cNvSpPr/>
          <p:nvPr/>
        </p:nvSpPr>
        <p:spPr>
          <a:xfrm>
            <a:off x="335520" y="4406760"/>
            <a:ext cx="10730160" cy="133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Task 1 – what are the Advantages / Disadvantages of A UBI? (10min)</a:t>
            </a:r>
            <a:endParaRPr lang="en-GB" sz="3000" b="0" strike="noStrike" spc="-1">
              <a:solidFill>
                <a:srgbClr val="000000"/>
              </a:solidFill>
              <a:latin typeface="Arial"/>
            </a:endParaRPr>
          </a:p>
        </p:txBody>
      </p:sp>
      <p:sp>
        <p:nvSpPr>
          <p:cNvPr id="1468" name="CustomShape 99"/>
          <p:cNvSpPr/>
          <p:nvPr/>
        </p:nvSpPr>
        <p:spPr>
          <a:xfrm>
            <a:off x="335520" y="2906640"/>
            <a:ext cx="1073016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CustomShape 10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0" name="CustomShape 10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Advantages</a:t>
            </a:r>
            <a:endParaRPr lang="en-GB" sz="2200" b="0" strike="noStrike" spc="-1">
              <a:solidFill>
                <a:srgbClr val="000000"/>
              </a:solidFill>
              <a:latin typeface="Arial"/>
            </a:endParaRPr>
          </a:p>
        </p:txBody>
      </p:sp>
      <p:sp>
        <p:nvSpPr>
          <p:cNvPr id="1471" name="CustomShape 124"/>
          <p:cNvSpPr/>
          <p:nvPr/>
        </p:nvSpPr>
        <p:spPr>
          <a:xfrm>
            <a:off x="335520" y="1268280"/>
            <a:ext cx="10734840" cy="502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GB" sz="1800" b="1" strike="noStrike" spc="-1">
                <a:solidFill>
                  <a:srgbClr val="000000"/>
                </a:solidFill>
                <a:latin typeface="DejaVu Sans"/>
                <a:ea typeface="DejaVu Sans"/>
              </a:rPr>
              <a:t>Results → Group Presentation</a:t>
            </a:r>
            <a:endParaRPr lang="en-GB" sz="18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CustomShape 110"/>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3" name="CustomShape 111"/>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Challenges / Critiscm</a:t>
            </a:r>
            <a:endParaRPr lang="en-GB" sz="2200" b="0" strike="noStrike" spc="-1">
              <a:solidFill>
                <a:srgbClr val="000000"/>
              </a:solidFill>
              <a:latin typeface="Arial"/>
            </a:endParaRPr>
          </a:p>
        </p:txBody>
      </p:sp>
      <p:sp>
        <p:nvSpPr>
          <p:cNvPr id="1474" name="CustomShape 112"/>
          <p:cNvSpPr/>
          <p:nvPr/>
        </p:nvSpPr>
        <p:spPr>
          <a:xfrm>
            <a:off x="335520" y="1268280"/>
            <a:ext cx="10734840" cy="502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GB" sz="1800" b="1" strike="noStrike" spc="-1">
                <a:solidFill>
                  <a:srgbClr val="000000"/>
                </a:solidFill>
                <a:latin typeface="DejaVu Sans"/>
                <a:ea typeface="DejaVu Sans"/>
              </a:rPr>
              <a:t>Results → Group Presentation</a:t>
            </a:r>
            <a:endParaRPr lang="en-GB" sz="18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CustomShape 10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6" name="CustomShape 102"/>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a:t>
            </a:r>
            <a:endParaRPr lang="en-GB" sz="2200" b="0" strike="noStrike" spc="-1">
              <a:solidFill>
                <a:srgbClr val="000000"/>
              </a:solidFill>
              <a:latin typeface="Arial"/>
            </a:endParaRPr>
          </a:p>
        </p:txBody>
      </p:sp>
      <p:sp>
        <p:nvSpPr>
          <p:cNvPr id="1477" name="CustomShape 100"/>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German population: 84 million</a:t>
            </a: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UBI per person → 1.200€</a:t>
            </a: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Cost for a German UBI ~ 1 trillion Euro</a:t>
            </a:r>
            <a:endParaRPr lang="en-GB"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m 6">
            <a:extLst>
              <a:ext uri="{FF2B5EF4-FFF2-40B4-BE49-F238E27FC236}">
                <a16:creationId xmlns:a16="http://schemas.microsoft.com/office/drawing/2014/main" id="{7D976753-3E6D-4713-87D6-01E15925E917}"/>
              </a:ext>
            </a:extLst>
          </p:cNvPr>
          <p:cNvGraphicFramePr/>
          <p:nvPr>
            <p:extLst>
              <p:ext uri="{D42A27DB-BD31-4B8C-83A1-F6EECF244321}">
                <p14:modId xmlns:p14="http://schemas.microsoft.com/office/powerpoint/2010/main" val="2097892026"/>
              </p:ext>
            </p:extLst>
          </p:nvPr>
        </p:nvGraphicFramePr>
        <p:xfrm>
          <a:off x="2664260" y="1059204"/>
          <a:ext cx="8767956" cy="5601156"/>
        </p:xfrm>
        <a:graphic>
          <a:graphicData uri="http://schemas.openxmlformats.org/drawingml/2006/chart">
            <c:chart xmlns:c="http://schemas.openxmlformats.org/drawingml/2006/chart" xmlns:r="http://schemas.openxmlformats.org/officeDocument/2006/relationships" r:id="rId2"/>
          </a:graphicData>
        </a:graphic>
      </p:graphicFrame>
      <p:sp>
        <p:nvSpPr>
          <p:cNvPr id="1478" name="CustomShape 12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9" name="CustomShape 122"/>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a:t>
            </a:r>
            <a:endParaRPr lang="en-GB" sz="2200" b="0" strike="noStrike" spc="-1">
              <a:solidFill>
                <a:srgbClr val="000000"/>
              </a:solidFill>
              <a:latin typeface="Arial"/>
            </a:endParaRPr>
          </a:p>
        </p:txBody>
      </p:sp>
      <p:sp>
        <p:nvSpPr>
          <p:cNvPr id="1481" name="CustomShape 123"/>
          <p:cNvSpPr/>
          <p:nvPr/>
        </p:nvSpPr>
        <p:spPr>
          <a:xfrm>
            <a:off x="0" y="6519818"/>
            <a:ext cx="6236902" cy="2293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900" spc="-1" dirty="0">
                <a:solidFill>
                  <a:srgbClr val="A6A6A6"/>
                </a:solidFill>
                <a:latin typeface="DejaVu Sans"/>
                <a:ea typeface="Roboto"/>
              </a:rPr>
              <a:t>A</a:t>
            </a:r>
            <a:r>
              <a:rPr lang="en-US" sz="900" b="0" strike="noStrike" spc="-1" dirty="0">
                <a:solidFill>
                  <a:srgbClr val="A6A6A6"/>
                </a:solidFill>
                <a:latin typeface="DejaVu Sans"/>
                <a:ea typeface="Roboto"/>
              </a:rPr>
              <a:t>dapted from https://www.bundeshaushalt.de/DE/Bundeshaushalt-digital/bundeshaushalt-digital.html</a:t>
            </a:r>
            <a:endParaRPr lang="en-GB" sz="900" b="0" strike="noStrike" spc="-1" dirty="0">
              <a:solidFill>
                <a:srgbClr val="000000"/>
              </a:solidFill>
              <a:latin typeface="Arial"/>
            </a:endParaRPr>
          </a:p>
        </p:txBody>
      </p:sp>
      <p:sp>
        <p:nvSpPr>
          <p:cNvPr id="8" name="CustomShape 123">
            <a:extLst>
              <a:ext uri="{FF2B5EF4-FFF2-40B4-BE49-F238E27FC236}">
                <a16:creationId xmlns:a16="http://schemas.microsoft.com/office/drawing/2014/main" id="{F88D0B2F-07C8-44A8-A3E3-C21681FEC479}"/>
              </a:ext>
            </a:extLst>
          </p:cNvPr>
          <p:cNvSpPr/>
          <p:nvPr/>
        </p:nvSpPr>
        <p:spPr>
          <a:xfrm>
            <a:off x="131569" y="6130943"/>
            <a:ext cx="2091373" cy="198601"/>
          </a:xfrm>
          <a:prstGeom prst="rect">
            <a:avLst/>
          </a:prstGeom>
          <a:ln>
            <a:solidFill>
              <a:schemeClr val="accent3">
                <a:lumMod val="75000"/>
              </a:schemeClr>
            </a:solidFill>
          </a:ln>
        </p:spPr>
        <p:style>
          <a:lnRef idx="2">
            <a:schemeClr val="accent4"/>
          </a:lnRef>
          <a:fillRef idx="1">
            <a:schemeClr val="lt1"/>
          </a:fillRef>
          <a:effectRef idx="0">
            <a:schemeClr val="accent4"/>
          </a:effectRef>
          <a:fontRef idx="minor">
            <a:schemeClr val="dk1"/>
          </a:fontRef>
        </p:style>
        <p:txBody>
          <a:bodyPr wrap="square" lIns="90000" tIns="45000" rIns="90000" bIns="45000" anchor="t">
            <a:spAutoFit/>
          </a:bodyPr>
          <a:lstStyle/>
          <a:p>
            <a:pPr>
              <a:lnSpc>
                <a:spcPct val="100000"/>
              </a:lnSpc>
            </a:pPr>
            <a:r>
              <a:rPr lang="de-DE" sz="700" i="1" spc="-1" dirty="0">
                <a:solidFill>
                  <a:srgbClr val="A6A6A6"/>
                </a:solidFill>
                <a:latin typeface="DejaVu Sans"/>
                <a:ea typeface="Roboto"/>
              </a:rPr>
              <a:t>Bundesministerium der Finanzen 2025</a:t>
            </a:r>
            <a:endParaRPr lang="de-DE" sz="700" b="0" i="1" strike="noStrike" spc="-1" dirty="0">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CustomShape 12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9" name="CustomShape 122"/>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a:t>
            </a:r>
            <a:endParaRPr lang="en-GB" sz="2200" b="0" strike="noStrike" spc="-1">
              <a:solidFill>
                <a:srgbClr val="000000"/>
              </a:solidFill>
              <a:latin typeface="Arial"/>
            </a:endParaRPr>
          </a:p>
        </p:txBody>
      </p:sp>
      <p:sp>
        <p:nvSpPr>
          <p:cNvPr id="1481" name="CustomShape 123"/>
          <p:cNvSpPr/>
          <p:nvPr/>
        </p:nvSpPr>
        <p:spPr>
          <a:xfrm>
            <a:off x="201503" y="6424553"/>
            <a:ext cx="4197030"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r>
              <a:rPr lang="en-US" sz="900" spc="-1" dirty="0">
                <a:solidFill>
                  <a:srgbClr val="A6A6A6"/>
                </a:solidFill>
                <a:latin typeface="DejaVu Sans"/>
                <a:ea typeface="Roboto"/>
              </a:rPr>
              <a:t>A</a:t>
            </a:r>
            <a:r>
              <a:rPr lang="en-US" sz="900" b="0" strike="noStrike" spc="-1" dirty="0">
                <a:solidFill>
                  <a:srgbClr val="A6A6A6"/>
                </a:solidFill>
                <a:latin typeface="DejaVu Sans"/>
                <a:ea typeface="Roboto"/>
              </a:rPr>
              <a:t>dapted from https://www.bundeshaushalt.de/DE/Bundeshaushalt-digital/bundeshaushalt-digital.html</a:t>
            </a:r>
            <a:endParaRPr lang="en-GB" sz="900" b="0" strike="noStrike" spc="-1" dirty="0">
              <a:solidFill>
                <a:srgbClr val="000000"/>
              </a:solidFill>
              <a:latin typeface="Arial"/>
            </a:endParaRPr>
          </a:p>
        </p:txBody>
      </p:sp>
      <p:sp>
        <p:nvSpPr>
          <p:cNvPr id="8" name="CustomShape 123">
            <a:extLst>
              <a:ext uri="{FF2B5EF4-FFF2-40B4-BE49-F238E27FC236}">
                <a16:creationId xmlns:a16="http://schemas.microsoft.com/office/drawing/2014/main" id="{F88D0B2F-07C8-44A8-A3E3-C21681FEC479}"/>
              </a:ext>
            </a:extLst>
          </p:cNvPr>
          <p:cNvSpPr/>
          <p:nvPr/>
        </p:nvSpPr>
        <p:spPr>
          <a:xfrm>
            <a:off x="9319326" y="6493959"/>
            <a:ext cx="2091373" cy="198601"/>
          </a:xfrm>
          <a:prstGeom prst="rect">
            <a:avLst/>
          </a:prstGeom>
          <a:ln>
            <a:solidFill>
              <a:schemeClr val="accent3">
                <a:lumMod val="75000"/>
              </a:schemeClr>
            </a:solidFill>
          </a:ln>
        </p:spPr>
        <p:style>
          <a:lnRef idx="2">
            <a:schemeClr val="accent4"/>
          </a:lnRef>
          <a:fillRef idx="1">
            <a:schemeClr val="lt1"/>
          </a:fillRef>
          <a:effectRef idx="0">
            <a:schemeClr val="accent4"/>
          </a:effectRef>
          <a:fontRef idx="minor">
            <a:schemeClr val="dk1"/>
          </a:fontRef>
        </p:style>
        <p:txBody>
          <a:bodyPr wrap="square" lIns="90000" tIns="45000" rIns="90000" bIns="45000" anchor="t">
            <a:spAutoFit/>
          </a:bodyPr>
          <a:lstStyle/>
          <a:p>
            <a:pPr>
              <a:lnSpc>
                <a:spcPct val="100000"/>
              </a:lnSpc>
            </a:pPr>
            <a:r>
              <a:rPr lang="de-DE" sz="700" i="1" spc="-1" dirty="0">
                <a:solidFill>
                  <a:srgbClr val="A6A6A6"/>
                </a:solidFill>
                <a:latin typeface="DejaVu Sans"/>
                <a:ea typeface="Roboto"/>
              </a:rPr>
              <a:t>Bundesministerium der Finanzen 2025</a:t>
            </a:r>
            <a:endParaRPr lang="de-DE" sz="700" b="0" i="1" strike="noStrike" spc="-1" dirty="0">
              <a:solidFill>
                <a:srgbClr val="000000"/>
              </a:solidFill>
              <a:latin typeface="Arial"/>
            </a:endParaRPr>
          </a:p>
        </p:txBody>
      </p:sp>
      <mc:AlternateContent xmlns:mc="http://schemas.openxmlformats.org/markup-compatibility/2006">
        <mc:Choice xmlns:cx1="http://schemas.microsoft.com/office/drawing/2015/9/8/chartex" Requires="cx1">
          <p:graphicFrame>
            <p:nvGraphicFramePr>
              <p:cNvPr id="11" name="Diagramm 10">
                <a:extLst>
                  <a:ext uri="{FF2B5EF4-FFF2-40B4-BE49-F238E27FC236}">
                    <a16:creationId xmlns:a16="http://schemas.microsoft.com/office/drawing/2014/main" id="{15F71DEC-6AB1-4B90-9BF8-7B276EF0677F}"/>
                  </a:ext>
                </a:extLst>
              </p:cNvPr>
              <p:cNvGraphicFramePr/>
              <p:nvPr>
                <p:extLst>
                  <p:ext uri="{D42A27DB-BD31-4B8C-83A1-F6EECF244321}">
                    <p14:modId xmlns:p14="http://schemas.microsoft.com/office/powerpoint/2010/main" val="2105770957"/>
                  </p:ext>
                </p:extLst>
              </p:nvPr>
            </p:nvGraphicFramePr>
            <p:xfrm>
              <a:off x="2410804" y="1016538"/>
              <a:ext cx="9268666" cy="5061103"/>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1" name="Diagramm 10">
                <a:extLst>
                  <a:ext uri="{FF2B5EF4-FFF2-40B4-BE49-F238E27FC236}">
                    <a16:creationId xmlns:a16="http://schemas.microsoft.com/office/drawing/2014/main" id="{15F71DEC-6AB1-4B90-9BF8-7B276EF0677F}"/>
                  </a:ext>
                </a:extLst>
              </p:cNvPr>
              <p:cNvPicPr>
                <a:picLocks noGrp="1" noRot="1" noChangeAspect="1" noMove="1" noResize="1" noEditPoints="1" noAdjustHandles="1" noChangeArrowheads="1" noChangeShapeType="1"/>
              </p:cNvPicPr>
              <p:nvPr/>
            </p:nvPicPr>
            <p:blipFill>
              <a:blip r:embed="rId3"/>
              <a:stretch>
                <a:fillRect/>
              </a:stretch>
            </p:blipFill>
            <p:spPr>
              <a:xfrm>
                <a:off x="2410804" y="1016538"/>
                <a:ext cx="9268666" cy="5061103"/>
              </a:xfrm>
              <a:prstGeom prst="rect">
                <a:avLst/>
              </a:prstGeom>
            </p:spPr>
          </p:pic>
        </mc:Fallback>
      </mc:AlternateContent>
      <p:sp>
        <p:nvSpPr>
          <p:cNvPr id="12" name="Textfeld 11">
            <a:extLst>
              <a:ext uri="{FF2B5EF4-FFF2-40B4-BE49-F238E27FC236}">
                <a16:creationId xmlns:a16="http://schemas.microsoft.com/office/drawing/2014/main" id="{BBBB8DE1-9B35-4EC1-8386-7580DE79A078}"/>
              </a:ext>
            </a:extLst>
          </p:cNvPr>
          <p:cNvSpPr txBox="1"/>
          <p:nvPr/>
        </p:nvSpPr>
        <p:spPr>
          <a:xfrm>
            <a:off x="8846414" y="3661755"/>
            <a:ext cx="1471668" cy="600164"/>
          </a:xfrm>
          <a:prstGeom prst="rect">
            <a:avLst/>
          </a:prstGeom>
          <a:solidFill>
            <a:srgbClr val="E7E6E6">
              <a:lumMod val="10000"/>
              <a:alpha val="50000"/>
            </a:srgbClr>
          </a:solidFill>
          <a:ln w="6350">
            <a:solidFill>
              <a:sysClr val="windowText" lastClr="000000"/>
            </a:solidFill>
            <a:prstDash val="lgDash"/>
          </a:ln>
          <a:effectLst>
            <a:outerShdw blurRad="50800" dist="38100" algn="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36,69%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179.257.094 </a:t>
            </a:r>
            <a:r>
              <a:rPr kumimoji="0" lang="de-DE" sz="1100" b="0" i="1"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(in Tausend Euro)</a:t>
            </a:r>
          </a:p>
        </p:txBody>
      </p:sp>
      <p:sp>
        <p:nvSpPr>
          <p:cNvPr id="13" name="Textfeld 12">
            <a:extLst>
              <a:ext uri="{FF2B5EF4-FFF2-40B4-BE49-F238E27FC236}">
                <a16:creationId xmlns:a16="http://schemas.microsoft.com/office/drawing/2014/main" id="{44063690-050F-419E-A7EB-4DC7C8B40559}"/>
              </a:ext>
            </a:extLst>
          </p:cNvPr>
          <p:cNvSpPr txBox="1"/>
          <p:nvPr/>
        </p:nvSpPr>
        <p:spPr>
          <a:xfrm>
            <a:off x="7588026" y="5795086"/>
            <a:ext cx="1319151" cy="600164"/>
          </a:xfrm>
          <a:prstGeom prst="rect">
            <a:avLst/>
          </a:prstGeom>
          <a:solidFill>
            <a:srgbClr val="E7E6E6">
              <a:lumMod val="10000"/>
              <a:alpha val="50000"/>
            </a:srgbClr>
          </a:solidFill>
          <a:ln w="6350">
            <a:solidFill>
              <a:sysClr val="windowText" lastClr="000000"/>
            </a:solidFill>
            <a:prstDash val="lgDash"/>
          </a:ln>
          <a:effectLst>
            <a:outerShdw blurRad="50800" dist="38100" algn="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10,09%</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53.250.000 </a:t>
            </a:r>
            <a:r>
              <a:rPr kumimoji="0" lang="de-DE" sz="1100" b="0" i="1"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(in Tausend Euro)</a:t>
            </a:r>
          </a:p>
        </p:txBody>
      </p:sp>
      <p:sp>
        <p:nvSpPr>
          <p:cNvPr id="14" name="Textfeld 13">
            <a:extLst>
              <a:ext uri="{FF2B5EF4-FFF2-40B4-BE49-F238E27FC236}">
                <a16:creationId xmlns:a16="http://schemas.microsoft.com/office/drawing/2014/main" id="{94F1C2FE-2D91-4575-AA00-300C2F29577C}"/>
              </a:ext>
            </a:extLst>
          </p:cNvPr>
          <p:cNvSpPr txBox="1"/>
          <p:nvPr/>
        </p:nvSpPr>
        <p:spPr>
          <a:xfrm rot="20240294">
            <a:off x="5361827" y="5808543"/>
            <a:ext cx="1157319" cy="600164"/>
          </a:xfrm>
          <a:prstGeom prst="rect">
            <a:avLst/>
          </a:prstGeom>
          <a:solidFill>
            <a:srgbClr val="E7E6E6">
              <a:lumMod val="10000"/>
              <a:alpha val="50000"/>
            </a:srgbClr>
          </a:solidFill>
          <a:ln w="6350">
            <a:solidFill>
              <a:sysClr val="windowText" lastClr="000000"/>
            </a:solidFill>
            <a:prstDash val="lgDash"/>
          </a:ln>
          <a:effectLst>
            <a:outerShdw blurRad="50800" dist="38100" algn="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10,17%</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49.667.947 </a:t>
            </a:r>
            <a:r>
              <a:rPr kumimoji="0" lang="de-DE" sz="1100" b="0" i="1"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(in Tausend Euro)</a:t>
            </a:r>
          </a:p>
        </p:txBody>
      </p:sp>
      <p:sp>
        <p:nvSpPr>
          <p:cNvPr id="15" name="Textfeld 14">
            <a:extLst>
              <a:ext uri="{FF2B5EF4-FFF2-40B4-BE49-F238E27FC236}">
                <a16:creationId xmlns:a16="http://schemas.microsoft.com/office/drawing/2014/main" id="{0FE27321-E559-4F90-84D2-6BEFA9ACDB96}"/>
              </a:ext>
            </a:extLst>
          </p:cNvPr>
          <p:cNvSpPr txBox="1"/>
          <p:nvPr/>
        </p:nvSpPr>
        <p:spPr>
          <a:xfrm>
            <a:off x="4022409" y="4931987"/>
            <a:ext cx="1299207" cy="596101"/>
          </a:xfrm>
          <a:prstGeom prst="rect">
            <a:avLst/>
          </a:prstGeom>
          <a:solidFill>
            <a:srgbClr val="E7E6E6">
              <a:lumMod val="10000"/>
              <a:alpha val="50000"/>
            </a:srgbClr>
          </a:solidFill>
          <a:ln w="6350">
            <a:solidFill>
              <a:sysClr val="windowText" lastClr="000000"/>
            </a:solidFill>
            <a:prstDash val="lgDash"/>
          </a:ln>
          <a:effectLst>
            <a:outerShdw blurRad="50800" dist="38100" algn="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9,45%</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46.170.579 </a:t>
            </a:r>
            <a:r>
              <a:rPr kumimoji="0" lang="de-DE" sz="1100" b="0" i="1"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(in Tausend Euro)</a:t>
            </a:r>
          </a:p>
        </p:txBody>
      </p:sp>
      <p:sp>
        <p:nvSpPr>
          <p:cNvPr id="16" name="Textfeld 15">
            <a:extLst>
              <a:ext uri="{FF2B5EF4-FFF2-40B4-BE49-F238E27FC236}">
                <a16:creationId xmlns:a16="http://schemas.microsoft.com/office/drawing/2014/main" id="{0B6D596A-AE73-480B-9DC5-8442109BD45E}"/>
              </a:ext>
            </a:extLst>
          </p:cNvPr>
          <p:cNvSpPr txBox="1"/>
          <p:nvPr/>
        </p:nvSpPr>
        <p:spPr>
          <a:xfrm>
            <a:off x="3670757" y="4004722"/>
            <a:ext cx="1222018" cy="600164"/>
          </a:xfrm>
          <a:prstGeom prst="rect">
            <a:avLst/>
          </a:prstGeom>
          <a:solidFill>
            <a:srgbClr val="E7E6E6">
              <a:lumMod val="10000"/>
              <a:alpha val="50000"/>
            </a:srgbClr>
          </a:solidFill>
          <a:ln w="6350">
            <a:solidFill>
              <a:sysClr val="windowText" lastClr="000000"/>
            </a:solidFill>
            <a:prstDash val="lgDash"/>
          </a:ln>
          <a:effectLst>
            <a:outerShdw blurRad="50800" dist="38100" algn="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6,8%</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33.216.446 </a:t>
            </a:r>
            <a:r>
              <a:rPr kumimoji="0" lang="de-DE" sz="1100" b="0" i="1" u="none" strike="noStrike" kern="0" cap="none" spc="0" normalizeH="0" baseline="0" noProof="0" dirty="0">
                <a:ln>
                  <a:noFill/>
                </a:ln>
                <a:solidFill>
                  <a:prstClr val="white"/>
                </a:solidFill>
                <a:effectLst/>
                <a:uLnTx/>
                <a:uFillTx/>
                <a:latin typeface="StoneSerITCStd SemiBold" panose="02000503080000020004" pitchFamily="50" charset="0"/>
                <a:ea typeface="+mn-ea"/>
                <a:cs typeface="+mn-cs"/>
              </a:rPr>
              <a:t>(in Tausend Euro)</a:t>
            </a:r>
          </a:p>
        </p:txBody>
      </p:sp>
      <p:sp>
        <p:nvSpPr>
          <p:cNvPr id="19" name="Textfeld 18">
            <a:extLst>
              <a:ext uri="{FF2B5EF4-FFF2-40B4-BE49-F238E27FC236}">
                <a16:creationId xmlns:a16="http://schemas.microsoft.com/office/drawing/2014/main" id="{013F76DD-FECB-49EB-B294-20E797432AFA}"/>
              </a:ext>
            </a:extLst>
          </p:cNvPr>
          <p:cNvSpPr txBox="1"/>
          <p:nvPr/>
        </p:nvSpPr>
        <p:spPr>
          <a:xfrm>
            <a:off x="9555201" y="1621080"/>
            <a:ext cx="1855498" cy="615553"/>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StoneSerITCStd SemiBold" panose="02000503080000020004" pitchFamily="50" charset="0"/>
                <a:ea typeface="+mn-ea"/>
                <a:cs typeface="+mn-cs"/>
              </a:rPr>
              <a:t>Amount </a:t>
            </a:r>
            <a:r>
              <a:rPr kumimoji="0" lang="en-GB" sz="1100" b="0" i="1" u="none" strike="noStrike" kern="0" cap="none" spc="0" normalizeH="0" baseline="0" noProof="0" dirty="0">
                <a:ln>
                  <a:noFill/>
                </a:ln>
                <a:solidFill>
                  <a:prstClr val="black"/>
                </a:solidFill>
                <a:effectLst/>
                <a:uLnTx/>
                <a:uFillTx/>
                <a:latin typeface="StoneSerITCStd SemiBold" panose="02000503080000020004" pitchFamily="50" charset="0"/>
                <a:ea typeface="+mn-ea"/>
                <a:cs typeface="+mn-cs"/>
              </a:rPr>
              <a:t>in thousands of </a:t>
            </a:r>
            <a:r>
              <a:rPr kumimoji="0" lang="de-DE" sz="1100" b="0" i="1" u="none" strike="noStrike" kern="0" cap="none" spc="0" normalizeH="0" baseline="0" noProof="0" dirty="0">
                <a:ln>
                  <a:noFill/>
                </a:ln>
                <a:solidFill>
                  <a:prstClr val="black"/>
                </a:solidFill>
                <a:effectLst/>
                <a:uLnTx/>
                <a:uFillTx/>
                <a:latin typeface="StoneSerITCStd SemiBold" panose="02000503080000020004" pitchFamily="50" charset="0"/>
                <a:ea typeface="+mn-ea"/>
                <a:cs typeface="+mn-cs"/>
              </a:rPr>
              <a:t>Euro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1" u="none" strike="noStrike" kern="0" cap="none" spc="0" normalizeH="0" baseline="0" noProof="0" dirty="0">
                <a:ln>
                  <a:noFill/>
                </a:ln>
                <a:solidFill>
                  <a:prstClr val="black"/>
                </a:solidFill>
                <a:effectLst/>
                <a:uLnTx/>
                <a:uFillTx/>
                <a:latin typeface="StoneSerITCStd SemiBold" panose="02000503080000020004" pitchFamily="50" charset="0"/>
                <a:ea typeface="+mn-ea"/>
                <a:cs typeface="+mn-cs"/>
              </a:rPr>
              <a:t>488.609.000</a:t>
            </a:r>
          </a:p>
        </p:txBody>
      </p:sp>
    </p:spTree>
    <p:extLst>
      <p:ext uri="{BB962C8B-B14F-4D97-AF65-F5344CB8AC3E}">
        <p14:creationId xmlns:p14="http://schemas.microsoft.com/office/powerpoint/2010/main" val="1354582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ustomShape 113"/>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3" name="CustomShape 119"/>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Financial Transaction Tax</a:t>
            </a:r>
            <a:endParaRPr lang="en-GB" sz="2200" b="0" strike="noStrike" spc="-1">
              <a:solidFill>
                <a:srgbClr val="000000"/>
              </a:solidFill>
              <a:latin typeface="Arial"/>
            </a:endParaRPr>
          </a:p>
        </p:txBody>
      </p:sp>
      <p:sp>
        <p:nvSpPr>
          <p:cNvPr id="1484" name="CustomShape 120"/>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Financial transaction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Tax financial transactions (stock exchange, etc. - not everyday transactions, e.g., supermarket)</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Prevent financial market speculation from being more profitable than investments in the real economy.</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FFFFFF"/>
                </a:solidFill>
                <a:latin typeface="Arial"/>
                <a:ea typeface="DejaVu Sans"/>
              </a:rPr>
              <a:t>→ Less gambline in the finance sector</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FFFFFF"/>
                </a:solidFill>
                <a:latin typeface="Arial"/>
                <a:ea typeface="DejaVu Sans"/>
              </a:rPr>
              <a:t>→ Only professional finanance gamblers loose money, nobody else</a:t>
            </a:r>
            <a:endParaRPr lang="en-GB"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CustomShape 1"/>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Recap</a:t>
            </a:r>
            <a:endParaRPr lang="en-GB" sz="3000" b="0" strike="noStrike" spc="-1">
              <a:solidFill>
                <a:srgbClr val="000000"/>
              </a:solidFill>
              <a:latin typeface="Arial"/>
            </a:endParaRPr>
          </a:p>
        </p:txBody>
      </p:sp>
      <p:sp>
        <p:nvSpPr>
          <p:cNvPr id="1361" name="CustomShape 2"/>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CustomShape 3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6" name="CustomShape 12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Financial Transaction Tax</a:t>
            </a:r>
            <a:endParaRPr lang="en-GB" sz="2200" b="0" strike="noStrike" spc="-1">
              <a:solidFill>
                <a:srgbClr val="000000"/>
              </a:solidFill>
              <a:latin typeface="Arial"/>
            </a:endParaRPr>
          </a:p>
        </p:txBody>
      </p:sp>
      <p:sp>
        <p:nvSpPr>
          <p:cNvPr id="1487" name="CustomShape 127"/>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Financial transaction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Tax financial transactions (stock exchange, etc. - not everyday transactions, e.g., supermarket)</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Prevent financial market speculation from being more profitable than investments in the real economy.</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Less gambling in the finance sector</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Only professional finanance gamblers loose money, nobody else</a:t>
            </a:r>
            <a:endParaRPr lang="en-GB" sz="18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CustomShape 36"/>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9" name="CustomShape 12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0" name="CustomShape 128"/>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consumption</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Etc.</a:t>
            </a:r>
            <a:endParaRPr lang="en-GB" sz="18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CustomShape 13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92" name="CustomShape 13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3" name="CustomShape 134"/>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consumption</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Etc.</a:t>
            </a:r>
            <a:endParaRPr lang="en-GB" sz="1800" b="0" strike="noStrike" spc="-1">
              <a:solidFill>
                <a:srgbClr val="000000"/>
              </a:solidFill>
              <a:latin typeface="Arial"/>
            </a:endParaRPr>
          </a:p>
        </p:txBody>
      </p:sp>
      <p:pic>
        <p:nvPicPr>
          <p:cNvPr id="1494" name="Grafik 1493"/>
          <p:cNvPicPr/>
          <p:nvPr/>
        </p:nvPicPr>
        <p:blipFill>
          <a:blip r:embed="rId2"/>
          <a:stretch/>
        </p:blipFill>
        <p:spPr>
          <a:xfrm>
            <a:off x="5760000" y="3113640"/>
            <a:ext cx="4545360" cy="3365640"/>
          </a:xfrm>
          <a:prstGeom prst="rect">
            <a:avLst/>
          </a:prstGeom>
          <a:ln w="72000">
            <a:noFill/>
          </a:ln>
        </p:spPr>
      </p:pic>
      <p:sp>
        <p:nvSpPr>
          <p:cNvPr id="1495" name="CustomShape 135"/>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Figure adapted from Frank Murmann - https://de.wikipedia.org/wiki/Datei:Negative_Einkommenssteuer.svg</a:t>
            </a:r>
            <a:endParaRPr lang="en-GB" sz="9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CustomShape 129"/>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97" name="CustomShape 13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8" name="CustomShape 131"/>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Taxation of consumption</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Etc.</a:t>
            </a:r>
            <a:endParaRPr lang="en-GB" sz="18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4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500" name="CustomShape 49"/>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UBI Raffle – Get a UBI for Free</a:t>
            </a:r>
            <a:endParaRPr lang="en-GB" sz="2200" b="0" strike="noStrike" spc="-1">
              <a:solidFill>
                <a:srgbClr val="000000"/>
              </a:solidFill>
              <a:latin typeface="Arial"/>
            </a:endParaRPr>
          </a:p>
        </p:txBody>
      </p:sp>
      <p:pic>
        <p:nvPicPr>
          <p:cNvPr id="1501" name="Grafik 1500"/>
          <p:cNvPicPr/>
          <p:nvPr/>
        </p:nvPicPr>
        <p:blipFill>
          <a:blip r:embed="rId2"/>
          <a:stretch/>
        </p:blipFill>
        <p:spPr>
          <a:xfrm>
            <a:off x="5760000" y="567360"/>
            <a:ext cx="5414760" cy="5911560"/>
          </a:xfrm>
          <a:prstGeom prst="rect">
            <a:avLst/>
          </a:prstGeom>
          <a:ln w="0">
            <a:noFill/>
          </a:ln>
        </p:spPr>
      </p:pic>
      <p:sp>
        <p:nvSpPr>
          <p:cNvPr id="1502" name="CustomShape 50"/>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https://www.mein-grundeinkommen.de</a:t>
            </a:r>
            <a:endParaRPr lang="en-GB" sz="9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3" name="CustomShape 14"/>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Economy for the Common Good</a:t>
            </a:r>
            <a:endParaRPr lang="en-GB" sz="3000" b="0" strike="noStrike" spc="-1">
              <a:solidFill>
                <a:srgbClr val="000000"/>
              </a:solidFill>
              <a:latin typeface="Arial"/>
            </a:endParaRPr>
          </a:p>
          <a:p>
            <a:pPr>
              <a:lnSpc>
                <a:spcPct val="100000"/>
              </a:lnSpc>
            </a:pPr>
            <a:r>
              <a:rPr lang="en-GB" sz="3000" b="1" strike="noStrike" cap="all" spc="-1">
                <a:solidFill>
                  <a:srgbClr val="008C4F"/>
                </a:solidFill>
                <a:latin typeface="Arial Unicode MS"/>
                <a:ea typeface="DejaVu Sans"/>
              </a:rPr>
              <a:t>(Gemeinwohl-Ökonomie)</a:t>
            </a:r>
            <a:endParaRPr lang="en-GB" sz="3000" b="0" strike="noStrike" spc="-1">
              <a:solidFill>
                <a:srgbClr val="000000"/>
              </a:solidFill>
              <a:latin typeface="Arial"/>
            </a:endParaRPr>
          </a:p>
          <a:p>
            <a:pPr>
              <a:lnSpc>
                <a:spcPct val="100000"/>
              </a:lnSpc>
            </a:pPr>
            <a:endParaRPr lang="en-GB" sz="3000" b="0" strike="noStrike" spc="-1">
              <a:solidFill>
                <a:srgbClr val="000000"/>
              </a:solidFill>
              <a:latin typeface="Arial"/>
            </a:endParaRPr>
          </a:p>
        </p:txBody>
      </p:sp>
      <p:sp>
        <p:nvSpPr>
          <p:cNvPr id="1504" name="CustomShape 15"/>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 name="CustomShape 43"/>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Post-Growth Economy</a:t>
            </a:r>
            <a:endParaRPr lang="en-GB" sz="3000" b="0" strike="noStrike" spc="-1">
              <a:solidFill>
                <a:srgbClr val="000000"/>
              </a:solidFill>
              <a:latin typeface="Arial"/>
            </a:endParaRPr>
          </a:p>
          <a:p>
            <a:pPr>
              <a:lnSpc>
                <a:spcPct val="100000"/>
              </a:lnSpc>
            </a:pPr>
            <a:r>
              <a:rPr lang="en-GB" sz="3000" b="1" strike="noStrike" cap="all" spc="-1">
                <a:solidFill>
                  <a:srgbClr val="008C4F"/>
                </a:solidFill>
                <a:latin typeface="Arial Unicode MS"/>
                <a:ea typeface="DejaVu Sans"/>
              </a:rPr>
              <a:t>(Postwachstumsökonomie)</a:t>
            </a:r>
            <a:endParaRPr lang="en-GB" sz="3000" b="0" strike="noStrike" spc="-1">
              <a:solidFill>
                <a:srgbClr val="000000"/>
              </a:solidFill>
              <a:latin typeface="Arial"/>
            </a:endParaRPr>
          </a:p>
          <a:p>
            <a:pPr>
              <a:lnSpc>
                <a:spcPct val="100000"/>
              </a:lnSpc>
            </a:pPr>
            <a:endParaRPr lang="en-GB" sz="3000" b="0" strike="noStrike" spc="-1">
              <a:solidFill>
                <a:srgbClr val="000000"/>
              </a:solidFill>
              <a:latin typeface="Arial"/>
            </a:endParaRPr>
          </a:p>
        </p:txBody>
      </p:sp>
      <p:sp>
        <p:nvSpPr>
          <p:cNvPr id="1506" name="CustomShape 44"/>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7" name="CustomShape 45"/>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Post-Growth Economy</a:t>
            </a:r>
            <a:endParaRPr lang="en-GB" sz="2400" b="0" strike="noStrike" spc="-1">
              <a:solidFill>
                <a:srgbClr val="000000"/>
              </a:solidFill>
              <a:latin typeface="Arial"/>
            </a:endParaRPr>
          </a:p>
        </p:txBody>
      </p:sp>
      <p:sp>
        <p:nvSpPr>
          <p:cNvPr id="1508" name="CustomShape 46"/>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a</a:t>
            </a:r>
            <a:endParaRPr lang="en-GB" sz="1800" b="0" strike="noStrike" spc="-1">
              <a:solidFill>
                <a:srgbClr val="000000"/>
              </a:solidFill>
              <a:latin typeface="Arial"/>
            </a:endParaRPr>
          </a:p>
        </p:txBody>
      </p:sp>
      <p:sp>
        <p:nvSpPr>
          <p:cNvPr id="1509" name="CustomShape 4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Post-Growth Economy vs. Economy for the Common Good </a:t>
            </a:r>
            <a:endParaRPr lang="en-GB" sz="2200" b="0" strike="noStrike" spc="-1">
              <a:solidFill>
                <a:srgbClr val="000000"/>
              </a:solidFill>
              <a:latin typeface="Arial"/>
            </a:endParaRPr>
          </a:p>
        </p:txBody>
      </p:sp>
      <p:sp>
        <p:nvSpPr>
          <p:cNvPr id="1510" name="Rechteck 1509"/>
          <p:cNvSpPr/>
          <p:nvPr/>
        </p:nvSpPr>
        <p:spPr>
          <a:xfrm>
            <a:off x="5580000" y="801720"/>
            <a:ext cx="35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1" strike="noStrike" spc="-1">
                <a:solidFill>
                  <a:srgbClr val="C9211E"/>
                </a:solidFill>
                <a:highlight>
                  <a:srgbClr val="FFFF00"/>
                </a:highlight>
                <a:latin typeface="Arial"/>
                <a:ea typeface="DejaVu Sans"/>
              </a:rPr>
              <a:t>TODO</a:t>
            </a:r>
            <a:endParaRPr lang="en-GB" sz="18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CustomShape 103"/>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Conclusion</a:t>
            </a:r>
            <a:endParaRPr lang="en-GB" sz="3000" b="0" strike="noStrike" spc="-1">
              <a:solidFill>
                <a:srgbClr val="000000"/>
              </a:solidFill>
              <a:latin typeface="Arial"/>
            </a:endParaRPr>
          </a:p>
        </p:txBody>
      </p:sp>
      <p:sp>
        <p:nvSpPr>
          <p:cNvPr id="1512" name="CustomShape 104"/>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CustomShape 137"/>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Conclusion</a:t>
            </a:r>
            <a:endParaRPr lang="en-GB" sz="2400" b="0" strike="noStrike" spc="-1">
              <a:solidFill>
                <a:srgbClr val="000000"/>
              </a:solidFill>
              <a:latin typeface="Arial"/>
            </a:endParaRPr>
          </a:p>
        </p:txBody>
      </p:sp>
      <p:sp>
        <p:nvSpPr>
          <p:cNvPr id="1514" name="CustomShape 138"/>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Everyone receives a minimum income in the form of an unconditional transfer payment → no strings attached | no extra conditions (e.g., work, etc.)</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Different forms, e.g.: Guaranteed minimum income vs. Universal basic income (full | partial)</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UBI funding is challenging, various approaches have been discussed</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Currently not implemented by any country</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Several small-scale pilots and a few large-scale experiments have been conducted or are still being conducted</a:t>
            </a:r>
            <a:endParaRPr lang="en-GB"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CustomShape 24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63" name="CustomShape 6"/>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a typeface="DejaVu Sans"/>
            </a:endParaRPr>
          </a:p>
        </p:txBody>
      </p:sp>
      <p:sp>
        <p:nvSpPr>
          <p:cNvPr id="1364" name="CustomShape 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Eco-Sufficiency – Definition(s)</a:t>
            </a:r>
            <a:endParaRPr lang="en-GB" sz="2200" b="0" strike="noStrike" spc="-1">
              <a:solidFill>
                <a:srgbClr val="000000"/>
              </a:solidFill>
              <a:latin typeface="Arial"/>
            </a:endParaRPr>
          </a:p>
        </p:txBody>
      </p:sp>
      <p:sp>
        <p:nvSpPr>
          <p:cNvPr id="1365" name="CustomShape 8"/>
          <p:cNvSpPr/>
          <p:nvPr/>
        </p:nvSpPr>
        <p:spPr>
          <a:xfrm>
            <a:off x="264600" y="6300000"/>
            <a:ext cx="110721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Thomas Princen (2005) – The Logic of Sufficiency</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IPCC AR6 Synthesis Report: Climate Change 2023 – https://www.ipcc.ch/report/sixth-assessment-report-cycle/</a:t>
            </a:r>
            <a:endParaRPr lang="en-GB" sz="900" b="0" strike="noStrike" spc="-1">
              <a:solidFill>
                <a:srgbClr val="000000"/>
              </a:solidFill>
              <a:latin typeface="Arial"/>
            </a:endParaRPr>
          </a:p>
        </p:txBody>
      </p:sp>
      <p:sp>
        <p:nvSpPr>
          <p:cNvPr id="1366" name="CustomShape 9"/>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67" name="Rechteck 1366"/>
          <p:cNvSpPr/>
          <p:nvPr/>
        </p:nvSpPr>
        <p:spPr>
          <a:xfrm>
            <a:off x="540000" y="2078640"/>
            <a:ext cx="10616760" cy="88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lang="en-US" sz="1800" b="0" strike="noStrike" spc="-1">
                <a:solidFill>
                  <a:srgbClr val="000000"/>
                </a:solidFill>
                <a:latin typeface="DejaVu Sans"/>
                <a:ea typeface="DejaVu Sans"/>
              </a:rPr>
              <a:t>” - Thomas Princen</a:t>
            </a:r>
            <a:endParaRPr lang="en-GB" sz="1800" b="0" strike="noStrike" spc="-1">
              <a:solidFill>
                <a:srgbClr val="000000"/>
              </a:solidFill>
              <a:latin typeface="Arial"/>
            </a:endParaRPr>
          </a:p>
        </p:txBody>
      </p:sp>
      <p:sp>
        <p:nvSpPr>
          <p:cNvPr id="1368" name="Rechteck 1367"/>
          <p:cNvSpPr/>
          <p:nvPr/>
        </p:nvSpPr>
        <p:spPr>
          <a:xfrm>
            <a:off x="360000" y="3780000"/>
            <a:ext cx="10616760" cy="89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lang="en-US" sz="1800" b="0" strike="noStrike" spc="-1">
                <a:solidFill>
                  <a:srgbClr val="000000"/>
                </a:solidFill>
                <a:latin typeface="DejaVu Sans"/>
                <a:ea typeface="DejaVu Sans"/>
              </a:rPr>
              <a:t>” - IPCC</a:t>
            </a:r>
            <a:endParaRPr lang="en-GB" sz="1800" b="0" strike="noStrike" spc="-1">
              <a:solidFill>
                <a:srgbClr val="000000"/>
              </a:solidFill>
              <a:latin typeface="Arial"/>
            </a:endParaRPr>
          </a:p>
        </p:txBody>
      </p:sp>
      <p:sp>
        <p:nvSpPr>
          <p:cNvPr id="1369" name="CustomShape 10"/>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Additional Resources</a:t>
            </a:r>
            <a:endParaRPr lang="en-GB" sz="2400" b="0" strike="noStrike" spc="-1">
              <a:solidFill>
                <a:srgbClr val="000000"/>
              </a:solidFill>
              <a:latin typeface="Arial"/>
            </a:endParaRPr>
          </a:p>
        </p:txBody>
      </p:sp>
      <p:sp>
        <p:nvSpPr>
          <p:cNvPr id="1516" name="CustomShape 2"/>
          <p:cNvSpPr/>
          <p:nvPr/>
        </p:nvSpPr>
        <p:spPr>
          <a:xfrm>
            <a:off x="335520" y="126864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Manfred Folkers, Niko Paech (2020) – All you need is less</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Christian Felber (2010) - Die Gemeinwohl-Ökonomie – Das Wirtschaftsmodell der Zukunft</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Christian Felber, Gus Hagelberg (2017) – The Economy for the Common Good: A Workbable, Transformative Ethics-Based Alternative – </a:t>
            </a:r>
            <a:r>
              <a:rPr lang="en-GB" sz="1800" b="0" u="sng" strike="noStrike" spc="-1">
                <a:solidFill>
                  <a:srgbClr val="0000FF"/>
                </a:solidFill>
                <a:uFillTx/>
                <a:latin typeface="DejaVu Sans"/>
                <a:ea typeface="DejaVu Sans"/>
                <a:hlinkClick r:id="rId2"/>
              </a:rPr>
              <a:t>Link</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Rutger Bregman (2017) – Utopia for Realists: And How We Can Get There</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Mein Grund Einkommen (Berlin based non-profit organization) – </a:t>
            </a:r>
            <a:r>
              <a:rPr lang="en-GB" sz="1800" b="0" u="sng" strike="noStrike" spc="-1">
                <a:solidFill>
                  <a:srgbClr val="0000FF"/>
                </a:solidFill>
                <a:uFillTx/>
                <a:latin typeface="DejaVu Sans"/>
                <a:ea typeface="DejaVu Sans"/>
                <a:hlinkClick r:id="rId3"/>
              </a:rPr>
              <a:t>Link</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CustomShape 1"/>
          <p:cNvSpPr/>
          <p:nvPr/>
        </p:nvSpPr>
        <p:spPr>
          <a:xfrm>
            <a:off x="335520" y="1268640"/>
            <a:ext cx="10725480" cy="501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799"/>
              </a:spcBef>
              <a:tabLst>
                <a:tab pos="0" algn="l"/>
              </a:tabLst>
            </a:pPr>
            <a:r>
              <a:rPr lang="en-GB" sz="4000" b="1" strike="noStrike" spc="-1">
                <a:solidFill>
                  <a:srgbClr val="000000"/>
                </a:solidFill>
                <a:latin typeface="DejaVu Sans"/>
                <a:ea typeface="DejaVu Sans"/>
              </a:rPr>
              <a:t>Questions?</a:t>
            </a:r>
            <a:endParaRPr lang="en-GB" sz="4000" b="0" strike="noStrike" spc="-1">
              <a:solidFill>
                <a:srgbClr val="000000"/>
              </a:solidFill>
              <a:latin typeface="Arial"/>
            </a:endParaRPr>
          </a:p>
        </p:txBody>
      </p:sp>
      <p:sp>
        <p:nvSpPr>
          <p:cNvPr id="1518" name="CustomShape 2"/>
          <p:cNvSpPr/>
          <p:nvPr/>
        </p:nvSpPr>
        <p:spPr>
          <a:xfrm>
            <a:off x="335520" y="764640"/>
            <a:ext cx="10725480" cy="47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CustomShape 29"/>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71" name="CustomShape 3"/>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a typeface="DejaVu Sans"/>
            </a:endParaRPr>
          </a:p>
        </p:txBody>
      </p:sp>
      <p:sp>
        <p:nvSpPr>
          <p:cNvPr id="1372" name="CustomShape 4"/>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Eco-Sufficiency – Definition(s)</a:t>
            </a:r>
            <a:endParaRPr lang="en-GB" sz="2200" b="0" strike="noStrike" spc="-1">
              <a:solidFill>
                <a:srgbClr val="000000"/>
              </a:solidFill>
              <a:latin typeface="Arial"/>
            </a:endParaRPr>
          </a:p>
        </p:txBody>
      </p:sp>
      <p:sp>
        <p:nvSpPr>
          <p:cNvPr id="1373" name="CustomShape 5"/>
          <p:cNvSpPr/>
          <p:nvPr/>
        </p:nvSpPr>
        <p:spPr>
          <a:xfrm>
            <a:off x="264600" y="6300000"/>
            <a:ext cx="110721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Thomas Princen (2005) – The Logic of Sufficiency</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IPCC AR6 Synthesis Report: Climate Change 2023 – https://www.ipcc.ch/report/sixth-assessment-report-cycle/</a:t>
            </a:r>
            <a:endParaRPr lang="en-GB" sz="900" b="0" strike="noStrike" spc="-1">
              <a:solidFill>
                <a:srgbClr val="000000"/>
              </a:solidFill>
              <a:latin typeface="Arial"/>
            </a:endParaRPr>
          </a:p>
        </p:txBody>
      </p:sp>
      <p:sp>
        <p:nvSpPr>
          <p:cNvPr id="1374" name="CustomShape 11"/>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75" name="Rechteck 1374"/>
          <p:cNvSpPr/>
          <p:nvPr/>
        </p:nvSpPr>
        <p:spPr>
          <a:xfrm>
            <a:off x="540000" y="2078640"/>
            <a:ext cx="10616760" cy="88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lang="en-US" sz="1800" b="0" strike="noStrike" spc="-1">
                <a:solidFill>
                  <a:srgbClr val="000000"/>
                </a:solidFill>
                <a:latin typeface="DejaVu Sans"/>
                <a:ea typeface="DejaVu Sans"/>
              </a:rPr>
              <a:t>” - Thomas Princen</a:t>
            </a:r>
            <a:endParaRPr lang="en-GB" sz="1800" b="0" strike="noStrike" spc="-1">
              <a:solidFill>
                <a:srgbClr val="000000"/>
              </a:solidFill>
              <a:latin typeface="Arial"/>
            </a:endParaRPr>
          </a:p>
        </p:txBody>
      </p:sp>
      <p:sp>
        <p:nvSpPr>
          <p:cNvPr id="1376" name="Rechteck 1375"/>
          <p:cNvSpPr/>
          <p:nvPr/>
        </p:nvSpPr>
        <p:spPr>
          <a:xfrm>
            <a:off x="360000" y="3780000"/>
            <a:ext cx="10616760" cy="89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lang="en-US" sz="1800" b="0" strike="noStrike" spc="-1">
                <a:solidFill>
                  <a:srgbClr val="000000"/>
                </a:solidFill>
                <a:latin typeface="DejaVu Sans"/>
                <a:ea typeface="DejaVu Sans"/>
              </a:rPr>
              <a:t>” - IPCC</a:t>
            </a:r>
            <a:endParaRPr lang="en-GB" sz="1800" b="0" strike="noStrike" spc="-1">
              <a:solidFill>
                <a:srgbClr val="000000"/>
              </a:solidFill>
              <a:latin typeface="Arial"/>
            </a:endParaRPr>
          </a:p>
        </p:txBody>
      </p:sp>
      <p:sp>
        <p:nvSpPr>
          <p:cNvPr id="1377" name="CustomShape 16"/>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78" name="Rechteck 1377"/>
          <p:cNvSpPr/>
          <p:nvPr/>
        </p:nvSpPr>
        <p:spPr>
          <a:xfrm>
            <a:off x="3500640" y="5400000"/>
            <a:ext cx="4956120" cy="61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1" strike="noStrike" spc="-1">
                <a:solidFill>
                  <a:srgbClr val="000000"/>
                </a:solidFill>
                <a:latin typeface="DejaVu Sans"/>
                <a:ea typeface="DejaVu Sans"/>
              </a:rPr>
              <a:t>Sufficiency</a:t>
            </a:r>
            <a:r>
              <a:rPr lang="de-DE" sz="1800" b="0" strike="noStrike" spc="-1">
                <a:solidFill>
                  <a:srgbClr val="000000"/>
                </a:solidFill>
                <a:latin typeface="DejaVu Sans"/>
                <a:ea typeface="DejaVu Sans"/>
              </a:rPr>
              <a:t> → </a:t>
            </a:r>
            <a:r>
              <a:rPr lang="en-GB" sz="1800" b="1" strike="noStrike" spc="-1">
                <a:solidFill>
                  <a:srgbClr val="000000"/>
                </a:solidFill>
                <a:latin typeface="DejaVu Sans"/>
                <a:ea typeface="DejaVu Sans"/>
              </a:rPr>
              <a:t> All you need is less</a:t>
            </a:r>
            <a:endParaRPr lang="en-GB"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CustomShape 114"/>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80" name="CustomShape 17"/>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John Maynard Keynes predicted a 15h work week in his 1930 essay </a:t>
            </a:r>
            <a:r>
              <a:rPr lang="en-US" sz="1800" b="0" i="1" strike="noStrike" spc="-1">
                <a:solidFill>
                  <a:srgbClr val="000000"/>
                </a:solidFill>
                <a:latin typeface="DejaVu Sans"/>
                <a:ea typeface="DejaVu Sans"/>
              </a:rPr>
              <a:t>“Economic Possibilities for our Grandchildren”</a:t>
            </a:r>
            <a:endParaRPr lang="en-GB" sz="1800" b="0" strike="noStrike" spc="-1">
              <a:solidFill>
                <a:srgbClr val="000000"/>
              </a:solidFill>
              <a:latin typeface="Arial"/>
            </a:endParaRPr>
          </a:p>
        </p:txBody>
      </p:sp>
      <p:sp>
        <p:nvSpPr>
          <p:cNvPr id="1381" name="CustomShape 1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15h Work Week</a:t>
            </a:r>
            <a:endParaRPr lang="en-GB" sz="2200" b="0" strike="noStrike" spc="-1">
              <a:solidFill>
                <a:srgbClr val="000000"/>
              </a:solidFill>
              <a:latin typeface="Arial"/>
            </a:endParaRPr>
          </a:p>
        </p:txBody>
      </p:sp>
      <p:sp>
        <p:nvSpPr>
          <p:cNvPr id="1382" name="CustomShape 19"/>
          <p:cNvSpPr/>
          <p:nvPr/>
        </p:nvSpPr>
        <p:spPr>
          <a:xfrm>
            <a:off x="198000" y="3420000"/>
            <a:ext cx="1077768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CustomShape 136"/>
          <p:cNvSpPr/>
          <p:nvPr/>
        </p:nvSpPr>
        <p:spPr>
          <a:xfrm>
            <a:off x="335520" y="764640"/>
            <a:ext cx="10728720" cy="47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84" name="CustomShape 20"/>
          <p:cNvSpPr/>
          <p:nvPr/>
        </p:nvSpPr>
        <p:spPr>
          <a:xfrm>
            <a:off x="335520" y="1268280"/>
            <a:ext cx="10728720" cy="50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lang="en-GB" sz="1800" b="0" strike="noStrike" spc="-1">
              <a:solidFill>
                <a:srgbClr val="000000"/>
              </a:solidFill>
              <a:latin typeface="Arial"/>
            </a:endParaRPr>
          </a:p>
        </p:txBody>
      </p:sp>
      <p:sp>
        <p:nvSpPr>
          <p:cNvPr id="1385" name="CustomShape 21"/>
          <p:cNvSpPr/>
          <p:nvPr/>
        </p:nvSpPr>
        <p:spPr>
          <a:xfrm>
            <a:off x="432720" y="1148040"/>
            <a:ext cx="10337760" cy="47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 – Definition</a:t>
            </a:r>
            <a:endParaRPr lang="en-GB" sz="2200" b="0" strike="noStrike" spc="-1">
              <a:solidFill>
                <a:srgbClr val="000000"/>
              </a:solidFill>
              <a:latin typeface="Arial"/>
            </a:endParaRPr>
          </a:p>
        </p:txBody>
      </p:sp>
      <p:sp>
        <p:nvSpPr>
          <p:cNvPr id="1386" name="CustomShape 22"/>
          <p:cNvSpPr/>
          <p:nvPr/>
        </p:nvSpPr>
        <p:spPr>
          <a:xfrm>
            <a:off x="335520" y="3291840"/>
            <a:ext cx="10777680" cy="1354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87" name="CustomShape 23"/>
          <p:cNvSpPr/>
          <p:nvPr/>
        </p:nvSpPr>
        <p:spPr>
          <a:xfrm>
            <a:off x="263520" y="649224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1388" name="CustomShape 24"/>
          <p:cNvSpPr/>
          <p:nvPr/>
        </p:nvSpPr>
        <p:spPr>
          <a:xfrm>
            <a:off x="263520" y="630936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1389" name="CustomShape 25"/>
          <p:cNvSpPr/>
          <p:nvPr/>
        </p:nvSpPr>
        <p:spPr>
          <a:xfrm>
            <a:off x="0" y="5140080"/>
            <a:ext cx="11421000" cy="346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 Inefficiencies in capitalism? </a:t>
            </a:r>
            <a:endParaRPr lang="en-GB"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CustomShape 220"/>
          <p:cNvSpPr/>
          <p:nvPr/>
        </p:nvSpPr>
        <p:spPr>
          <a:xfrm>
            <a:off x="335520" y="764640"/>
            <a:ext cx="10722600" cy="47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91" name="CustomShape 26"/>
          <p:cNvSpPr/>
          <p:nvPr/>
        </p:nvSpPr>
        <p:spPr>
          <a:xfrm>
            <a:off x="335520" y="1268280"/>
            <a:ext cx="10722600" cy="501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1" strike="noStrike" spc="-1">
                <a:solidFill>
                  <a:srgbClr val="000000"/>
                </a:solidFill>
                <a:latin typeface="DejaVu Sans"/>
                <a:ea typeface="DejaVu Sans"/>
              </a:rPr>
              <a:t>Graeber’s solution → Universal Basic Income (UBI) → Livable benefit paid to all, thus letting people work at their leisure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1392" name="CustomShape 27"/>
          <p:cNvSpPr/>
          <p:nvPr/>
        </p:nvSpPr>
        <p:spPr>
          <a:xfrm>
            <a:off x="432720" y="1148040"/>
            <a:ext cx="10331640" cy="472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Now What?</a:t>
            </a:r>
            <a:endParaRPr lang="en-GB" sz="2200" b="0" strike="noStrike" spc="-1">
              <a:solidFill>
                <a:srgbClr val="000000"/>
              </a:solidFill>
              <a:latin typeface="Arial"/>
            </a:endParaRPr>
          </a:p>
        </p:txBody>
      </p:sp>
      <p:sp>
        <p:nvSpPr>
          <p:cNvPr id="1393" name="CustomShape 28"/>
          <p:cNvSpPr/>
          <p:nvPr/>
        </p:nvSpPr>
        <p:spPr>
          <a:xfrm>
            <a:off x="263520" y="649224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1394" name="CustomShape 30"/>
          <p:cNvSpPr/>
          <p:nvPr/>
        </p:nvSpPr>
        <p:spPr>
          <a:xfrm>
            <a:off x="263520" y="630936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CustomShape 12"/>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Universal basic income</a:t>
            </a:r>
            <a:endParaRPr lang="en-GB" sz="3000" b="0" strike="noStrike" spc="-1">
              <a:solidFill>
                <a:srgbClr val="000000"/>
              </a:solidFill>
              <a:latin typeface="Arial"/>
            </a:endParaRPr>
          </a:p>
        </p:txBody>
      </p:sp>
      <p:sp>
        <p:nvSpPr>
          <p:cNvPr id="1396" name="CustomShape 13"/>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2353</Words>
  <Application>Microsoft Office PowerPoint</Application>
  <PresentationFormat>Breitbild</PresentationFormat>
  <Paragraphs>303</Paragraphs>
  <Slides>41</Slides>
  <Notes>0</Notes>
  <HiddenSlides>4</HiddenSlides>
  <MMClips>0</MMClips>
  <ScaleCrop>false</ScaleCrop>
  <HeadingPairs>
    <vt:vector size="6" baseType="variant">
      <vt:variant>
        <vt:lpstr>Verwendete Schriftarten</vt:lpstr>
      </vt:variant>
      <vt:variant>
        <vt:i4>9</vt:i4>
      </vt:variant>
      <vt:variant>
        <vt:lpstr>Design</vt:lpstr>
      </vt:variant>
      <vt:variant>
        <vt:i4>9</vt:i4>
      </vt:variant>
      <vt:variant>
        <vt:lpstr>Folientitel</vt:lpstr>
      </vt:variant>
      <vt:variant>
        <vt:i4>41</vt:i4>
      </vt:variant>
    </vt:vector>
  </HeadingPairs>
  <TitlesOfParts>
    <vt:vector size="59" baseType="lpstr">
      <vt:lpstr>Arial</vt:lpstr>
      <vt:lpstr>Arial Unicode MS</vt:lpstr>
      <vt:lpstr>Calibri Light</vt:lpstr>
      <vt:lpstr>DejaVu Sans</vt:lpstr>
      <vt:lpstr>OpenSymbol</vt:lpstr>
      <vt:lpstr>Roboto</vt:lpstr>
      <vt:lpstr>StoneSerITCStd SemiBold</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Hooby</dc:creator>
  <dc:description/>
  <cp:lastModifiedBy>Nelly Nicaise Nyeck Mbialeu</cp:lastModifiedBy>
  <cp:revision>4027</cp:revision>
  <dcterms:created xsi:type="dcterms:W3CDTF">2013-05-21T09:22:36Z</dcterms:created>
  <dcterms:modified xsi:type="dcterms:W3CDTF">2025-01-29T16:50:44Z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false</vt:bool>
  </property>
  <property fmtid="{D5CDD505-2E9C-101B-9397-08002B2CF9AE}" pid="9" name="ShareDoc">
    <vt:bool>false</vt:bool>
  </property>
  <property fmtid="{D5CDD505-2E9C-101B-9397-08002B2CF9AE}" pid="10" name="Slides">
    <vt:i4>56</vt:i4>
  </property>
</Properties>
</file>