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jpeg" ContentType="image/jpeg"/>
  <Override PartName="/ppt/media/image6.png" ContentType="image/png"/>
  <Override PartName="/ppt/media/image4.jpeg" ContentType="image/jpeg"/>
  <Override PartName="/ppt/media/image5.jpeg" ContentType="image/jpe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notes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50D683D-8E71-4650-9F0F-70D10802E6A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5280" cy="3763440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920" cy="451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Shape 3"/>
          <p:cNvSpPr/>
          <p:nvPr/>
        </p:nvSpPr>
        <p:spPr>
          <a:xfrm>
            <a:off x="4399200" y="9555480"/>
            <a:ext cx="336420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C1EA1556-1C40-4752-98D5-E1DDF0E99B15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5280" cy="3763440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920" cy="451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Shape 3"/>
          <p:cNvSpPr/>
          <p:nvPr/>
        </p:nvSpPr>
        <p:spPr>
          <a:xfrm>
            <a:off x="4399200" y="9555480"/>
            <a:ext cx="336420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8ACD05F0-42D1-4C68-A0B4-7B96301260EF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5280" cy="376344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920" cy="451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Shape 3"/>
          <p:cNvSpPr/>
          <p:nvPr/>
        </p:nvSpPr>
        <p:spPr>
          <a:xfrm>
            <a:off x="4399200" y="9555480"/>
            <a:ext cx="336420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0382E08-B925-40C0-BE2A-3E2A7681D049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5280" cy="3763440"/>
          </a:xfrm>
          <a:prstGeom prst="rect">
            <a:avLst/>
          </a:prstGeom>
          <a:ln w="0">
            <a:noFill/>
          </a:ln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920" cy="451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Shape 3"/>
          <p:cNvSpPr/>
          <p:nvPr/>
        </p:nvSpPr>
        <p:spPr>
          <a:xfrm>
            <a:off x="4399200" y="9555480"/>
            <a:ext cx="336420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B4E1B17-0FD3-4312-AA8F-74245F552DA2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9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582C1749-CD0D-4386-AD8A-ADB661C5392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160" cy="56304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000" cy="51516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852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9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CA11B94-CF98-43AD-9F96-0EABE8E1539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160" cy="56304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000" cy="51516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38640" y="6453360"/>
            <a:ext cx="759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FCD84237-D9C4-44A8-8954-CB71286789B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0" y="6642720"/>
            <a:ext cx="121852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re.etce-lab.de/" TargetMode="External"/><Relationship Id="rId2" Type="http://schemas.openxmlformats.org/officeDocument/2006/relationships/hyperlink" Target="https://github.com/ETCE-LAB/teaching-material/tree/master/Requirements-Engineering" TargetMode="External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ebconf.tu-clausthal.de/b/ben-hsg-rt9-6ur" TargetMode="External"/><Relationship Id="rId2" Type="http://schemas.openxmlformats.org/officeDocument/2006/relationships/hyperlink" Target="https://webconf.tu-clausthal.de/rooms/ben-hsg-rt9-6ur/join" TargetMode="External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27400" y="1412640"/>
            <a:ext cx="10362240" cy="114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27400" y="2852640"/>
            <a:ext cx="10362240" cy="236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0: Organization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39640" y="764640"/>
            <a:ext cx="1074636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7" name="Table 1"/>
          <p:cNvGraphicFramePr/>
          <p:nvPr/>
        </p:nvGraphicFramePr>
        <p:xfrm>
          <a:off x="898920" y="1556280"/>
          <a:ext cx="9435240" cy="3034800"/>
        </p:xfrm>
        <a:graphic>
          <a:graphicData uri="http://schemas.openxmlformats.org/drawingml/2006/table">
            <a:tbl>
              <a:tblPr/>
              <a:tblGrid>
                <a:gridCol w="1757160"/>
                <a:gridCol w="1532880"/>
                <a:gridCol w="6145560"/>
              </a:tblGrid>
              <a:tr h="539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Publication Date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Submission Deadline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Exercise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13.11.2023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20.11.2023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E01 – Knowledge Test (MC)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27.11.2023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11.12.2023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E02 – Elicitation I, E02 – Elicitation II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18.12.2023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08.01.2024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E04 – Agent-Oriented Modeling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08.01.2024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22.01.2024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E05 – CPN I, E06 – CPN II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22.01.2024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29.01.2024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E07 – Management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29.01.2024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noFill/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05.02.2024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noFill/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E08 – Traceability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noFill/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6181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04.12.2023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15.01.2024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EXX – Bonus Task (Not-Mandatory)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32"/>
          <p:cNvSpPr/>
          <p:nvPr/>
        </p:nvSpPr>
        <p:spPr>
          <a:xfrm>
            <a:off x="539640" y="764640"/>
            <a:ext cx="1073952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33"/>
          <p:cNvSpPr/>
          <p:nvPr/>
        </p:nvSpPr>
        <p:spPr>
          <a:xfrm>
            <a:off x="539640" y="1268280"/>
            <a:ext cx="10739520" cy="50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the lecture: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Massive Open Online Course (MOOC) style asynchronous learning: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re.etce-lab.de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 is mainly delivered as pre-produced learning material.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are additionally available via Github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/ Q&amp;A Session live streams (BBB – next slide) and Goslar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time slots 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=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Time for questions and eventual tutorials related to the exercises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 Write us an email: </a:t>
            </a: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etce-re@tu-clausthal.de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←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will </a:t>
            </a:r>
            <a:r>
              <a:rPr b="1" lang="en-GB" sz="1800" spc="-1" strike="noStrike" u="sng">
                <a:solidFill>
                  <a:srgbClr val="c9211e"/>
                </a:solidFill>
                <a:uFillTx/>
                <a:latin typeface="DejaVu Sans"/>
                <a:ea typeface="DejaVu Sans"/>
              </a:rPr>
              <a:t>only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respond to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emails written to this specific email address!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9"/>
          <p:cNvSpPr/>
          <p:nvPr/>
        </p:nvSpPr>
        <p:spPr>
          <a:xfrm>
            <a:off x="539640" y="764640"/>
            <a:ext cx="10738080" cy="48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Dates/Times/Locations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ustomShape 10"/>
          <p:cNvSpPr/>
          <p:nvPr/>
        </p:nvSpPr>
        <p:spPr>
          <a:xfrm>
            <a:off x="539640" y="1268640"/>
            <a:ext cx="10738080" cy="50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Lecture: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2:15 pm to 3:45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30.10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2023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12.02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 / Q&amp;A: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pm to 5:00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30.10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2023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12.02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39640" y="764640"/>
            <a:ext cx="1074636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39640" y="1268280"/>
            <a:ext cx="10746360" cy="50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the exercise: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work →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group submissions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or practical tasks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7-14 days to submit (depending on the task)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deadline is always Monday at 1:59pm (right before the next lecture period)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of each exercise is mandatory</a:t>
            </a:r>
            <a:r>
              <a:rPr b="1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ow on the next slides (Examination)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9"/>
          <p:cNvSpPr/>
          <p:nvPr/>
        </p:nvSpPr>
        <p:spPr>
          <a:xfrm>
            <a:off x="539640" y="764640"/>
            <a:ext cx="1073952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ustomShape 20"/>
          <p:cNvSpPr/>
          <p:nvPr/>
        </p:nvSpPr>
        <p:spPr>
          <a:xfrm>
            <a:off x="539640" y="1268280"/>
            <a:ext cx="10739520" cy="50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exercises: Self-evaluated, available directly on the MOOC website.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Practical Tasks: Submitted via Moodle.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Bonus task: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may miss/fail one of the regular practical exercises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Submitting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AND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passing the bonus task substitutes the missed/failed exercise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Bonus task will be very difficult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→ don’t “plan” with the bonus task. Rather submit and pass the regular exercises.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39640" y="764640"/>
            <a:ext cx="1074636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Examination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39640" y="1268640"/>
            <a:ext cx="10746360" cy="50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Prerequisites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for admission to the final exam (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criteria have to be fulfilled):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Successful completion of the compulsory seven exercises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pass an exercise if you score 50% (or more)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have to submit </a:t>
            </a:r>
            <a:r>
              <a:rPr b="1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every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Final exam: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04.03.2024 → 14:00 – 16:00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Written exam (120min)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39640" y="764640"/>
            <a:ext cx="1074636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39640" y="1268280"/>
            <a:ext cx="10746360" cy="50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with the self-study star indicate optional/additional study material that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mandatory but could be helpful for your future career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 course it won’t hurt to have extra knowledge to impress us during the examination ;)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6489720" y="2132640"/>
            <a:ext cx="515880" cy="4957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4294080" y="2247480"/>
            <a:ext cx="2284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 →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39640" y="764640"/>
            <a:ext cx="1074636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39640" y="1268640"/>
            <a:ext cx="10746360" cy="50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course is not based on a single book and you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need to buy a book to pass the exam.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K. Pohl.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– Fundamentals, Principles and Techniques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K. Pohl, C. Rupp.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Fundamentals: A Study Guide for Requirements Engineering Foundation Level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(2011).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J. Dick, E. Hull, K. Jackson.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(4</a:t>
            </a:r>
            <a:r>
              <a:rPr b="0" i="1" lang="en-GB" sz="1800" spc="-1" strike="noStrike" baseline="30000">
                <a:solidFill>
                  <a:srgbClr val="000000"/>
                </a:solidFill>
                <a:latin typeface="DejaVu Sans"/>
                <a:ea typeface="DejaVu Sans"/>
              </a:rPr>
              <a:t>th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Edition)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(2017).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Chris Rupp et al.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und Management – Das Handbuch für Anforderungen in jeder Situation (7th Edition)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(2021).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35520" y="1268640"/>
            <a:ext cx="10746360" cy="50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GB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35520" y="764640"/>
            <a:ext cx="1074636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39640" y="764640"/>
            <a:ext cx="1074636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Team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Grafik 2" descr=""/>
          <p:cNvPicPr/>
          <p:nvPr/>
        </p:nvPicPr>
        <p:blipFill>
          <a:blip r:embed="rId1"/>
          <a:stretch/>
        </p:blipFill>
        <p:spPr>
          <a:xfrm>
            <a:off x="2684520" y="1323360"/>
            <a:ext cx="1469160" cy="2170440"/>
          </a:xfrm>
          <a:prstGeom prst="rect">
            <a:avLst/>
          </a:prstGeom>
          <a:ln w="0">
            <a:noFill/>
          </a:ln>
        </p:spPr>
      </p:pic>
      <p:pic>
        <p:nvPicPr>
          <p:cNvPr id="102" name="Grafik 11" descr=""/>
          <p:cNvPicPr/>
          <p:nvPr/>
        </p:nvPicPr>
        <p:blipFill>
          <a:blip r:embed="rId2"/>
          <a:stretch/>
        </p:blipFill>
        <p:spPr>
          <a:xfrm>
            <a:off x="7269840" y="1716120"/>
            <a:ext cx="1783080" cy="1775160"/>
          </a:xfrm>
          <a:prstGeom prst="rect">
            <a:avLst/>
          </a:prstGeom>
          <a:ln w="0"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1620000" y="3439440"/>
            <a:ext cx="3633840" cy="67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en-GB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322680" y="3460320"/>
            <a:ext cx="3633840" cy="67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en-GB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CustomShape 7"/>
          <p:cNvSpPr/>
          <p:nvPr/>
        </p:nvSpPr>
        <p:spPr>
          <a:xfrm>
            <a:off x="1311840" y="5920200"/>
            <a:ext cx="3627000" cy="66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6" name="CustomShape 8"/>
          <p:cNvSpPr/>
          <p:nvPr/>
        </p:nvSpPr>
        <p:spPr>
          <a:xfrm>
            <a:off x="3950280" y="5903280"/>
            <a:ext cx="3627000" cy="66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B.Sc. Nisha Muthuraju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3"/>
          <a:srcRect l="0" t="0" r="9021" b="11387"/>
          <a:stretch/>
        </p:blipFill>
        <p:spPr>
          <a:xfrm>
            <a:off x="4644360" y="4042080"/>
            <a:ext cx="2056680" cy="200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42880" y="721800"/>
            <a:ext cx="1035216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51800" y="1709280"/>
            <a:ext cx="8219520" cy="4347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0" name="TextShape 3"/>
          <p:cNvSpPr/>
          <p:nvPr/>
        </p:nvSpPr>
        <p:spPr>
          <a:xfrm>
            <a:off x="609480" y="1769400"/>
            <a:ext cx="10582560" cy="48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merging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echnologies for the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ircular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conomy →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focus: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Intersection of IT and sustainability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Economy and Circular Societies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Self-organized, decentralized and distributed systems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Localized and resilient food production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courses: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Emerging Technologies for the Circular Economy (SS – M.Sc.)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 – Sustainability and the Circular Economy (WS – open for everyone)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42880" y="721800"/>
            <a:ext cx="1035216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51800" y="1709280"/>
            <a:ext cx="8219520" cy="4347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3" name="TextShape 3"/>
          <p:cNvSpPr/>
          <p:nvPr/>
        </p:nvSpPr>
        <p:spPr>
          <a:xfrm>
            <a:off x="609480" y="1769400"/>
            <a:ext cx="10582560" cy="48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Website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Thesis/project topics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Publications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Etc.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want join us? Write us an email!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benjamin.leiding@tu-clausthal.de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2880" y="721800"/>
            <a:ext cx="1035216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51800" y="1709280"/>
            <a:ext cx="8219520" cy="4347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6" name="TextShape 3"/>
          <p:cNvSpPr/>
          <p:nvPr/>
        </p:nvSpPr>
        <p:spPr>
          <a:xfrm>
            <a:off x="609480" y="1769400"/>
            <a:ext cx="10582560" cy="48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Core terminology and core tasks of requirements engineering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methods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Textual, model-based and formal requirements specification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negotiation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Management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and quality assurance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42880" y="721800"/>
            <a:ext cx="1035216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1800" y="1709280"/>
            <a:ext cx="8219520" cy="4347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9" name="TextShape 3"/>
          <p:cNvSpPr/>
          <p:nvPr/>
        </p:nvSpPr>
        <p:spPr>
          <a:xfrm>
            <a:off x="609480" y="1769400"/>
            <a:ext cx="10582560" cy="48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Core terminology and core tasks of requirements engineering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of the requirements engineering process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Ability to choose, justify and apply appropriate methods and techniques for each step of the requirements engineering process given project constraints and properties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1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What is this course about, what is it not about?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39640" y="764640"/>
            <a:ext cx="1074636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Disclaimer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39640" y="1268280"/>
            <a:ext cx="10746360" cy="50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course modelled and built based on the book „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– Fundamentals, Principles and Techniques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(2010)” from Klaus Pohl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Special thanks to Prof. Dr. Steffen Herbold and Dr. Christian Bartelt, who provided valuable input in the form of the teaching materials of their requirements engineering courses.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0160" cy="207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5"/>
          <p:cNvSpPr/>
          <p:nvPr/>
        </p:nvSpPr>
        <p:spPr>
          <a:xfrm>
            <a:off x="539640" y="764640"/>
            <a:ext cx="1073952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5" name="Table 3"/>
          <p:cNvGraphicFramePr/>
          <p:nvPr/>
        </p:nvGraphicFramePr>
        <p:xfrm>
          <a:off x="851040" y="1482480"/>
          <a:ext cx="10134720" cy="4870080"/>
        </p:xfrm>
        <a:graphic>
          <a:graphicData uri="http://schemas.openxmlformats.org/drawingml/2006/table">
            <a:tbl>
              <a:tblPr/>
              <a:tblGrid>
                <a:gridCol w="820080"/>
                <a:gridCol w="1130760"/>
                <a:gridCol w="5858280"/>
                <a:gridCol w="2325960"/>
              </a:tblGrid>
              <a:tr h="370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Week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Date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2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Lecture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Location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30.10.2023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Organization (L00)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BBB (Online+LIVE in Gotec)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06.11.2023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Introduction (L01)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13.11.2023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System Context/Boundaries and Types of Requirements (L02)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20.11.2023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Elicitation (L03 + L04),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Negotiation (L05)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27.11.2023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04.12.2023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noFill/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Documentation – Introduction (L06),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Documentation – Textual Requirements Specification (L07)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12240">
                      <a:noFill/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11.12.2023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noFill/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18.12.2023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Documentation – Model-based Requirements Documentation (L08),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Documentation – Formal Requirements Specification (L09)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08.01.2024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15.01.2024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Requirements Validation (L10)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22.01.2024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Requirements Management (L11)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29.01.2024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Requirements Traceability (L12)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05.02.2024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Tool Support (L13)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12.02.2024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-- No Lecture --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US" sz="7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26.02.2024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Exam Q&amp;A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BBB (Online+LIVE in Gotec)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1131</TotalTime>
  <Application>LibreOffice/7.6.2.1$Linux_X86_64 LibreOffice_project/60$Build-1</Application>
  <AppVersion>15.0000</AppVersion>
  <Words>1010</Words>
  <Paragraphs>159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cp:lastPrinted>2023-10-26T09:57:58Z</cp:lastPrinted>
  <dcterms:modified xsi:type="dcterms:W3CDTF">2023-10-26T09:57:52Z</dcterms:modified>
  <cp:revision>3068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20</vt:i4>
  </property>
</Properties>
</file>