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ov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sli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de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not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es' 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1482DCA-7BEF-49E0-8B53-0E3A389D2E14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920" cy="376308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560" cy="451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3"/>
          <p:cNvSpPr/>
          <p:nvPr/>
        </p:nvSpPr>
        <p:spPr>
          <a:xfrm>
            <a:off x="4399200" y="9555480"/>
            <a:ext cx="336384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AAA1B78-4496-45C6-A7EE-7EAA75C072FF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920" cy="376308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560" cy="451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3"/>
          <p:cNvSpPr/>
          <p:nvPr/>
        </p:nvSpPr>
        <p:spPr>
          <a:xfrm>
            <a:off x="4399200" y="9555480"/>
            <a:ext cx="336384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E827F3F-D905-4429-8F40-7F6D902F49DF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920" cy="376308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560" cy="451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3"/>
          <p:cNvSpPr/>
          <p:nvPr/>
        </p:nvSpPr>
        <p:spPr>
          <a:xfrm>
            <a:off x="4399200" y="9555480"/>
            <a:ext cx="336384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95531D5-CCBB-4B9B-88C4-6534E8DB2272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920" cy="376308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560" cy="451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3"/>
          <p:cNvSpPr/>
          <p:nvPr/>
        </p:nvSpPr>
        <p:spPr>
          <a:xfrm>
            <a:off x="4399200" y="9555480"/>
            <a:ext cx="336384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0D85FF7-A6CF-44CC-93E2-881973908252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35A50F9-FF96-4FB9-B148-85091232A3F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de-DE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87BB4BA-198F-4641-A16D-49E2E92F567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BE10CEA-A882-49FA-A379-305BD845175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de-DE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e.etce-lab.de/" TargetMode="External"/><Relationship Id="rId2" Type="http://schemas.openxmlformats.org/officeDocument/2006/relationships/hyperlink" Target="https://github.com/ETCE-LAB/teaching-material/tree/master/Requirements-Engineering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rooms/ben-hsg-rt9-6ur/join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1880" cy="11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1880" cy="23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7" name="Table 1"/>
          <p:cNvGraphicFramePr/>
          <p:nvPr/>
        </p:nvGraphicFramePr>
        <p:xfrm>
          <a:off x="898920" y="1556280"/>
          <a:ext cx="9435240" cy="3034800"/>
        </p:xfrm>
        <a:graphic>
          <a:graphicData uri="http://schemas.openxmlformats.org/drawingml/2006/table">
            <a:tbl>
              <a:tblPr/>
              <a:tblGrid>
                <a:gridCol w="1757160"/>
                <a:gridCol w="1532880"/>
                <a:gridCol w="6145560"/>
              </a:tblGrid>
              <a:tr h="53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Publication Date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Submission Deadline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Exercise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13.11.2023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20.11.2023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E01 – Knowledge Test (MC)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27.11.2023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11.12.2023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E02 – Elicitation I, E03 – Elicitation II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18.12.2023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E04 – Agent-Oriented Modeling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E05 – CPN I, E06 – CPN II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E07 – Management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E08 – Traceability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18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15.01.2024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EXX – Bonus Task (Not-Mandatory)</a:t>
                      </a:r>
                      <a:endParaRPr b="0" lang="de-DE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53964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539640" y="126828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Massive Open Online Course (MOOC) style asynchronous learning: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re.etce-lab.de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 is mainly delivered as pre-produced learning material.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additionally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/ Q&amp;A Session live streams (BBB – next slide) and Goslar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539640" y="764640"/>
            <a:ext cx="10737720" cy="4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39640" y="1268640"/>
            <a:ext cx="10737720" cy="50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5:00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126828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Monday at 1:59pm (right before the next lecture period)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ow on the next slides (Examination)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53964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539640" y="126828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exercises: Self-evaluated, available directly on the MOOC website.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Tasks: Submitted via Moodle.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practical exercises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39640" y="126864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seven exercises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04.03.2024 → 14:00 – 16:00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39640" y="126828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489720" y="213264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294080" y="2247480"/>
            <a:ext cx="2283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39640" y="126864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68800" cy="217008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2720" cy="177480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3480" cy="67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3480" cy="67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1311840" y="5920200"/>
            <a:ext cx="3626640" cy="6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3950280" y="5903280"/>
            <a:ext cx="3626640" cy="6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Nisha Muthuraju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rcRect l="0" t="0" r="9021" b="11388"/>
          <a:stretch/>
        </p:blipFill>
        <p:spPr>
          <a:xfrm>
            <a:off x="4644360" y="4042080"/>
            <a:ext cx="2056320" cy="200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180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19160" cy="43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TextShape 3"/>
          <p:cNvSpPr/>
          <p:nvPr/>
        </p:nvSpPr>
        <p:spPr>
          <a:xfrm>
            <a:off x="609480" y="1769400"/>
            <a:ext cx="10582200" cy="48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180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19160" cy="43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TextShape 3"/>
          <p:cNvSpPr/>
          <p:nvPr/>
        </p:nvSpPr>
        <p:spPr>
          <a:xfrm>
            <a:off x="609480" y="1769400"/>
            <a:ext cx="10582200" cy="48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180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19160" cy="43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TextShape 3"/>
          <p:cNvSpPr/>
          <p:nvPr/>
        </p:nvSpPr>
        <p:spPr>
          <a:xfrm>
            <a:off x="609480" y="1769400"/>
            <a:ext cx="10582200" cy="48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180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19160" cy="43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609480" y="1769400"/>
            <a:ext cx="10582200" cy="48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39640" y="126828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is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de-DE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9800" cy="207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53964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851040" y="1482480"/>
          <a:ext cx="10134720" cy="4727520"/>
        </p:xfrm>
        <a:graphic>
          <a:graphicData uri="http://schemas.openxmlformats.org/drawingml/2006/table">
            <a:tbl>
              <a:tblPr/>
              <a:tblGrid>
                <a:gridCol w="820080"/>
                <a:gridCol w="1130760"/>
                <a:gridCol w="5858280"/>
                <a:gridCol w="2325960"/>
              </a:tblGrid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Week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Date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Lecture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Location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30.10.2023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Organization (L00)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06.11.2023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Introduction (L01)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13.11.2023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System Context/Boundaries and Types of Requirements (L02)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20.11.2023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Elicitation (L03 + L04),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Negotiation (L05)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5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27.11.2023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6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Introduction (L06),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Textual Requirements Specification (L07)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noFill/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7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11.12.2023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8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18.12.2023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Model-based Requirements Documentation (L08),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Formal Requirements Specification (L09)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9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10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15.01.2024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Validation (L10)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Management (L11)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Traceability (L12)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Tool Support (L13)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12.02.2024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-- No Lecture --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26.02.2024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Exam Q&amp;A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de-DE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</TotalTime>
  <Application>LibreOffice/7.6.2.1$Linux_X86_64 LibreOffice_project/60$Build-1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cp:lastPrinted>2023-10-30T13:03:30Z</cp:lastPrinted>
  <dcterms:modified xsi:type="dcterms:W3CDTF">2023-10-30T13:05:10Z</dcterms:modified>
  <cp:revision>3074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