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2.png" ContentType="image/png"/>
  <Override PartName="/ppt/media/image9.jpeg" ContentType="image/jpeg"/>
  <Override PartName="/ppt/media/image13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.png" ContentType="image/png"/>
  <Override PartName="/ppt/media/image4.jpeg" ContentType="image/jpeg"/>
  <Override PartName="/ppt/media/image2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8.png" ContentType="image/png"/>
  <Override PartName="/ppt/media/image7.jpeg" ContentType="image/jpeg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0.xml.rels" ContentType="application/vnd.openxmlformats-package.relationships+xml"/>
  <Override PartName="/ppt/slides/_rels/slide23.xml.rels" ContentType="application/vnd.openxmlformats-package.relationships+xml"/>
  <Override PartName="/ppt/slides/_rels/slide56.xml.rels" ContentType="application/vnd.openxmlformats-package.relationships+xml"/>
  <Override PartName="/ppt/slides/_rels/slide39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4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49.xml" ContentType="application/vnd.openxmlformats-officedocument.presentationml.slide+xml"/>
  <Override PartName="/ppt/slides/slide56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5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percent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Overshoot</c:v>
                </c:pt>
              </c:strCache>
            </c:strRef>
          </c:tx>
          <c:spPr>
            <a:solidFill>
              <a:srgbClr val="008c4f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DejaVu San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3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  <c:pt idx="52">
                  <c:v>2022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3"/>
                <c:pt idx="0">
                  <c:v>11.9</c:v>
                </c:pt>
                <c:pt idx="1">
                  <c:v>11.6</c:v>
                </c:pt>
                <c:pt idx="2">
                  <c:v>11.4</c:v>
                </c:pt>
                <c:pt idx="3">
                  <c:v>10.8</c:v>
                </c:pt>
                <c:pt idx="4">
                  <c:v>10.9</c:v>
                </c:pt>
                <c:pt idx="5">
                  <c:v>11</c:v>
                </c:pt>
                <c:pt idx="6">
                  <c:v>10.5</c:v>
                </c:pt>
                <c:pt idx="7">
                  <c:v>10.3</c:v>
                </c:pt>
                <c:pt idx="8">
                  <c:v>10.2</c:v>
                </c:pt>
                <c:pt idx="9">
                  <c:v>9.9</c:v>
                </c:pt>
                <c:pt idx="10">
                  <c:v>10.1</c:v>
                </c:pt>
                <c:pt idx="11">
                  <c:v>10.25</c:v>
                </c:pt>
                <c:pt idx="12">
                  <c:v>10.5</c:v>
                </c:pt>
                <c:pt idx="13">
                  <c:v>10.4</c:v>
                </c:pt>
                <c:pt idx="14">
                  <c:v>10.2</c:v>
                </c:pt>
                <c:pt idx="15">
                  <c:v>10.1</c:v>
                </c:pt>
                <c:pt idx="16">
                  <c:v>9.9</c:v>
                </c:pt>
                <c:pt idx="17">
                  <c:v>9.7</c:v>
                </c:pt>
                <c:pt idx="18">
                  <c:v>9.45</c:v>
                </c:pt>
                <c:pt idx="19">
                  <c:v>9.3</c:v>
                </c:pt>
                <c:pt idx="20">
                  <c:v>9.25</c:v>
                </c:pt>
                <c:pt idx="21">
                  <c:v>9.2</c:v>
                </c:pt>
                <c:pt idx="22">
                  <c:v>9.32</c:v>
                </c:pt>
                <c:pt idx="23">
                  <c:v>9.3</c:v>
                </c:pt>
                <c:pt idx="24">
                  <c:v>9.25</c:v>
                </c:pt>
                <c:pt idx="25">
                  <c:v>9.05</c:v>
                </c:pt>
                <c:pt idx="26">
                  <c:v>9</c:v>
                </c:pt>
                <c:pt idx="27">
                  <c:v>8.9</c:v>
                </c:pt>
                <c:pt idx="28">
                  <c:v>8.9</c:v>
                </c:pt>
                <c:pt idx="29">
                  <c:v>8.9</c:v>
                </c:pt>
                <c:pt idx="30">
                  <c:v>8.7</c:v>
                </c:pt>
                <c:pt idx="31">
                  <c:v>8.6</c:v>
                </c:pt>
                <c:pt idx="32">
                  <c:v>8.5</c:v>
                </c:pt>
                <c:pt idx="33">
                  <c:v>8.2</c:v>
                </c:pt>
                <c:pt idx="34">
                  <c:v>7.95</c:v>
                </c:pt>
                <c:pt idx="35">
                  <c:v>7.7</c:v>
                </c:pt>
                <c:pt idx="36">
                  <c:v>7.5</c:v>
                </c:pt>
                <c:pt idx="37">
                  <c:v>7.2</c:v>
                </c:pt>
                <c:pt idx="38">
                  <c:v>7.25</c:v>
                </c:pt>
                <c:pt idx="39">
                  <c:v>7.4</c:v>
                </c:pt>
                <c:pt idx="40">
                  <c:v>7.1</c:v>
                </c:pt>
                <c:pt idx="41">
                  <c:v>7</c:v>
                </c:pt>
                <c:pt idx="42">
                  <c:v>7</c:v>
                </c:pt>
                <c:pt idx="43">
                  <c:v>6.95</c:v>
                </c:pt>
                <c:pt idx="44">
                  <c:v>6.95</c:v>
                </c:pt>
                <c:pt idx="45">
                  <c:v>7</c:v>
                </c:pt>
                <c:pt idx="46">
                  <c:v>7.05</c:v>
                </c:pt>
                <c:pt idx="47">
                  <c:v>6.9</c:v>
                </c:pt>
                <c:pt idx="48">
                  <c:v>6.7</c:v>
                </c:pt>
                <c:pt idx="49">
                  <c:v>6.71</c:v>
                </c:pt>
                <c:pt idx="50">
                  <c:v>7.7</c:v>
                </c:pt>
                <c:pt idx="51">
                  <c:v>6.9</c:v>
                </c:pt>
                <c:pt idx="52">
                  <c:v>6.8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Months Left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DejaVu San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3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  <c:pt idx="52">
                  <c:v>2022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3"/>
                <c:pt idx="0">
                  <c:v>0.1</c:v>
                </c:pt>
                <c:pt idx="1">
                  <c:v>0.4</c:v>
                </c:pt>
                <c:pt idx="2">
                  <c:v>0.6</c:v>
                </c:pt>
                <c:pt idx="3">
                  <c:v>1.2</c:v>
                </c:pt>
                <c:pt idx="4">
                  <c:v>1.1</c:v>
                </c:pt>
                <c:pt idx="5">
                  <c:v>1</c:v>
                </c:pt>
                <c:pt idx="6">
                  <c:v>1.5</c:v>
                </c:pt>
                <c:pt idx="7">
                  <c:v>1.7</c:v>
                </c:pt>
                <c:pt idx="8">
                  <c:v>1.8</c:v>
                </c:pt>
                <c:pt idx="9">
                  <c:v>2.1</c:v>
                </c:pt>
                <c:pt idx="10">
                  <c:v>1.9</c:v>
                </c:pt>
                <c:pt idx="11">
                  <c:v>1.75</c:v>
                </c:pt>
                <c:pt idx="12">
                  <c:v>1.5</c:v>
                </c:pt>
                <c:pt idx="13">
                  <c:v>1.6</c:v>
                </c:pt>
                <c:pt idx="14">
                  <c:v>1.8</c:v>
                </c:pt>
                <c:pt idx="15">
                  <c:v>1.9</c:v>
                </c:pt>
                <c:pt idx="16">
                  <c:v>2.1</c:v>
                </c:pt>
                <c:pt idx="17">
                  <c:v>2.3</c:v>
                </c:pt>
                <c:pt idx="18">
                  <c:v>2.55</c:v>
                </c:pt>
                <c:pt idx="19">
                  <c:v>2.7</c:v>
                </c:pt>
                <c:pt idx="20">
                  <c:v>2.75</c:v>
                </c:pt>
                <c:pt idx="21">
                  <c:v>2.8</c:v>
                </c:pt>
                <c:pt idx="22">
                  <c:v>2.68</c:v>
                </c:pt>
                <c:pt idx="23">
                  <c:v>2.7</c:v>
                </c:pt>
                <c:pt idx="24">
                  <c:v>2.75</c:v>
                </c:pt>
                <c:pt idx="25">
                  <c:v>2.95</c:v>
                </c:pt>
                <c:pt idx="26">
                  <c:v>3</c:v>
                </c:pt>
                <c:pt idx="27">
                  <c:v>3.1</c:v>
                </c:pt>
                <c:pt idx="28">
                  <c:v>3.1</c:v>
                </c:pt>
                <c:pt idx="29">
                  <c:v>3.1</c:v>
                </c:pt>
                <c:pt idx="30">
                  <c:v>3.3</c:v>
                </c:pt>
                <c:pt idx="31">
                  <c:v>3.4</c:v>
                </c:pt>
                <c:pt idx="32">
                  <c:v>3.5</c:v>
                </c:pt>
                <c:pt idx="33">
                  <c:v>3.8</c:v>
                </c:pt>
                <c:pt idx="34">
                  <c:v>4.05</c:v>
                </c:pt>
                <c:pt idx="35">
                  <c:v>4.3</c:v>
                </c:pt>
                <c:pt idx="36">
                  <c:v>4.5</c:v>
                </c:pt>
                <c:pt idx="37">
                  <c:v>4.8</c:v>
                </c:pt>
                <c:pt idx="38">
                  <c:v>4.75</c:v>
                </c:pt>
                <c:pt idx="39">
                  <c:v>4.6</c:v>
                </c:pt>
                <c:pt idx="40">
                  <c:v>4.9</c:v>
                </c:pt>
                <c:pt idx="41">
                  <c:v>5</c:v>
                </c:pt>
                <c:pt idx="42">
                  <c:v>5</c:v>
                </c:pt>
                <c:pt idx="43">
                  <c:v>5.05</c:v>
                </c:pt>
                <c:pt idx="44">
                  <c:v>5.05</c:v>
                </c:pt>
                <c:pt idx="45">
                  <c:v>5</c:v>
                </c:pt>
                <c:pt idx="46">
                  <c:v>4.95</c:v>
                </c:pt>
                <c:pt idx="47">
                  <c:v>5.1</c:v>
                </c:pt>
                <c:pt idx="48">
                  <c:v>5.3</c:v>
                </c:pt>
                <c:pt idx="49">
                  <c:v>5.29</c:v>
                </c:pt>
                <c:pt idx="50">
                  <c:v>4.3</c:v>
                </c:pt>
                <c:pt idx="51">
                  <c:v>5.1</c:v>
                </c:pt>
                <c:pt idx="52">
                  <c:v>5.2</c:v>
                </c:pt>
              </c:numCache>
            </c:numRef>
          </c:val>
        </c:ser>
        <c:gapWidth val="100"/>
        <c:overlap val="100"/>
        <c:axId val="46766068"/>
        <c:axId val="85757818"/>
      </c:barChart>
      <c:catAx>
        <c:axId val="4676606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en-US" sz="900" spc="-1" strike="noStrike">
                    <a:solidFill>
                      <a:srgbClr val="000000"/>
                    </a:solidFill>
                    <a:latin typeface="DejaVu Sans"/>
                    <a:ea typeface="DejaVu Sans"/>
                  </a:defRPr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DejaVu Sans"/>
                    <a:ea typeface="DejaVu Sans"/>
                  </a:rPr>
                  <a:t>(Planet's Biocapacity / Humanity's Ecological Footprint) x 365 = Earth Overshoot Day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DejaVu Sans"/>
                <a:ea typeface="DejaVu Sans"/>
              </a:defRPr>
            </a:pPr>
          </a:p>
        </c:txPr>
        <c:crossAx val="85757818"/>
        <c:crosses val="autoZero"/>
        <c:auto val="1"/>
        <c:lblAlgn val="ctr"/>
        <c:lblOffset val="100"/>
        <c:noMultiLvlLbl val="0"/>
      </c:catAx>
      <c:valAx>
        <c:axId val="85757818"/>
        <c:scaling>
          <c:orientation val="minMax"/>
          <c:max val="1"/>
          <c:min val="0"/>
        </c:scaling>
        <c:delete val="1"/>
        <c:axPos val="l"/>
        <c:numFmt formatCode="[$-407]0\ %" sourceLinked="1"/>
        <c:majorTickMark val="out"/>
        <c:minorTickMark val="none"/>
        <c:tickLblPos val="nextTo"/>
        <c:spPr>
          <a:ln w="648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6766068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7560" cy="6836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CCB3332-F587-41D1-B824-5733B651E3E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440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400" cy="5482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240" cy="5004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440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7560" cy="6836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0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insightmaker.com/insight/1954/The-World3-Model-Classic-World-Simulation" TargetMode="External"/><Relationship Id="rId2" Type="http://schemas.openxmlformats.org/officeDocument/2006/relationships/hyperlink" Target="http://bit-player.org/extras/limits/ltg.html" TargetMode="External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www.americanscientist.org/article/computation-and-the-human-predicament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blob/master/The-Limits-to-Growth/Exercises/E04-World3.pdf" TargetMode="External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hyperlink" Target="https://video.seas.harvard.edu/media/12_03_30+Brian+Hayes/1_yv0vgydr/15996101" TargetMode="External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overshootday.org/newsroom/past-earth-overshoot-days/" TargetMode="External"/><Relationship Id="rId2" Type="http://schemas.openxmlformats.org/officeDocument/2006/relationships/chart" Target="../charts/chart1.xml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27400" y="1412640"/>
            <a:ext cx="10347480" cy="11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27400" y="2852640"/>
            <a:ext cx="10347480" cy="23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Limits to Growth and 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Theresa Sommer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3552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5520" y="126864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rafik 4_1" descr=""/>
          <p:cNvPicPr/>
          <p:nvPr/>
        </p:nvPicPr>
        <p:blipFill>
          <a:blip r:embed="rId1"/>
          <a:stretch/>
        </p:blipFill>
        <p:spPr>
          <a:xfrm>
            <a:off x="2560320" y="1645920"/>
            <a:ext cx="7010640" cy="473040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3552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42360" y="1268640"/>
            <a:ext cx="1062864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present growth trends in world population, industrialization, pollution, food production, and resource depletion continue unchanged,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on this planet will be reached sometime within the next one hundred years.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most probable result will be a rather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sudden and uncontrollable decline in both population and industrial capacity.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372600" y="2834640"/>
            <a:ext cx="10598400" cy="1916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63520" y="6492240"/>
            <a:ext cx="106102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Meadows (1972) – The Limits to Growth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3552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35520" y="126756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Inhaltsplatzhalter 5_1" descr=""/>
          <p:cNvPicPr/>
          <p:nvPr/>
        </p:nvPicPr>
        <p:blipFill>
          <a:blip r:embed="rId1"/>
          <a:stretch/>
        </p:blipFill>
        <p:spPr>
          <a:xfrm>
            <a:off x="3885480" y="1632960"/>
            <a:ext cx="4406760" cy="449064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chemeClr val="bg2"/>
            </a:outerShdw>
          </a:effectLst>
        </p:spPr>
      </p:pic>
      <p:sp>
        <p:nvSpPr>
          <p:cNvPr id="102" name="CustomShape 3"/>
          <p:cNvSpPr/>
          <p:nvPr/>
        </p:nvSpPr>
        <p:spPr>
          <a:xfrm>
            <a:off x="263520" y="6411600"/>
            <a:ext cx="102420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Reconstruction by YaguraStation of Figure 35. page 124 of The Limits to Growth (1972) is licensed with CC BY-SA 4.0. To view a copy of this license, visit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https://creativecommons.org/licenses/by-sa/4.0/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Standard Run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3552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35520" y="126864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rafik 4_0" descr=""/>
          <p:cNvPicPr/>
          <p:nvPr/>
        </p:nvPicPr>
        <p:blipFill>
          <a:blip r:embed="rId1"/>
          <a:stretch/>
        </p:blipFill>
        <p:spPr>
          <a:xfrm>
            <a:off x="1128960" y="1847520"/>
            <a:ext cx="4953240" cy="3560760"/>
          </a:xfrm>
          <a:prstGeom prst="rect">
            <a:avLst/>
          </a:prstGeom>
          <a:ln w="0">
            <a:noFill/>
          </a:ln>
        </p:spPr>
      </p:pic>
      <p:pic>
        <p:nvPicPr>
          <p:cNvPr id="107" name="Grafik 4_3" descr=""/>
          <p:cNvPicPr/>
          <p:nvPr/>
        </p:nvPicPr>
        <p:blipFill>
          <a:blip r:embed="rId2"/>
          <a:stretch/>
        </p:blipFill>
        <p:spPr>
          <a:xfrm>
            <a:off x="6732360" y="1434960"/>
            <a:ext cx="3461760" cy="439920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/ 2004 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3552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35520" y="126864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719880" y="2853000"/>
            <a:ext cx="3960360" cy="17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Click Me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Model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3749040" y="3574440"/>
            <a:ext cx="3960360" cy="17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Click Me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35520" y="4406760"/>
            <a:ext cx="1073016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Planetary Boundaries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35520" y="2906640"/>
            <a:ext cx="1073016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432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rafik 4" descr=""/>
          <p:cNvPicPr/>
          <p:nvPr/>
        </p:nvPicPr>
        <p:blipFill>
          <a:blip r:embed="rId1"/>
          <a:stretch/>
        </p:blipFill>
        <p:spPr>
          <a:xfrm>
            <a:off x="975240" y="911160"/>
            <a:ext cx="10238760" cy="5757480"/>
          </a:xfrm>
          <a:prstGeom prst="rect">
            <a:avLst/>
          </a:prstGeom>
          <a:ln w="0"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rafik 5" descr=""/>
          <p:cNvPicPr/>
          <p:nvPr/>
        </p:nvPicPr>
        <p:blipFill>
          <a:blip r:embed="rId1"/>
          <a:stretch/>
        </p:blipFill>
        <p:spPr>
          <a:xfrm>
            <a:off x="975960" y="911160"/>
            <a:ext cx="10237320" cy="575748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2022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335520" y="764640"/>
            <a:ext cx="1073160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35520" y="1268280"/>
            <a:ext cx="10731600" cy="50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4406760"/>
            <a:ext cx="1073016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World3 Model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2906640"/>
            <a:ext cx="1073016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in the 1960s at MIT by Jay Forrester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Methodology and mathematical modeling technique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understand the nonlinear behaviour of complex systems over time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Forrester created a model called World2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Levels: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 for “Birth rate”: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Quality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Quantity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Contraceptives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Club of Rome (non-governmental organization – NGO) invites Forrester to apply his ideas to the global economy and ecosystem → declines and proceeds with the project without the Club of Rome.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Dennis Meadows (colleague and former student of Forrester) organizes the project for The Club of Rome.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 researchers spend a year refining and enlarging the Forrester World2 model →  World3.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is considerably more complex and more powerful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World2 to World3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263520" y="6492240"/>
            <a:ext cx="106102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 Components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Predicament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rafik 301" descr=""/>
          <p:cNvPicPr/>
          <p:nvPr/>
        </p:nvPicPr>
        <p:blipFill>
          <a:blip r:embed="rId2"/>
          <a:stretch/>
        </p:blipFill>
        <p:spPr>
          <a:xfrm>
            <a:off x="879120" y="2670480"/>
            <a:ext cx="9640080" cy="27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ca. 150 equations that govern the model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5 main sectors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Agriculture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Industry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Pollution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Covers the period from 1900 to 2100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in a language called DYNAMO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Birth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Death rates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Maturation  → carrying people from one age category to the next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Population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Arable land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Cultivation of new land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Farmland lost due to, e.g., erosion and urban development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Agriculture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335520" y="4406760"/>
            <a:ext cx="1073016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Updates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335520" y="2906640"/>
            <a:ext cx="1073016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 (in USD) representing factories or other productive facilities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input / inflow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outflow / deprecation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Industry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rafik 316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1720" cy="3312000"/>
          </a:xfrm>
          <a:prstGeom prst="rect">
            <a:avLst/>
          </a:prstGeom>
          <a:ln w="0">
            <a:noFill/>
          </a:ln>
        </p:spPr>
      </p:pic>
      <p:sp>
        <p:nvSpPr>
          <p:cNvPr id="168" name="CustomShape 3"/>
          <p:cNvSpPr/>
          <p:nvPr/>
        </p:nvSpPr>
        <p:spPr>
          <a:xfrm>
            <a:off x="263520" y="6492240"/>
            <a:ext cx="106102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63520" y="5486400"/>
            <a:ext cx="10598400" cy="1002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TextShape 5"/>
          <p:cNvSpPr/>
          <p:nvPr/>
        </p:nvSpPr>
        <p:spPr>
          <a:xfrm>
            <a:off x="457200" y="5669280"/>
            <a:ext cx="103298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can forecast future conditions in the region where action is not effective, and one can have influence in the region where forecasting is not reliable.” – Forrester, 2007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rafik 329" descr=""/>
          <p:cNvPicPr/>
          <p:nvPr/>
        </p:nvPicPr>
        <p:blipFill>
          <a:blip r:embed="rId2"/>
          <a:stretch/>
        </p:blipFill>
        <p:spPr>
          <a:xfrm>
            <a:off x="1719000" y="1755000"/>
            <a:ext cx="7254000" cy="41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-720000" y="5982480"/>
            <a:ext cx="1142640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natural resource depletion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rafik 334" descr=""/>
          <p:cNvPicPr/>
          <p:nvPr/>
        </p:nvPicPr>
        <p:blipFill>
          <a:blip r:embed="rId2"/>
          <a:stretch/>
        </p:blipFill>
        <p:spPr>
          <a:xfrm>
            <a:off x="1719360" y="1755360"/>
            <a:ext cx="7247880" cy="414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rafik 341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3160" cy="41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6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8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9"/>
          <p:cNvSpPr/>
          <p:nvPr/>
        </p:nvSpPr>
        <p:spPr>
          <a:xfrm>
            <a:off x="1503000" y="5971320"/>
            <a:ext cx="787896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rafik 346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3160" cy="41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COP28 – COP President → Climate Denial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263520" y="6492240"/>
            <a:ext cx="106102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https://www.theguardian.com/environment/2023/dec/03/back-into-caves-cop28-president-dismisses-phase-out-of-fossil-fuels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060000" y="1251720"/>
            <a:ext cx="5216040" cy="523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rafik 353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7238880" cy="41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0" y="6091200"/>
            <a:ext cx="1142640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Rising costs for technology eventually causes declines, but no collapse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Grafik 358" descr=""/>
          <p:cNvPicPr/>
          <p:nvPr/>
        </p:nvPicPr>
        <p:blipFill>
          <a:blip r:embed="rId2"/>
          <a:stretch/>
        </p:blipFill>
        <p:spPr>
          <a:xfrm>
            <a:off x="1600560" y="1828800"/>
            <a:ext cx="7238880" cy="41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World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rafik 365" descr=""/>
          <p:cNvPicPr/>
          <p:nvPr/>
        </p:nvPicPr>
        <p:blipFill>
          <a:blip r:embed="rId2"/>
          <a:stretch/>
        </p:blipFill>
        <p:spPr>
          <a:xfrm>
            <a:off x="1600200" y="1813320"/>
            <a:ext cx="7238880" cy="41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0" y="6055560"/>
            <a:ext cx="1142640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stabilizes in the twenty-first century, as does human welfare on a high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Grafik 370" descr=""/>
          <p:cNvPicPr/>
          <p:nvPr/>
        </p:nvPicPr>
        <p:blipFill>
          <a:blip r:embed="rId2"/>
          <a:stretch/>
        </p:blipFill>
        <p:spPr>
          <a:xfrm>
            <a:off x="1600560" y="1813320"/>
            <a:ext cx="7238880" cy="41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 which of the 4 scenarios is closest to our current situation?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BAU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BAU2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CT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SW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Where are we now?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Sustainability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274320" y="6447960"/>
            <a:ext cx="111484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35520" y="126828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indicates that we are already consuming resources at a faster pace than the planet is able to re-grow/generate them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 is not sustainable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Relieving limiting factors is not a solutions → Instead, it is an accelerator towards disaster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Preventing the worst-case scenario by reducing consumption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35520" y="4406760"/>
            <a:ext cx="1073016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Criticism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35520" y="2906640"/>
            <a:ext cx="1073016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126864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criticized by its creators and others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is even a complete book dedicated to criticize the model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 fact: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longer than the book it criticizes (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1972 book did not contain the equations governing the World3 model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Subsequently released in a further book in 1974 → Dynamics of Growth in a Finite World 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0"/>
          <p:cNvSpPr/>
          <p:nvPr/>
        </p:nvSpPr>
        <p:spPr>
          <a:xfrm>
            <a:off x="335520" y="4406760"/>
            <a:ext cx="1073016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335520" y="2906640"/>
            <a:ext cx="1073016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35520" y="126864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Heavily criticized by economists → The model questions the fairytale of eternal economic growth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Aggregated variables → one resource, one food, one pollutant, one population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geographic structure, no social distinctions. "Average food per capita."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statistical analysis – no error bars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Accused of being too complex and oversimplification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63520" y="6492240"/>
            <a:ext cx="106102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35520" y="4406760"/>
            <a:ext cx="1073016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35520" y="2906640"/>
            <a:ext cx="1073016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35520" y="126864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(1972)→ Modeling the world using System Dynamics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commonly used scenarios → BAU, BAU2, CT and SW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SW → Goal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 criticism but the overall message of the World3 model still holds → unsustainable behavior of humans will lead to a collapse of society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35520" y="4406760"/>
            <a:ext cx="1073016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E04</a:t>
            </a:r>
            <a:endParaRPr b="0" lang="de-DE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35520" y="2906640"/>
            <a:ext cx="10730160" cy="14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35520" y="764640"/>
            <a:ext cx="10730520" cy="48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E04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35520" y="1268280"/>
            <a:ext cx="10730520" cy="50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look at the 4 World3 scenarios that we discussed in the lecture (BAU, BAU2, CT, SW) → Note: Have a look at the links to World3 web version and play around with the model and learn about it in more detail.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actions (which policies) could we (humans/politicians) act upon to move the simulation results of the World3 model towards the SW scenario.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proposals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describe each of them in 3 or more sentences.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the exercise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35520" y="1268640"/>
            <a:ext cx="10734840" cy="50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 (1972)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Meadows, Randers and Meadows (2004) –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Limits to Growth –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L. Meadows, W. W. Behrens (1974)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Dynamics of Growth in a Finite World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H. S. D. Cole, Christopher Freeman (1973).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Brian Hayes (2012) – Computation and the Human Condition (Harvard SEAS)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35520" y="1268640"/>
            <a:ext cx="10731600" cy="50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335520" y="764640"/>
            <a:ext cx="1073160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2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263520" y="6492240"/>
            <a:ext cx="106102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Grafik 1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37960" cy="38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5"/>
          <p:cNvSpPr/>
          <p:nvPr/>
        </p:nvSpPr>
        <p:spPr>
          <a:xfrm>
            <a:off x="263520" y="6411600"/>
            <a:ext cx="64699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Figure adapted from </a:t>
            </a:r>
            <a:r>
              <a:rPr b="0" lang="de-DE" sz="900" spc="-1" strike="noStrike" u="sng">
                <a:solidFill>
                  <a:srgbClr val="0000ee"/>
                </a:solidFill>
                <a:uFillTx/>
                <a:latin typeface="Roboto"/>
                <a:ea typeface="Roboto"/>
                <a:hlinkClick r:id="rId1"/>
              </a:rPr>
              <a:t>https://www.overshootday.org/newsroom/past-earth-overshoot-days/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4" name="Diagramm 2"/>
          <p:cNvGraphicFramePr/>
          <p:nvPr/>
        </p:nvGraphicFramePr>
        <p:xfrm>
          <a:off x="611640" y="2185200"/>
          <a:ext cx="10217520" cy="4396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5" name="CustomShape 16"/>
          <p:cNvSpPr/>
          <p:nvPr/>
        </p:nvSpPr>
        <p:spPr>
          <a:xfrm>
            <a:off x="268560" y="223488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December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17"/>
          <p:cNvSpPr/>
          <p:nvPr/>
        </p:nvSpPr>
        <p:spPr>
          <a:xfrm>
            <a:off x="268920" y="248724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November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18"/>
          <p:cNvSpPr/>
          <p:nvPr/>
        </p:nvSpPr>
        <p:spPr>
          <a:xfrm>
            <a:off x="269280" y="536760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January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36"/>
          <p:cNvSpPr/>
          <p:nvPr/>
        </p:nvSpPr>
        <p:spPr>
          <a:xfrm>
            <a:off x="269640" y="507996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February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37"/>
          <p:cNvSpPr/>
          <p:nvPr/>
        </p:nvSpPr>
        <p:spPr>
          <a:xfrm>
            <a:off x="270000" y="479232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March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38"/>
          <p:cNvSpPr/>
          <p:nvPr/>
        </p:nvSpPr>
        <p:spPr>
          <a:xfrm>
            <a:off x="268560" y="448488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April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ustomShape 39"/>
          <p:cNvSpPr/>
          <p:nvPr/>
        </p:nvSpPr>
        <p:spPr>
          <a:xfrm>
            <a:off x="268560" y="420660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May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40"/>
          <p:cNvSpPr/>
          <p:nvPr/>
        </p:nvSpPr>
        <p:spPr>
          <a:xfrm>
            <a:off x="268560" y="390708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June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41"/>
          <p:cNvSpPr/>
          <p:nvPr/>
        </p:nvSpPr>
        <p:spPr>
          <a:xfrm>
            <a:off x="271440" y="360576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July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CustomShape 42"/>
          <p:cNvSpPr/>
          <p:nvPr/>
        </p:nvSpPr>
        <p:spPr>
          <a:xfrm>
            <a:off x="271800" y="331812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August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43"/>
          <p:cNvSpPr/>
          <p:nvPr/>
        </p:nvSpPr>
        <p:spPr>
          <a:xfrm>
            <a:off x="272160" y="303048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September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44"/>
          <p:cNvSpPr/>
          <p:nvPr/>
        </p:nvSpPr>
        <p:spPr>
          <a:xfrm>
            <a:off x="272520" y="2742840"/>
            <a:ext cx="678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October</a:t>
            </a:r>
            <a:endParaRPr b="0" lang="de-DE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Grafik 3" descr=""/>
          <p:cNvPicPr/>
          <p:nvPr/>
        </p:nvPicPr>
        <p:blipFill>
          <a:blip r:embed="rId3"/>
          <a:stretch/>
        </p:blipFill>
        <p:spPr>
          <a:xfrm>
            <a:off x="9896760" y="1638000"/>
            <a:ext cx="811440" cy="493560"/>
          </a:xfrm>
          <a:prstGeom prst="rect">
            <a:avLst/>
          </a:prstGeom>
          <a:ln w="0">
            <a:noFill/>
          </a:ln>
        </p:spPr>
      </p:pic>
      <p:pic>
        <p:nvPicPr>
          <p:cNvPr id="78" name="Grafik 6" descr=""/>
          <p:cNvPicPr/>
          <p:nvPr/>
        </p:nvPicPr>
        <p:blipFill>
          <a:blip r:embed="rId4"/>
          <a:srcRect l="0" t="0" r="44154" b="0"/>
          <a:stretch/>
        </p:blipFill>
        <p:spPr>
          <a:xfrm>
            <a:off x="990360" y="1585440"/>
            <a:ext cx="449640" cy="493560"/>
          </a:xfrm>
          <a:prstGeom prst="rect">
            <a:avLst/>
          </a:prstGeom>
          <a:ln w="0">
            <a:noFill/>
          </a:ln>
        </p:spPr>
      </p:pic>
      <p:sp>
        <p:nvSpPr>
          <p:cNvPr id="79" name="CustomShape 45"/>
          <p:cNvSpPr/>
          <p:nvPr/>
        </p:nvSpPr>
        <p:spPr>
          <a:xfrm>
            <a:off x="918360" y="2005200"/>
            <a:ext cx="75204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DejaVu Sans"/>
                <a:ea typeface="DejaVu Sans"/>
              </a:rPr>
              <a:t>1 Earth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46"/>
          <p:cNvSpPr/>
          <p:nvPr/>
        </p:nvSpPr>
        <p:spPr>
          <a:xfrm>
            <a:off x="9918360" y="2034720"/>
            <a:ext cx="109080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DejaVu Sans"/>
                <a:ea typeface="DejaVu Sans"/>
              </a:rPr>
              <a:t>1.75 Earths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ustomShape 47"/>
          <p:cNvSpPr/>
          <p:nvPr/>
        </p:nvSpPr>
        <p:spPr>
          <a:xfrm>
            <a:off x="182880" y="16970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Earth Overshoot Day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1970-2022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48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49"/>
          <p:cNvSpPr/>
          <p:nvPr/>
        </p:nvSpPr>
        <p:spPr>
          <a:xfrm>
            <a:off x="432720" y="114804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Earth Overshoot Day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35520" y="764640"/>
            <a:ext cx="107348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1148040"/>
            <a:ext cx="1034028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63520" y="6492240"/>
            <a:ext cx="1061028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de-DE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rafik 252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5800" cy="33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Application>LibreOffice/7.6.4.1$Linux_X86_64 LibreOffice_project/60$Build-1</Application>
  <AppVersion>15.0000</AppVersion>
  <Words>2250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2023-12-14T14:20:17Z</dcterms:modified>
  <cp:revision>4037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54</vt:i4>
  </property>
</Properties>
</file>