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1.png" ContentType="image/png"/>
  <Override PartName="/ppt/media/image7.png" ContentType="image/png"/>
  <Override PartName="/ppt/media/image12.png" ContentType="image/png"/>
  <Override PartName="/ppt/media/image8.gif" ContentType="image/gif"/>
  <Override PartName="/ppt/media/image9.png" ContentType="image/png"/>
  <Override PartName="/ppt/media/image10.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DejaVu Sans"/>
              </a:rPr>
              <a:t>Click to move the slide</a:t>
            </a:r>
            <a:endParaRPr b="0" lang="en-US" sz="4400" spc="-1" strike="noStrike">
              <a:latin typeface="DejaVu Sans"/>
            </a:endParaRPr>
          </a:p>
        </p:txBody>
      </p:sp>
      <p:sp>
        <p:nvSpPr>
          <p:cNvPr id="13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DejaVu Sans"/>
              </a:rPr>
              <a:t>Click to edit the notes format</a:t>
            </a:r>
            <a:endParaRPr b="0" lang="en-US" sz="2000" spc="-1" strike="noStrike">
              <a:latin typeface="DejaVu Sans"/>
            </a:endParaRPr>
          </a:p>
        </p:txBody>
      </p:sp>
      <p:sp>
        <p:nvSpPr>
          <p:cNvPr id="14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DejaVu Serif"/>
              </a:rPr>
              <a:t>&lt;header&gt;</a:t>
            </a:r>
            <a:endParaRPr b="0" lang="en-US" sz="1400" spc="-1" strike="noStrike">
              <a:latin typeface="DejaVu Serif"/>
            </a:endParaRPr>
          </a:p>
        </p:txBody>
      </p:sp>
      <p:sp>
        <p:nvSpPr>
          <p:cNvPr id="141"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DejaVu Serif"/>
              </a:defRPr>
            </a:lvl1pPr>
          </a:lstStyle>
          <a:p>
            <a:pPr algn="r">
              <a:buNone/>
            </a:pPr>
            <a:r>
              <a:rPr b="0" lang="en-US" sz="1400" spc="-1" strike="noStrike">
                <a:latin typeface="DejaVu Serif"/>
              </a:rPr>
              <a:t>&lt;date/time&gt;</a:t>
            </a:r>
            <a:endParaRPr b="0" lang="en-US" sz="1400" spc="-1" strike="noStrike">
              <a:latin typeface="DejaVu Serif"/>
            </a:endParaRPr>
          </a:p>
        </p:txBody>
      </p:sp>
      <p:sp>
        <p:nvSpPr>
          <p:cNvPr id="142"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DejaVu Serif"/>
              </a:defRPr>
            </a:lvl1pPr>
          </a:lstStyle>
          <a:p>
            <a:r>
              <a:rPr b="0" lang="en-US" sz="1400" spc="-1" strike="noStrike">
                <a:latin typeface="DejaVu Serif"/>
              </a:rPr>
              <a:t>&lt;footer&gt;</a:t>
            </a:r>
            <a:endParaRPr b="0" lang="en-US" sz="1400" spc="-1" strike="noStrike">
              <a:latin typeface="DejaVu Serif"/>
            </a:endParaRPr>
          </a:p>
        </p:txBody>
      </p:sp>
      <p:sp>
        <p:nvSpPr>
          <p:cNvPr id="143"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DejaVu Serif"/>
              </a:defRPr>
            </a:lvl1pPr>
          </a:lstStyle>
          <a:p>
            <a:pPr algn="r">
              <a:buNone/>
            </a:pPr>
            <a:fld id="{DA4FC587-70C2-48F9-8FB3-28C1BA8A7C7F}" type="slidenum">
              <a:rPr b="0" lang="en-US" sz="1400" spc="-1" strike="noStrike">
                <a:latin typeface="DejaVu Serif"/>
              </a:rPr>
              <a:t>&lt;number&gt;</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90360" y="744480"/>
            <a:ext cx="6613560" cy="3719520"/>
          </a:xfrm>
          <a:prstGeom prst="rect">
            <a:avLst/>
          </a:prstGeom>
          <a:ln w="0">
            <a:noFill/>
          </a:ln>
        </p:spPr>
      </p:sp>
      <p:sp>
        <p:nvSpPr>
          <p:cNvPr id="211" name="PlaceHolder 2"/>
          <p:cNvSpPr>
            <a:spLocks noGrp="1"/>
          </p:cNvSpPr>
          <p:nvPr>
            <p:ph type="body"/>
          </p:nvPr>
        </p:nvSpPr>
        <p:spPr>
          <a:xfrm>
            <a:off x="679680" y="4715280"/>
            <a:ext cx="5434560" cy="4463280"/>
          </a:xfrm>
          <a:prstGeom prst="rect">
            <a:avLst/>
          </a:prstGeom>
          <a:noFill/>
          <a:ln w="0">
            <a:noFill/>
          </a:ln>
        </p:spPr>
        <p:txBody>
          <a:bodyPr lIns="95400" rIns="95400" tIns="47880" bIns="47880" anchor="t">
            <a:noAutofit/>
          </a:bodyPr>
          <a:p>
            <a:endParaRPr b="0" lang="en-US" sz="2000" spc="-1" strike="noStrike">
              <a:latin typeface="DejaVu Sans"/>
            </a:endParaRPr>
          </a:p>
        </p:txBody>
      </p:sp>
      <p:sp>
        <p:nvSpPr>
          <p:cNvPr id="212" name="CustomShape 3"/>
          <p:cNvSpPr/>
          <p:nvPr/>
        </p:nvSpPr>
        <p:spPr>
          <a:xfrm>
            <a:off x="3850560" y="9428760"/>
            <a:ext cx="2941920" cy="492840"/>
          </a:xfrm>
          <a:prstGeom prst="rect">
            <a:avLst/>
          </a:prstGeom>
          <a:noFill/>
          <a:ln w="0">
            <a:noFill/>
          </a:ln>
        </p:spPr>
        <p:style>
          <a:lnRef idx="0"/>
          <a:fillRef idx="0"/>
          <a:effectRef idx="0"/>
          <a:fontRef idx="minor"/>
        </p:style>
        <p:txBody>
          <a:bodyPr lIns="95400" rIns="95400" tIns="47880" bIns="47880" anchor="b">
            <a:noAutofit/>
          </a:bodyPr>
          <a:p>
            <a:pPr algn="r">
              <a:lnSpc>
                <a:spcPct val="100000"/>
              </a:lnSpc>
              <a:buNone/>
            </a:pPr>
            <a:fld id="{207FE310-FE33-4490-93B7-68B43F3D0546}" type="slidenum">
              <a:rPr b="0" lang="de-DE" sz="1300" spc="-1" strike="noStrike">
                <a:solidFill>
                  <a:srgbClr val="000000"/>
                </a:solidFill>
                <a:latin typeface="+mn-lt"/>
                <a:ea typeface="+mn-ea"/>
              </a:rPr>
              <a:t>&lt;number&gt;</a:t>
            </a:fld>
            <a:endParaRPr b="0" lang="en-US" sz="13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5560" cy="6854400"/>
          </a:xfrm>
          <a:prstGeom prst="rect">
            <a:avLst/>
          </a:prstGeom>
          <a:solidFill>
            <a:srgbClr val="000000">
              <a:alpha val="10000"/>
            </a:srgbClr>
          </a:solidFill>
          <a:ln w="0">
            <a:noFill/>
          </a:ln>
        </p:spPr>
        <p:style>
          <a:lnRef idx="0"/>
          <a:fillRef idx="0"/>
          <a:effectRef idx="0"/>
          <a:fontRef idx="minor"/>
        </p:style>
      </p:sp>
      <p:sp>
        <p:nvSpPr>
          <p:cNvPr id="1" name="CustomShape 2"/>
          <p:cNvSpPr/>
          <p:nvPr/>
        </p:nvSpPr>
        <p:spPr>
          <a:xfrm>
            <a:off x="11438640" y="6453360"/>
            <a:ext cx="7624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E7D36B9C-AA58-4A47-A0CB-DF05D334BED1}"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2" name="CustomShape 3"/>
          <p:cNvSpPr/>
          <p:nvPr/>
        </p:nvSpPr>
        <p:spPr>
          <a:xfrm>
            <a:off x="912240" y="1268280"/>
            <a:ext cx="9212400" cy="365760"/>
          </a:xfrm>
          <a:prstGeom prst="rect">
            <a:avLst/>
          </a:prstGeom>
          <a:noFill/>
          <a:ln w="0">
            <a:noFill/>
          </a:ln>
        </p:spPr>
        <p:style>
          <a:lnRef idx="0"/>
          <a:fillRef idx="0"/>
          <a:effectRef idx="0"/>
          <a:fontRef idx="minor"/>
        </p:style>
      </p:sp>
      <p:pic>
        <p:nvPicPr>
          <p:cNvPr id="3" name="Picture 19" descr="Logo_TUC_de_RGB"/>
          <p:cNvPicPr/>
          <p:nvPr/>
        </p:nvPicPr>
        <p:blipFill>
          <a:blip r:embed="rId2"/>
          <a:stretch/>
        </p:blipFill>
        <p:spPr>
          <a:xfrm>
            <a:off x="0" y="0"/>
            <a:ext cx="3056400" cy="566280"/>
          </a:xfrm>
          <a:prstGeom prst="rect">
            <a:avLst/>
          </a:prstGeom>
          <a:ln w="0">
            <a:noFill/>
          </a:ln>
        </p:spPr>
      </p:pic>
      <p:pic>
        <p:nvPicPr>
          <p:cNvPr id="4" name="Grafik 2" descr=""/>
          <p:cNvPicPr/>
          <p:nvPr/>
        </p:nvPicPr>
        <p:blipFill>
          <a:blip r:embed="rId3"/>
          <a:stretch/>
        </p:blipFill>
        <p:spPr>
          <a:xfrm>
            <a:off x="7430400" y="134640"/>
            <a:ext cx="3702240" cy="518400"/>
          </a:xfrm>
          <a:prstGeom prst="rect">
            <a:avLst/>
          </a:prstGeom>
          <a:ln w="0">
            <a:noFill/>
          </a:ln>
        </p:spPr>
      </p:pic>
      <p:sp>
        <p:nvSpPr>
          <p:cNvPr id="5" name="CustomShape 4"/>
          <p:cNvSpPr/>
          <p:nvPr/>
        </p:nvSpPr>
        <p:spPr>
          <a:xfrm>
            <a:off x="912240" y="1268280"/>
            <a:ext cx="9212400" cy="365760"/>
          </a:xfrm>
          <a:prstGeom prst="rect">
            <a:avLst/>
          </a:prstGeom>
          <a:noFill/>
          <a:ln w="0">
            <a:noFill/>
          </a:ln>
        </p:spPr>
        <p:style>
          <a:lnRef idx="0"/>
          <a:fillRef idx="0"/>
          <a:effectRef idx="0"/>
          <a:fontRef idx="minor"/>
        </p:style>
      </p:sp>
      <p:sp>
        <p:nvSpPr>
          <p:cNvPr id="6" name="CustomShape 5"/>
          <p:cNvSpPr/>
          <p:nvPr/>
        </p:nvSpPr>
        <p:spPr>
          <a:xfrm>
            <a:off x="11444760" y="0"/>
            <a:ext cx="745560" cy="6854400"/>
          </a:xfrm>
          <a:prstGeom prst="rect">
            <a:avLst/>
          </a:prstGeom>
          <a:solidFill>
            <a:srgbClr val="000000">
              <a:alpha val="10000"/>
            </a:srgbClr>
          </a:solidFill>
          <a:ln w="0">
            <a:noFill/>
          </a:ln>
        </p:spPr>
        <p:style>
          <a:lnRef idx="0"/>
          <a:fillRef idx="0"/>
          <a:effectRef idx="0"/>
          <a:fontRef idx="minor"/>
        </p:style>
      </p:sp>
      <p:sp>
        <p:nvSpPr>
          <p:cNvPr id="7" name="CustomShape 6"/>
          <p:cNvSpPr/>
          <p:nvPr/>
        </p:nvSpPr>
        <p:spPr>
          <a:xfrm>
            <a:off x="0" y="6642720"/>
            <a:ext cx="121867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5560" cy="6854400"/>
          </a:xfrm>
          <a:prstGeom prst="rect">
            <a:avLst/>
          </a:prstGeom>
          <a:solidFill>
            <a:srgbClr val="000000">
              <a:alpha val="10000"/>
            </a:srgbClr>
          </a:solidFill>
          <a:ln w="0">
            <a:noFill/>
          </a:ln>
        </p:spPr>
        <p:style>
          <a:lnRef idx="0"/>
          <a:fillRef idx="0"/>
          <a:effectRef idx="0"/>
          <a:fontRef idx="minor"/>
        </p:style>
      </p:sp>
      <p:sp>
        <p:nvSpPr>
          <p:cNvPr id="47" name="CustomShape 2"/>
          <p:cNvSpPr/>
          <p:nvPr/>
        </p:nvSpPr>
        <p:spPr>
          <a:xfrm>
            <a:off x="11438640" y="6453360"/>
            <a:ext cx="7624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A7BC578C-46EE-4804-A94D-744F7E4BB94E}"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48" name="CustomShape 3"/>
          <p:cNvSpPr/>
          <p:nvPr/>
        </p:nvSpPr>
        <p:spPr>
          <a:xfrm>
            <a:off x="912240" y="1268280"/>
            <a:ext cx="9212400" cy="365760"/>
          </a:xfrm>
          <a:prstGeom prst="rect">
            <a:avLst/>
          </a:prstGeom>
          <a:noFill/>
          <a:ln w="0">
            <a:noFill/>
          </a:ln>
        </p:spPr>
        <p:style>
          <a:lnRef idx="0"/>
          <a:fillRef idx="0"/>
          <a:effectRef idx="0"/>
          <a:fontRef idx="minor"/>
        </p:style>
      </p:sp>
      <p:pic>
        <p:nvPicPr>
          <p:cNvPr id="49" name="Picture 19" descr="Logo_TUC_de_RGB"/>
          <p:cNvPicPr/>
          <p:nvPr/>
        </p:nvPicPr>
        <p:blipFill>
          <a:blip r:embed="rId2"/>
          <a:stretch/>
        </p:blipFill>
        <p:spPr>
          <a:xfrm>
            <a:off x="0" y="0"/>
            <a:ext cx="3056400" cy="566280"/>
          </a:xfrm>
          <a:prstGeom prst="rect">
            <a:avLst/>
          </a:prstGeom>
          <a:ln w="0">
            <a:noFill/>
          </a:ln>
        </p:spPr>
      </p:pic>
      <p:pic>
        <p:nvPicPr>
          <p:cNvPr id="50" name="Grafik 2" descr=""/>
          <p:cNvPicPr/>
          <p:nvPr/>
        </p:nvPicPr>
        <p:blipFill>
          <a:blip r:embed="rId3"/>
          <a:stretch/>
        </p:blipFill>
        <p:spPr>
          <a:xfrm>
            <a:off x="7430400" y="134640"/>
            <a:ext cx="3702240" cy="518400"/>
          </a:xfrm>
          <a:prstGeom prst="rect">
            <a:avLst/>
          </a:prstGeom>
          <a:ln w="0">
            <a:noFill/>
          </a:ln>
        </p:spPr>
      </p:pic>
      <p:sp>
        <p:nvSpPr>
          <p:cNvPr id="51" name="CustomShape 4"/>
          <p:cNvSpPr/>
          <p:nvPr/>
        </p:nvSpPr>
        <p:spPr>
          <a:xfrm>
            <a:off x="11444760" y="0"/>
            <a:ext cx="745560" cy="6854400"/>
          </a:xfrm>
          <a:prstGeom prst="rect">
            <a:avLst/>
          </a:prstGeom>
          <a:solidFill>
            <a:srgbClr val="000000">
              <a:alpha val="10000"/>
            </a:srgbClr>
          </a:solidFill>
          <a:ln w="0">
            <a:noFill/>
          </a:ln>
        </p:spPr>
        <p:style>
          <a:lnRef idx="0"/>
          <a:fillRef idx="0"/>
          <a:effectRef idx="0"/>
          <a:fontRef idx="minor"/>
        </p:style>
      </p:sp>
      <p:sp>
        <p:nvSpPr>
          <p:cNvPr id="52" name="CustomShape 5"/>
          <p:cNvSpPr/>
          <p:nvPr/>
        </p:nvSpPr>
        <p:spPr>
          <a:xfrm>
            <a:off x="11438640" y="6453360"/>
            <a:ext cx="7624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1DE22087-3F31-4016-A79B-3F4C75824F5C}"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53" name="CustomShape 6"/>
          <p:cNvSpPr/>
          <p:nvPr/>
        </p:nvSpPr>
        <p:spPr>
          <a:xfrm>
            <a:off x="0" y="6642720"/>
            <a:ext cx="121867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1444760" y="0"/>
            <a:ext cx="745560" cy="6854400"/>
          </a:xfrm>
          <a:prstGeom prst="rect">
            <a:avLst/>
          </a:prstGeom>
          <a:solidFill>
            <a:srgbClr val="000000">
              <a:alpha val="10000"/>
            </a:srgbClr>
          </a:solidFill>
          <a:ln w="0">
            <a:noFill/>
          </a:ln>
        </p:spPr>
        <p:style>
          <a:lnRef idx="0"/>
          <a:fillRef idx="0"/>
          <a:effectRef idx="0"/>
          <a:fontRef idx="minor"/>
        </p:style>
      </p:sp>
      <p:sp>
        <p:nvSpPr>
          <p:cNvPr id="93" name="CustomShape 2"/>
          <p:cNvSpPr/>
          <p:nvPr/>
        </p:nvSpPr>
        <p:spPr>
          <a:xfrm>
            <a:off x="11438640" y="6453360"/>
            <a:ext cx="7624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293C4AB5-DF54-4CE9-822B-360F1C2DFDB5}"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94" name="CustomShape 3"/>
          <p:cNvSpPr/>
          <p:nvPr/>
        </p:nvSpPr>
        <p:spPr>
          <a:xfrm>
            <a:off x="912240" y="1268280"/>
            <a:ext cx="9212400" cy="365760"/>
          </a:xfrm>
          <a:prstGeom prst="rect">
            <a:avLst/>
          </a:prstGeom>
          <a:noFill/>
          <a:ln w="0">
            <a:noFill/>
          </a:ln>
        </p:spPr>
        <p:style>
          <a:lnRef idx="0"/>
          <a:fillRef idx="0"/>
          <a:effectRef idx="0"/>
          <a:fontRef idx="minor"/>
        </p:style>
      </p:sp>
      <p:pic>
        <p:nvPicPr>
          <p:cNvPr id="95" name="Picture 19" descr="Logo_TUC_de_RGB"/>
          <p:cNvPicPr/>
          <p:nvPr/>
        </p:nvPicPr>
        <p:blipFill>
          <a:blip r:embed="rId2"/>
          <a:stretch/>
        </p:blipFill>
        <p:spPr>
          <a:xfrm>
            <a:off x="0" y="0"/>
            <a:ext cx="3056400" cy="566280"/>
          </a:xfrm>
          <a:prstGeom prst="rect">
            <a:avLst/>
          </a:prstGeom>
          <a:ln w="0">
            <a:noFill/>
          </a:ln>
        </p:spPr>
      </p:pic>
      <p:pic>
        <p:nvPicPr>
          <p:cNvPr id="96" name="Grafik 2" descr=""/>
          <p:cNvPicPr/>
          <p:nvPr/>
        </p:nvPicPr>
        <p:blipFill>
          <a:blip r:embed="rId3"/>
          <a:stretch/>
        </p:blipFill>
        <p:spPr>
          <a:xfrm>
            <a:off x="7430400" y="134640"/>
            <a:ext cx="3702240" cy="518400"/>
          </a:xfrm>
          <a:prstGeom prst="rect">
            <a:avLst/>
          </a:prstGeom>
          <a:ln w="0">
            <a:noFill/>
          </a:ln>
        </p:spPr>
      </p:pic>
      <p:sp>
        <p:nvSpPr>
          <p:cNvPr id="97" name="CustomShape 4"/>
          <p:cNvSpPr/>
          <p:nvPr/>
        </p:nvSpPr>
        <p:spPr>
          <a:xfrm>
            <a:off x="11444760" y="0"/>
            <a:ext cx="745560" cy="6854400"/>
          </a:xfrm>
          <a:prstGeom prst="rect">
            <a:avLst/>
          </a:prstGeom>
          <a:solidFill>
            <a:srgbClr val="000000">
              <a:alpha val="10000"/>
            </a:srgbClr>
          </a:solidFill>
          <a:ln w="0">
            <a:noFill/>
          </a:ln>
        </p:spPr>
        <p:style>
          <a:lnRef idx="0"/>
          <a:fillRef idx="0"/>
          <a:effectRef idx="0"/>
          <a:fontRef idx="minor"/>
        </p:style>
      </p:sp>
      <p:sp>
        <p:nvSpPr>
          <p:cNvPr id="98" name="CustomShape 5"/>
          <p:cNvSpPr/>
          <p:nvPr/>
        </p:nvSpPr>
        <p:spPr>
          <a:xfrm>
            <a:off x="11438640" y="6453360"/>
            <a:ext cx="76248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B6C86C00-3094-4E9F-9848-EE3E81AF2795}"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99" name="CustomShape 6"/>
          <p:cNvSpPr/>
          <p:nvPr/>
        </p:nvSpPr>
        <p:spPr>
          <a:xfrm>
            <a:off x="0" y="6642720"/>
            <a:ext cx="121867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10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hyperlink" Target="https://creativecommons.org/licenses/by/4.0/" TargetMode="External"/><Relationship Id="rId4"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hyperlink" Target="https://creativecommons.org/licenses/by-sa/4.0/"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image" Target="../media/image10.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27400" y="1412640"/>
            <a:ext cx="10365480" cy="11520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buNone/>
            </a:pPr>
            <a:r>
              <a:rPr b="1" lang="en-US" sz="3200" spc="-1" strike="noStrike">
                <a:solidFill>
                  <a:srgbClr val="008c4f"/>
                </a:solidFill>
                <a:latin typeface="DejaVu Sans"/>
                <a:ea typeface="DejaVu Sans"/>
              </a:rPr>
              <a:t>Emerging Technologies for the Circular Economy</a:t>
            </a:r>
            <a:endParaRPr b="0" lang="en-US" sz="3200" spc="-1" strike="noStrike">
              <a:latin typeface="DejaVu Sans"/>
            </a:endParaRPr>
          </a:p>
        </p:txBody>
      </p:sp>
      <p:sp>
        <p:nvSpPr>
          <p:cNvPr id="145" name="CustomShape 2"/>
          <p:cNvSpPr/>
          <p:nvPr/>
        </p:nvSpPr>
        <p:spPr>
          <a:xfrm>
            <a:off x="527400" y="2852640"/>
            <a:ext cx="10365480" cy="2372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buNone/>
              <a:tabLst>
                <a:tab algn="l" pos="0"/>
              </a:tabLst>
            </a:pPr>
            <a:r>
              <a:rPr b="1" lang="en-US" sz="2400" spc="-1" strike="noStrike">
                <a:solidFill>
                  <a:srgbClr val="000000"/>
                </a:solidFill>
                <a:latin typeface="DejaVu Sans"/>
                <a:ea typeface="DejaVu Sans"/>
              </a:rPr>
              <a:t>Lecture 5b: IoT Security and Privacy</a:t>
            </a:r>
            <a:endParaRPr b="0" lang="en-US" sz="2400" spc="-1" strike="noStrike">
              <a:latin typeface="DejaVu Sans"/>
            </a:endParaRPr>
          </a:p>
          <a:p>
            <a:pPr algn="ctr">
              <a:lnSpc>
                <a:spcPct val="100000"/>
              </a:lnSpc>
              <a:spcBef>
                <a:spcPts val="479"/>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Dr. Arne Bochem (Göttingen)</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Anant Sujatanagarjuna (Clausthal)</a:t>
            </a:r>
            <a:endParaRPr b="0" lang="en-US" sz="1600" spc="-1" strike="noStrike">
              <a:latin typeface="DejaVu Sans"/>
            </a:endParaRPr>
          </a:p>
          <a:p>
            <a:pPr algn="ctr">
              <a:lnSpc>
                <a:spcPct val="100000"/>
              </a:lnSpc>
              <a:spcBef>
                <a:spcPts val="320"/>
              </a:spcBef>
              <a:buNone/>
              <a:tabLst>
                <a:tab algn="l" pos="0"/>
              </a:tabLst>
            </a:pP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65" name="CustomShape 2"/>
          <p:cNvSpPr/>
          <p:nvPr/>
        </p:nvSpPr>
        <p:spPr>
          <a:xfrm>
            <a:off x="263520" y="6411600"/>
            <a:ext cx="7253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
        <p:nvSpPr>
          <p:cNvPr id="166" name="CustomShape 3"/>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This corresponds to Epoch time 0x50e22720</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This is Jan 01 2013 00:00:32 GMT</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Took 32 seconds for WifiSvc to get started up</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Really only a few dozen passwords to try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68" name="CustomShape 2"/>
          <p:cNvSpPr/>
          <p:nvPr/>
        </p:nvSpPr>
        <p:spPr>
          <a:xfrm>
            <a:off x="263520" y="6411600"/>
            <a:ext cx="7253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
        <p:nvSpPr>
          <p:cNvPr id="169" name="CustomShape 3"/>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This is Jan 01 2013 00:00:32 GMT</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Took 32 seconds for WifiSvc to get started up</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Really only a few dozen passwords to try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71" name="CustomShape 2"/>
          <p:cNvSpPr/>
          <p:nvPr/>
        </p:nvSpPr>
        <p:spPr>
          <a:xfrm>
            <a:off x="263520" y="6411600"/>
            <a:ext cx="7253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
        <p:nvSpPr>
          <p:cNvPr id="172" name="CustomShape 3"/>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Took 32 seconds for WifiSvc to get started up</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Really only a few dozen passwords to try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74" name="CustomShape 2"/>
          <p:cNvSpPr/>
          <p:nvPr/>
        </p:nvSpPr>
        <p:spPr>
          <a:xfrm>
            <a:off x="263520" y="6411600"/>
            <a:ext cx="7253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
        <p:nvSpPr>
          <p:cNvPr id="175" name="CustomShape 3"/>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Took 32 seconds for WifiSvc to get started up</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Really only a few dozen passwords to try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77"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buNone/>
            </a:pPr>
            <a:r>
              <a:rPr b="0" lang="en-US" sz="1800" spc="-1" strike="noStrike">
                <a:solidFill>
                  <a:srgbClr val="000000"/>
                </a:solidFill>
                <a:latin typeface="DejaVu Sans"/>
                <a:ea typeface="DejaVu Sans"/>
              </a:rPr>
              <a:t>Lessons learned:</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No </a:t>
            </a:r>
            <a:r>
              <a:rPr b="0" i="1" lang="en-US" sz="1800" spc="-1" strike="noStrike">
                <a:solidFill>
                  <a:srgbClr val="000000"/>
                </a:solidFill>
                <a:latin typeface="DejaVu Sans"/>
                <a:ea typeface="DejaVu Sans"/>
              </a:rPr>
              <a:t>security by obscurity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4406760"/>
            <a:ext cx="10749600" cy="1358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More examples</a:t>
            </a:r>
            <a:endParaRPr b="0" lang="en-US" sz="3000" spc="-1" strike="noStrike">
              <a:latin typeface="DejaVu Sans"/>
            </a:endParaRPr>
          </a:p>
        </p:txBody>
      </p:sp>
      <p:sp>
        <p:nvSpPr>
          <p:cNvPr id="179" name="CustomShape 2"/>
          <p:cNvSpPr/>
          <p:nvPr/>
        </p:nvSpPr>
        <p:spPr>
          <a:xfrm>
            <a:off x="335520" y="2906640"/>
            <a:ext cx="10749600" cy="14965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Fish Tank Thermometer</a:t>
            </a:r>
            <a:endParaRPr b="0" lang="en-US" sz="2400" spc="-1" strike="noStrike">
              <a:latin typeface="DejaVu Sans"/>
            </a:endParaRPr>
          </a:p>
        </p:txBody>
      </p:sp>
      <p:sp>
        <p:nvSpPr>
          <p:cNvPr id="181"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Casino with fish tank in the lobby</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fish tank thermometer</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Attackers compromise thermometer</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Use it to further compromise local network</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Exfiltrate customer database</a:t>
            </a:r>
            <a:endParaRPr b="0" lang="en-US" sz="1800" spc="-1" strike="noStrike">
              <a:latin typeface="DejaVu Sans"/>
            </a:endParaRPr>
          </a:p>
        </p:txBody>
      </p:sp>
      <p:sp>
        <p:nvSpPr>
          <p:cNvPr id="182" name="CustomShape 3"/>
          <p:cNvSpPr/>
          <p:nvPr/>
        </p:nvSpPr>
        <p:spPr>
          <a:xfrm>
            <a:off x="263520" y="6411600"/>
            <a:ext cx="8972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Fish Tank Thermometer</a:t>
            </a:r>
            <a:endParaRPr b="0" lang="en-US" sz="2400" spc="-1" strike="noStrike">
              <a:latin typeface="DejaVu Sans"/>
            </a:endParaRPr>
          </a:p>
        </p:txBody>
      </p:sp>
      <p:sp>
        <p:nvSpPr>
          <p:cNvPr id="184"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marL="360">
              <a:lnSpc>
                <a:spcPct val="100000"/>
              </a:lnSpc>
              <a:spcBef>
                <a:spcPts val="360"/>
              </a:spcBef>
              <a:buNone/>
            </a:pPr>
            <a:r>
              <a:rPr b="0" lang="en-US" sz="1800" spc="-1" strike="noStrike">
                <a:solidFill>
                  <a:srgbClr val="000000"/>
                </a:solidFill>
                <a:latin typeface="DejaVu Sans"/>
                <a:ea typeface="DejaVu Sans"/>
              </a:rPr>
              <a:t>Lessons learned:</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devices can be the weakest link</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Consider security between possibly vulnerable devices and local networks</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
        <p:nvSpPr>
          <p:cNvPr id="185" name="CustomShape 3"/>
          <p:cNvSpPr/>
          <p:nvPr/>
        </p:nvSpPr>
        <p:spPr>
          <a:xfrm>
            <a:off x="263520" y="6411600"/>
            <a:ext cx="8972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Library vulnerabilities: NAME:WRECK</a:t>
            </a:r>
            <a:endParaRPr b="0" lang="en-US" sz="2400" spc="-1" strike="noStrike">
              <a:latin typeface="DejaVu Sans"/>
            </a:endParaRPr>
          </a:p>
        </p:txBody>
      </p:sp>
      <p:sp>
        <p:nvSpPr>
          <p:cNvPr id="187"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Vulnerabilities in multiple TCP/IP stacks</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Impact: From DoS to RCE</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Affects:</a:t>
            </a:r>
            <a:endParaRPr b="0" lang="en-US" sz="1800" spc="-1" strike="noStrike">
              <a:latin typeface="DejaVu Sans"/>
            </a:endParaRPr>
          </a:p>
          <a:p>
            <a:pPr lvl="2" marL="11095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Medical devices</a:t>
            </a:r>
            <a:endParaRPr b="0" lang="en-US" sz="1800" spc="-1" strike="noStrike">
              <a:latin typeface="DejaVu Sans"/>
            </a:endParaRPr>
          </a:p>
          <a:p>
            <a:pPr lvl="2" marL="11095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Avionics</a:t>
            </a:r>
            <a:endParaRPr b="0" lang="en-US" sz="1800" spc="-1" strike="noStrike">
              <a:latin typeface="DejaVu Sans"/>
            </a:endParaRPr>
          </a:p>
          <a:p>
            <a:pPr lvl="2" marL="11095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Baseband processors in mobile phones</a:t>
            </a:r>
            <a:endParaRPr b="0" lang="en-US" sz="1800" spc="-1" strike="noStrike">
              <a:latin typeface="DejaVu Sans"/>
            </a:endParaRPr>
          </a:p>
          <a:p>
            <a:pPr lvl="2" marL="11095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Servers</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Vulnerability in domain name parsing</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
        <p:nvSpPr>
          <p:cNvPr id="188" name="CustomShape 3"/>
          <p:cNvSpPr/>
          <p:nvPr/>
        </p:nvSpPr>
        <p:spPr>
          <a:xfrm>
            <a:off x="263520" y="6411600"/>
            <a:ext cx="8972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DejaVu Sans"/>
                <a:ea typeface="Roboto"/>
              </a:rPr>
              <a:t>https://www.forescout.com/company/resources/namewreck-breaking-and-fixing-dns-implementations/</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Ripple20</a:t>
            </a:r>
            <a:endParaRPr b="0" lang="en-US" sz="2400" spc="-1" strike="noStrike">
              <a:latin typeface="DejaVu Sans"/>
            </a:endParaRPr>
          </a:p>
        </p:txBody>
      </p:sp>
      <p:sp>
        <p:nvSpPr>
          <p:cNvPr id="190"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 vulnerabilities including remote code execution in widely used low-level TCP/IP-stack library distributed under various names</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Affected vendors range from one-person boutique shops to Fortune 500 multinational corporations, including HP, Schneider Electric, Intel,  Rockwell Automation, Caterpillar, Baxter, as well as many other major international vendors suspected of being of vulnerable in medical, transportation, industrial control, enterprise, energy (oil/gas), telecom, retail and commerce, and other industries.” – JSOF</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Demonstration: Turning off IoT UPS</a:t>
            </a:r>
            <a:endParaRPr b="0" lang="en-US" sz="1800" spc="-1" strike="noStrike">
              <a:latin typeface="DejaVu Sans"/>
            </a:endParaRPr>
          </a:p>
        </p:txBody>
      </p:sp>
      <p:sp>
        <p:nvSpPr>
          <p:cNvPr id="191" name="CustomShape 3"/>
          <p:cNvSpPr/>
          <p:nvPr/>
        </p:nvSpPr>
        <p:spPr>
          <a:xfrm>
            <a:off x="263520" y="6411600"/>
            <a:ext cx="8972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DejaVu Sans"/>
                <a:ea typeface="Roboto"/>
              </a:rPr>
              <a:t>https://www.jsof-tech.com/disclosures/ripple20/</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License</a:t>
            </a:r>
            <a:endParaRPr b="0" lang="en-US" sz="2400" spc="-1" strike="noStrike">
              <a:latin typeface="DejaVu Sans"/>
            </a:endParaRPr>
          </a:p>
        </p:txBody>
      </p:sp>
      <p:sp>
        <p:nvSpPr>
          <p:cNvPr id="147" name="CustomShape 2"/>
          <p:cNvSpPr/>
          <p:nvPr/>
        </p:nvSpPr>
        <p:spPr>
          <a:xfrm>
            <a:off x="335520" y="1268280"/>
            <a:ext cx="10739880" cy="50274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endParaRPr b="0" lang="en-US" sz="1800" spc="-1" strike="noStrike">
              <a:latin typeface="DejaVu Sans"/>
            </a:endParaRPr>
          </a:p>
          <a:p>
            <a:pPr marL="195120" indent="-1828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828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Library Vulnerabilities</a:t>
            </a:r>
            <a:endParaRPr b="0" lang="en-US" sz="2400" spc="-1" strike="noStrike">
              <a:latin typeface="DejaVu Sans"/>
            </a:endParaRPr>
          </a:p>
        </p:txBody>
      </p:sp>
      <p:sp>
        <p:nvSpPr>
          <p:cNvPr id="193"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buNone/>
            </a:pPr>
            <a:r>
              <a:rPr b="0" lang="en-US" sz="1800" spc="-1" strike="noStrike">
                <a:solidFill>
                  <a:srgbClr val="000000"/>
                </a:solidFill>
                <a:latin typeface="DejaVu Sans"/>
                <a:ea typeface="DejaVu Sans"/>
              </a:rPr>
              <a:t>Lessons learned:</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Even widely used libraries can contain grave security issues</a:t>
            </a:r>
            <a:endParaRPr b="0" lang="en-US" sz="1800" spc="-1" strike="noStrike">
              <a:latin typeface="DejaVu Sans"/>
            </a:endParaRPr>
          </a:p>
          <a:p>
            <a:pPr>
              <a:lnSpc>
                <a:spcPct val="150000"/>
              </a:lnSpc>
              <a:spcBef>
                <a:spcPts val="360"/>
              </a:spcBef>
              <a:buNone/>
            </a:pP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4406760"/>
            <a:ext cx="10749600" cy="1358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SECURING the IoT</a:t>
            </a:r>
            <a:endParaRPr b="0" lang="en-US" sz="3000" spc="-1" strike="noStrike">
              <a:latin typeface="DejaVu Sans"/>
            </a:endParaRPr>
          </a:p>
        </p:txBody>
      </p:sp>
      <p:sp>
        <p:nvSpPr>
          <p:cNvPr id="195" name="CustomShape 2"/>
          <p:cNvSpPr/>
          <p:nvPr/>
        </p:nvSpPr>
        <p:spPr>
          <a:xfrm>
            <a:off x="335520" y="2906640"/>
            <a:ext cx="10749600" cy="14965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Security</a:t>
            </a:r>
            <a:endParaRPr b="0" lang="en-US" sz="2400" spc="-1" strike="noStrike">
              <a:latin typeface="DejaVu Sans"/>
            </a:endParaRPr>
          </a:p>
        </p:txBody>
      </p:sp>
      <p:sp>
        <p:nvSpPr>
          <p:cNvPr id="197"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General best practices for developing secure software</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Avoid common issues:</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Buffer overflows</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SQL injections</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etc..</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Input validation</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defaults</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Overall system design</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May also need to consider hardware security</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Tamper-proof devices</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However: Often IoT devices are not designed with security in mind from the start.</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Cryptography (1)</a:t>
            </a:r>
            <a:endParaRPr b="0" lang="en-US" sz="2400" spc="-1" strike="noStrike">
              <a:latin typeface="DejaVu Sans"/>
            </a:endParaRPr>
          </a:p>
        </p:txBody>
      </p:sp>
      <p:sp>
        <p:nvSpPr>
          <p:cNvPr id="199"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Consider low-power devices</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Common protocols (SSL/TLS) often too heavy</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things to consider:</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Confidentiality</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Integrity</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Authentication</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Different approaches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Cryptography (2)</a:t>
            </a:r>
            <a:endParaRPr b="0" lang="en-US" sz="2400" spc="-1" strike="noStrike">
              <a:latin typeface="DejaVu Sans"/>
            </a:endParaRPr>
          </a:p>
        </p:txBody>
      </p:sp>
      <p:sp>
        <p:nvSpPr>
          <p:cNvPr id="201"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RSA too heavy for very low-powered devices</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ECC can be acceptable, but still slow</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focus on symmetric cryptography:</a:t>
            </a:r>
            <a:endParaRPr b="0" lang="en-US" sz="1800" spc="-1" strike="noStrike">
              <a:latin typeface="DejaVu Sans"/>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AES128 can perform well even on 8bit micro-controllers</a:t>
            </a:r>
            <a:endParaRPr b="0" lang="en-US" sz="1800" spc="-1" strike="noStrike">
              <a:latin typeface="DejaVu Sans"/>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Block cipher based MACs</a:t>
            </a:r>
            <a:endParaRPr b="0" lang="en-US" sz="1800" spc="-1" strike="noStrike">
              <a:latin typeface="DejaVu Sans"/>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SipHash (but is short)</a:t>
            </a:r>
            <a:endParaRPr b="0" lang="en-US" sz="1800" spc="-1" strike="noStrike">
              <a:latin typeface="DejaVu Sans"/>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SHA family comparatively slow</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Issue: Shared keys</a:t>
            </a:r>
            <a:endParaRPr b="0" lang="en-US" sz="1800" spc="-1" strike="noStrike">
              <a:latin typeface="DejaVu Sans"/>
            </a:endParaRPr>
          </a:p>
        </p:txBody>
      </p:sp>
      <p:pic>
        <p:nvPicPr>
          <p:cNvPr id="202" name="Grafik 4" descr=""/>
          <p:cNvPicPr/>
          <p:nvPr/>
        </p:nvPicPr>
        <p:blipFill>
          <a:blip r:embed="rId1"/>
          <a:stretch/>
        </p:blipFill>
        <p:spPr>
          <a:xfrm>
            <a:off x="7289640" y="840960"/>
            <a:ext cx="3772440" cy="2265840"/>
          </a:xfrm>
          <a:prstGeom prst="rect">
            <a:avLst/>
          </a:prstGeom>
          <a:ln w="0">
            <a:noFill/>
          </a:ln>
        </p:spPr>
      </p:pic>
      <p:pic>
        <p:nvPicPr>
          <p:cNvPr id="203" name="Grafik 5" descr=""/>
          <p:cNvPicPr/>
          <p:nvPr/>
        </p:nvPicPr>
        <p:blipFill>
          <a:blip r:embed="rId2"/>
          <a:stretch/>
        </p:blipFill>
        <p:spPr>
          <a:xfrm>
            <a:off x="7315200" y="3291840"/>
            <a:ext cx="3801600" cy="2307960"/>
          </a:xfrm>
          <a:prstGeom prst="rect">
            <a:avLst/>
          </a:prstGeom>
          <a:ln w="0">
            <a:noFill/>
          </a:ln>
        </p:spPr>
      </p:pic>
      <p:sp>
        <p:nvSpPr>
          <p:cNvPr id="204" name="CustomShape 3"/>
          <p:cNvSpPr/>
          <p:nvPr/>
        </p:nvSpPr>
        <p:spPr>
          <a:xfrm>
            <a:off x="7772400" y="5669280"/>
            <a:ext cx="32090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https://www.mdpi.com/1424-8220/15/8/19560/htm</a:t>
            </a:r>
            <a:endParaRPr b="0" lang="en-US" sz="900" spc="-1" strike="noStrike">
              <a:latin typeface="DejaVu Sans"/>
            </a:endParaRPr>
          </a:p>
        </p:txBody>
      </p:sp>
      <p:sp>
        <p:nvSpPr>
          <p:cNvPr id="205" name="CustomShape 4"/>
          <p:cNvSpPr/>
          <p:nvPr/>
        </p:nvSpPr>
        <p:spPr>
          <a:xfrm>
            <a:off x="263520" y="6411600"/>
            <a:ext cx="1089144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O. Alfandi, A. Bochem, A. Kellner, C. Göge, D. Hogrefe (2015) – Secure and Authenticated Data Communication in Wireless Sensor Networks – https://www.mdpi.com/1424-8220/15/8/19560/htm – </a:t>
            </a:r>
            <a:r>
              <a:rPr b="0" lang="de-DE" sz="900" spc="-1" strike="noStrike" u="sng">
                <a:solidFill>
                  <a:srgbClr val="0000ff"/>
                </a:solidFill>
                <a:uFillTx/>
                <a:latin typeface="Roboto"/>
                <a:ea typeface="Roboto"/>
                <a:hlinkClick r:id="rId3"/>
              </a:rPr>
              <a:t>CC BY 4.0</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Privacy</a:t>
            </a:r>
            <a:endParaRPr b="0" lang="en-US" sz="2400" spc="-1" strike="noStrike">
              <a:latin typeface="DejaVu Sans"/>
            </a:endParaRPr>
          </a:p>
        </p:txBody>
      </p:sp>
      <p:sp>
        <p:nvSpPr>
          <p:cNvPr id="207"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Complex topic</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Requires:</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implementations</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Additional care take to:</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Minimize personal data being stored/processed</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possible, process locally</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necessary, store encrypted</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Trust considerations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35520" y="1268640"/>
            <a:ext cx="10749600" cy="50371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buNone/>
              <a:tabLst>
                <a:tab algn="l" pos="0"/>
              </a:tabLst>
            </a:pPr>
            <a:r>
              <a:rPr b="1" lang="en-US" sz="4000" spc="-1" strike="noStrike">
                <a:solidFill>
                  <a:srgbClr val="000000"/>
                </a:solidFill>
                <a:latin typeface="DejaVu Sans"/>
                <a:ea typeface="DejaVu Sans"/>
              </a:rPr>
              <a:t>Questions?</a:t>
            </a:r>
            <a:endParaRPr b="0" lang="en-US" sz="4000" spc="-1" strike="noStrike">
              <a:latin typeface="DejaVu Sans"/>
            </a:endParaRPr>
          </a:p>
        </p:txBody>
      </p:sp>
      <p:sp>
        <p:nvSpPr>
          <p:cNvPr id="209" name="CustomShape 2"/>
          <p:cNvSpPr/>
          <p:nvPr/>
        </p:nvSpPr>
        <p:spPr>
          <a:xfrm>
            <a:off x="335520" y="764640"/>
            <a:ext cx="10749600" cy="50040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5520" y="4406760"/>
            <a:ext cx="10749600" cy="1358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Examples and Lessons Learned</a:t>
            </a:r>
            <a:endParaRPr b="0" lang="en-US" sz="3000" spc="-1" strike="noStrike">
              <a:latin typeface="DejaVu Sans"/>
            </a:endParaRPr>
          </a:p>
        </p:txBody>
      </p:sp>
      <p:sp>
        <p:nvSpPr>
          <p:cNvPr id="149" name="CustomShape 2"/>
          <p:cNvSpPr/>
          <p:nvPr/>
        </p:nvSpPr>
        <p:spPr>
          <a:xfrm>
            <a:off x="335520" y="2906640"/>
            <a:ext cx="10749600" cy="14965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Who Refuses to Wash Hands?</a:t>
            </a:r>
            <a:endParaRPr b="0" lang="en-US" sz="2400" spc="-1" strike="noStrike">
              <a:latin typeface="DejaVu Sans"/>
            </a:endParaRPr>
          </a:p>
        </p:txBody>
      </p:sp>
      <p:pic>
        <p:nvPicPr>
          <p:cNvPr id="151" name="Grafik 2" descr=""/>
          <p:cNvPicPr/>
          <p:nvPr/>
        </p:nvPicPr>
        <p:blipFill>
          <a:blip r:embed="rId1"/>
          <a:stretch/>
        </p:blipFill>
        <p:spPr>
          <a:xfrm>
            <a:off x="727560" y="2110320"/>
            <a:ext cx="9965520" cy="36871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Who Refuses to Wash Hands?</a:t>
            </a:r>
            <a:endParaRPr b="0" lang="en-US" sz="2400" spc="-1" strike="noStrike">
              <a:latin typeface="DejaVu Sans"/>
            </a:endParaRPr>
          </a:p>
        </p:txBody>
      </p:sp>
      <p:pic>
        <p:nvPicPr>
          <p:cNvPr id="153" name="" descr=""/>
          <p:cNvPicPr/>
          <p:nvPr/>
        </p:nvPicPr>
        <p:blipFill>
          <a:blip r:embed="rId1"/>
          <a:stretch/>
        </p:blipFill>
        <p:spPr>
          <a:xfrm>
            <a:off x="1097280" y="1265760"/>
            <a:ext cx="9051840" cy="5100120"/>
          </a:xfrm>
          <a:prstGeom prst="rect">
            <a:avLst/>
          </a:prstGeom>
          <a:ln w="0">
            <a:noFill/>
          </a:ln>
        </p:spPr>
      </p:pic>
      <p:sp>
        <p:nvSpPr>
          <p:cNvPr id="154" name="CustomShape 2"/>
          <p:cNvSpPr/>
          <p:nvPr/>
        </p:nvSpPr>
        <p:spPr>
          <a:xfrm>
            <a:off x="263520" y="6411600"/>
            <a:ext cx="997704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Swagatam Majumdar – https://commons.wikimedia.org/wiki/File:How_PIR_Sensor_Device_Detects_Human_Presence.gif – </a:t>
            </a:r>
            <a:r>
              <a:rPr b="0" lang="de-DE" sz="900" spc="-1" strike="noStrike" u="sng">
                <a:solidFill>
                  <a:srgbClr val="0000ff"/>
                </a:solidFill>
                <a:uFillTx/>
                <a:latin typeface="Roboto"/>
                <a:ea typeface="Roboto"/>
                <a:hlinkClick r:id="rId2"/>
              </a:rPr>
              <a:t>CC BY-SA 4.0</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Who Refuses to Wash Hands?</a:t>
            </a:r>
            <a:endParaRPr b="0" lang="en-US" sz="2400" spc="-1" strike="noStrike">
              <a:latin typeface="DejaVu Sans"/>
            </a:endParaRPr>
          </a:p>
        </p:txBody>
      </p:sp>
      <p:pic>
        <p:nvPicPr>
          <p:cNvPr id="156" name="" descr=""/>
          <p:cNvPicPr/>
          <p:nvPr/>
        </p:nvPicPr>
        <p:blipFill>
          <a:blip r:embed="rId1"/>
          <a:stretch/>
        </p:blipFill>
        <p:spPr>
          <a:xfrm>
            <a:off x="745560" y="1884600"/>
            <a:ext cx="10058040" cy="4203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35520" y="764640"/>
            <a:ext cx="10750320" cy="50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Who Refuses to Wash Hands?</a:t>
            </a:r>
            <a:endParaRPr b="0" lang="en-US" sz="2400" spc="-1" strike="noStrike">
              <a:latin typeface="DejaVu Sans"/>
            </a:endParaRPr>
          </a:p>
        </p:txBody>
      </p:sp>
      <p:sp>
        <p:nvSpPr>
          <p:cNvPr id="158" name="CustomShape 2"/>
          <p:cNvSpPr/>
          <p:nvPr/>
        </p:nvSpPr>
        <p:spPr>
          <a:xfrm>
            <a:off x="335520" y="1268640"/>
            <a:ext cx="10750320" cy="503784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buNone/>
            </a:pPr>
            <a:r>
              <a:rPr b="0" lang="en-US" sz="1800" spc="-1" strike="noStrike">
                <a:solidFill>
                  <a:srgbClr val="000000"/>
                </a:solidFill>
                <a:latin typeface="DejaVu Sans"/>
                <a:ea typeface="DejaVu Sans"/>
              </a:rPr>
              <a:t>Lessons learned:</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Correlation of data might reveal interesting and unexpected information.</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Implement existing IT security and data protection concepts (KNX can be operated securely) → e.g. encryption and authentication.</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 general:</a:t>
            </a:r>
            <a:endParaRPr b="0" lang="en-US" sz="1800" spc="-1" strike="noStrike">
              <a:latin typeface="DejaVu Sans"/>
            </a:endParaRPr>
          </a:p>
          <a:p>
            <a:pPr lvl="2" marL="1109520" indent="-19296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Collect/store/analyze data vs. GDPR</a:t>
            </a:r>
            <a:endParaRPr b="0" lang="en-US" sz="1800" spc="-1" strike="noStrike">
              <a:latin typeface="DejaVu Sans"/>
            </a:endParaRPr>
          </a:p>
          <a:p>
            <a:pPr lvl="2" marL="1109520" indent="-19296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Stored data must be secured and protected accordingly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60" name="CustomShape 2"/>
          <p:cNvSpPr/>
          <p:nvPr/>
        </p:nvSpPr>
        <p:spPr>
          <a:xfrm>
            <a:off x="263520" y="6411600"/>
            <a:ext cx="997704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EurovisionNim – https://commons.wikimedia.org/wiki/File:2015_Jeep_Cherokee_(KL)_Longitude_wagon_(2018-09-03)_01.jpg – </a:t>
            </a:r>
            <a:r>
              <a:rPr b="0" lang="de-DE" sz="900" spc="-1" strike="noStrike" u="sng">
                <a:solidFill>
                  <a:srgbClr val="0000ff"/>
                </a:solidFill>
                <a:uFillTx/>
                <a:latin typeface="Roboto"/>
                <a:ea typeface="Roboto"/>
                <a:hlinkClick r:id="rId1"/>
              </a:rPr>
              <a:t>CC BY-SA 4.0</a:t>
            </a:r>
            <a:endParaRPr b="0" lang="en-US" sz="900" spc="-1" strike="noStrike">
              <a:latin typeface="DejaVu Sans"/>
            </a:endParaRPr>
          </a:p>
        </p:txBody>
      </p:sp>
      <p:pic>
        <p:nvPicPr>
          <p:cNvPr id="161" name="" descr=""/>
          <p:cNvPicPr/>
          <p:nvPr/>
        </p:nvPicPr>
        <p:blipFill>
          <a:blip r:embed="rId2"/>
          <a:stretch/>
        </p:blipFill>
        <p:spPr>
          <a:xfrm>
            <a:off x="1463040" y="1371600"/>
            <a:ext cx="8632080" cy="49428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35520" y="764640"/>
            <a:ext cx="10749600" cy="500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63" name="CustomShape 2"/>
          <p:cNvSpPr/>
          <p:nvPr/>
        </p:nvSpPr>
        <p:spPr>
          <a:xfrm>
            <a:off x="263520" y="6411600"/>
            <a:ext cx="72532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LibreOffice/7.3.3.2$Linux_X86_64 LibreOffice_project/30$Build-2</Application>
  <AppVersion>15.0000</AppVersion>
  <Words>781</Words>
  <Paragraphs>123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cp:lastPrinted>2019-04-04T14:01:13Z</cp:lastPrinted>
  <dcterms:modified xsi:type="dcterms:W3CDTF">2022-05-18T13:20:49Z</dcterms:modified>
  <cp:revision>3140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21</vt:i4>
  </property>
</Properties>
</file>