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_rels/notesSlide35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9.xml.rels" ContentType="application/vnd.openxmlformats-package.relationships+xml"/>
  <Override PartName="/ppt/notesSlides/notesSlide3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36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9.png" ContentType="image/png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4.xml.rels" ContentType="application/vnd.openxmlformats-package.relationships+xml"/>
  <Override PartName="/ppt/slideLayouts/slideLayout56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3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5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57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47.xml.rels" ContentType="application/vnd.openxmlformats-package.relationships+xml"/>
  <Override PartName="/ppt/slides/_rels/slide54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28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31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53.xml.rels" ContentType="application/vnd.openxmlformats-package.relationships+xml"/>
  <Override PartName="/ppt/slides/_rels/slide4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2.xml.rels" ContentType="application/vnd.openxmlformats-package.relationships+xml"/>
  <Override PartName="/ppt/slides/_rels/slide58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57.xml.rels" ContentType="application/vnd.openxmlformats-package.relationships+xml"/>
  <Override PartName="/ppt/slides/_rels/slide42.xml.rels" ContentType="application/vnd.openxmlformats-package.relationships+xml"/>
  <Override PartName="/ppt/slides/_rels/slide7.xml.rels" ContentType="application/vnd.openxmlformats-package.relationships+xml"/>
  <Override PartName="/ppt/slides/_rels/slide50.xml.rels" ContentType="application/vnd.openxmlformats-package.relationships+xml"/>
  <Override PartName="/ppt/slides/_rels/slide34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56.xml.rels" ContentType="application/vnd.openxmlformats-package.relationships+xml"/>
  <Override PartName="/ppt/slides/_rels/slide6.xml.rels" ContentType="application/vnd.openxmlformats-package.relationships+xml"/>
  <Override PartName="/ppt/slides/_rels/slide40.xml.rels" ContentType="application/vnd.openxmlformats-package.relationships+xml"/>
  <Override PartName="/ppt/slides/_rels/slide55.xml.rels" ContentType="application/vnd.openxmlformats-package.relationships+xml"/>
  <Override PartName="/ppt/slides/_rels/slide5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comments/comment48.xml" ContentType="application/vnd.openxmlformats-officedocument.presentationml.comments+xml"/>
  <Override PartName="/ppt/comments/comment4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presProps" Target="presProps.xml"/><Relationship Id="rId68" Type="http://schemas.openxmlformats.org/officeDocument/2006/relationships/commentAuthors" Target="commentAuthors.xml"/>
</Relationships>
</file>

<file path=ppt/comments/comment48.xml><?xml version="1.0" encoding="utf-8"?>
<p:cmLst xmlns:p="http://schemas.openxmlformats.org/presentationml/2006/main">
  <p:cm authorId="0" dt="2022-02-14T16:30:33.000000000" idx="1">
    <p:pos x="0" y="0"/>
    <p:text/>
  </p:cm>
</p:cmLst>
</file>

<file path=ppt/comments/comment49.xml><?xml version="1.0" encoding="utf-8"?>
<p:cmLst xmlns:p="http://schemas.openxmlformats.org/presentationml/2006/main">
  <p:cm authorId="0" dt="2022-02-11T16:45:33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9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864765A-DDC4-42C6-818A-62B888EC7E17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sldNum" idx="7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39F51C-F0F5-43C0-AE8C-3057C01745C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9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PlaceHolder 1"/>
          <p:cNvSpPr>
            <a:spLocks noGrp="1"/>
          </p:cNvSpPr>
          <p:nvPr>
            <p:ph type="sldNum" idx="8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9AFE04-DAF6-405E-A4C6-8E25588CDDF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9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Techniques,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sldNum" idx="9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71CD74-4AC8-487B-ADBB-5DC46F83BBE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0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sldNum" idx="10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D99E0F-EFEB-4A12-ABEE-388DE3CDB8B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0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PlaceHolder 1"/>
          <p:cNvSpPr>
            <a:spLocks noGrp="1"/>
          </p:cNvSpPr>
          <p:nvPr>
            <p:ph type="sldNum" idx="11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2A24A0-AEFA-4FC8-AFD7-4370A90CB52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0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sldNum" idx="12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3841D5-A3D9-4BC5-AB07-3E6E4429BEF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1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PlaceHolder 1"/>
          <p:cNvSpPr>
            <a:spLocks noGrp="1"/>
          </p:cNvSpPr>
          <p:nvPr>
            <p:ph type="sldNum" idx="13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A253990-1131-4744-886C-4192A814DA1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1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PlaceHolder 1"/>
          <p:cNvSpPr>
            <a:spLocks noGrp="1"/>
          </p:cNvSpPr>
          <p:nvPr>
            <p:ph type="sldNum" idx="1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C68F66-DFD9-4C9E-B173-5F1326E0114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1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PlaceHolder 1"/>
          <p:cNvSpPr>
            <a:spLocks noGrp="1"/>
          </p:cNvSpPr>
          <p:nvPr>
            <p:ph type="sldNum" idx="1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55641B-9ECF-4397-8F21-41CEFB9D248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2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PlaceHolder 1"/>
          <p:cNvSpPr>
            <a:spLocks noGrp="1"/>
          </p:cNvSpPr>
          <p:nvPr>
            <p:ph type="sldNum" idx="16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398BBA-B904-40FE-958F-C53DD4748C0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2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sldNum" idx="17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5D575C-DD2A-4910-9DF0-ABDB785C9B0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2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laceHolder 1"/>
          <p:cNvSpPr>
            <a:spLocks noGrp="1"/>
          </p:cNvSpPr>
          <p:nvPr>
            <p:ph type="sldNum" idx="18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111397-FF26-4C53-85A0-26BCF047416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2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Techniques,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PlaceHolder 1"/>
          <p:cNvSpPr>
            <a:spLocks noGrp="1"/>
          </p:cNvSpPr>
          <p:nvPr>
            <p:ph type="sldNum" idx="19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BB67F9-0957-473B-9030-BF8A51A919D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3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PlaceHolder 1"/>
          <p:cNvSpPr>
            <a:spLocks noGrp="1"/>
          </p:cNvSpPr>
          <p:nvPr>
            <p:ph type="sldNum" idx="20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11F4C6-B441-43EF-9287-8DDC417C8C6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3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 type="sldNum" idx="21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DCD582-75F3-4C63-B217-6D8ED5F6587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3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PlaceHolder 1"/>
          <p:cNvSpPr>
            <a:spLocks noGrp="1"/>
          </p:cNvSpPr>
          <p:nvPr>
            <p:ph type="sldNum" idx="22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EAC9B7-B791-489F-B358-B3B2F24767C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4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PlaceHolder 1"/>
          <p:cNvSpPr>
            <a:spLocks noGrp="1"/>
          </p:cNvSpPr>
          <p:nvPr>
            <p:ph type="sldNum" idx="23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81C981-5D47-4AEF-B625-165B16F473D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4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PlaceHolder 1"/>
          <p:cNvSpPr>
            <a:spLocks noGrp="1"/>
          </p:cNvSpPr>
          <p:nvPr>
            <p:ph type="sldNum" idx="2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738651-3BA8-468B-90BE-1EB05FE8638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4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sldNum" idx="2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BBAA64-B4AA-43B0-B7AB-518C44CA371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5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PlaceHolder 1"/>
          <p:cNvSpPr>
            <a:spLocks noGrp="1"/>
          </p:cNvSpPr>
          <p:nvPr>
            <p:ph type="sldNum" idx="26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129502B-E45E-45D3-B4C6-179EF80B098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5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PlaceHolder 1"/>
          <p:cNvSpPr>
            <a:spLocks noGrp="1"/>
          </p:cNvSpPr>
          <p:nvPr>
            <p:ph type="sldNum" idx="27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6409C9-A725-4A43-ACB8-2908FCA4739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56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sldNum" idx="28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904092-B48F-447B-AC85-C020922AEB7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59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in einem Satz: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Grundlagen sind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Variablen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(Grundlegendes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Modell), Erweiterung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über Realtionen -&gt;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Grundlage für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Dokumente: Wie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dokumentiere ich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/ verändert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</a:t>
            </a: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Modeling: Embedded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Systems Industrial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Formal Techniques,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 type="sldNum" idx="29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363C6E6-2B36-43B0-B2A4-C5B7E1DB73E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62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PlaceHolder 1"/>
          <p:cNvSpPr>
            <a:spLocks noGrp="1"/>
          </p:cNvSpPr>
          <p:nvPr>
            <p:ph type="sldNum" idx="30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54365ED-80CD-4D17-9265-8941C1200BE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4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65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PlaceHolder 1"/>
          <p:cNvSpPr>
            <a:spLocks noGrp="1"/>
          </p:cNvSpPr>
          <p:nvPr>
            <p:ph type="sldNum" idx="31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36290B-B6F3-4903-B07D-E7659C27438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7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68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PlaceHolder 1"/>
          <p:cNvSpPr>
            <a:spLocks noGrp="1"/>
          </p:cNvSpPr>
          <p:nvPr>
            <p:ph type="sldNum" idx="32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EFED8B-50BD-49BF-BA7C-7FE10CEA5D2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0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71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sldNum" idx="33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FE25A0-52FA-4D3F-88D8-8C3958CA2EA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74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PlaceHolder 1"/>
          <p:cNvSpPr>
            <a:spLocks noGrp="1"/>
          </p:cNvSpPr>
          <p:nvPr>
            <p:ph type="sldNum" idx="3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20FF599-827D-4022-B0EC-96998B8A330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57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sldNum" idx="4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7F91294-1482-43CD-AE8A-B5947D52B56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87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sldNum" idx="5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6C4162-DC5A-4B42-BC26-6CB97672C60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90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sldNum" idx="6"/>
          </p:nvPr>
        </p:nvSpPr>
        <p:spPr>
          <a:xfrm>
            <a:off x="4403880" y="9556200"/>
            <a:ext cx="3364200" cy="49860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F01AA4-AEA2-40E7-A8AD-D0F4F939AD6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56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2120" cy="3768480"/>
          </a:xfrm>
          <a:prstGeom prst="rect">
            <a:avLst/>
          </a:prstGeom>
          <a:ln w="0">
            <a:noFill/>
          </a:ln>
        </p:spPr>
      </p:sp>
      <p:sp>
        <p:nvSpPr>
          <p:cNvPr id="493" name="PlaceHolder 3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640" cy="452232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827FF50-2138-4EFB-BC68-1A244000D98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30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67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A1F42EB-01AD-441E-AFF3-254E85C7895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0640" cy="5605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6480" cy="5126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6640" cy="3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39800" cy="68486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420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F373AB98-82D8-4774-AD5A-2976A210A73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4579FAF-03CD-4026-84C4-D925D41DEB89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F7530E3-46A7-423B-AD88-6311EDEF305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85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F884D7A-ECA9-4B50-982C-C0784AF02F9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7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188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189" name="CustomShape 4"/>
          <p:cNvSpPr/>
          <p:nvPr/>
        </p:nvSpPr>
        <p:spPr>
          <a:xfrm>
            <a:off x="11444760" y="144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90" name="CustomShape 5"/>
          <p:cNvSpPr/>
          <p:nvPr/>
        </p:nvSpPr>
        <p:spPr>
          <a:xfrm>
            <a:off x="1142748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A95593C-837D-481E-BF67-DEFFADA7F2A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11438640" y="6453360"/>
            <a:ext cx="7596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FEBB19C-CDBF-464B-AAF3-395F17EC5D5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3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520" cy="563400"/>
          </a:xfrm>
          <a:prstGeom prst="rect">
            <a:avLst/>
          </a:prstGeom>
          <a:ln w="0">
            <a:noFill/>
          </a:ln>
        </p:spPr>
      </p:pic>
      <p:pic>
        <p:nvPicPr>
          <p:cNvPr id="23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360" cy="515520"/>
          </a:xfrm>
          <a:prstGeom prst="rect">
            <a:avLst/>
          </a:prstGeom>
          <a:ln w="0">
            <a:noFill/>
          </a:ln>
        </p:spPr>
      </p:pic>
      <p:sp>
        <p:nvSpPr>
          <p:cNvPr id="235" name="CustomShape 4"/>
          <p:cNvSpPr/>
          <p:nvPr/>
        </p:nvSpPr>
        <p:spPr>
          <a:xfrm>
            <a:off x="912240" y="1268280"/>
            <a:ext cx="9209520" cy="36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6" name="CustomShape 5"/>
          <p:cNvSpPr/>
          <p:nvPr/>
        </p:nvSpPr>
        <p:spPr>
          <a:xfrm>
            <a:off x="11444760" y="0"/>
            <a:ext cx="742680" cy="68515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37" name="CustomShape 7"/>
          <p:cNvSpPr/>
          <p:nvPr/>
        </p:nvSpPr>
        <p:spPr>
          <a:xfrm>
            <a:off x="0" y="6642720"/>
            <a:ext cx="1218564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1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<Relationship Id="rId2" Type="http://schemas.openxmlformats.org/officeDocument/2006/relationships/comments" Target="../comments/comment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61.xml"/><Relationship Id="rId3" Type="http://schemas.openxmlformats.org/officeDocument/2006/relationships/comments" Target="../comments/comment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6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ustomShape 1"/>
          <p:cNvSpPr/>
          <p:nvPr/>
        </p:nvSpPr>
        <p:spPr>
          <a:xfrm>
            <a:off x="527400" y="1412640"/>
            <a:ext cx="10362600" cy="114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2"/>
          <p:cNvSpPr/>
          <p:nvPr/>
        </p:nvSpPr>
        <p:spPr>
          <a:xfrm>
            <a:off x="527400" y="2852640"/>
            <a:ext cx="10362600" cy="236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Reduction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do not capture the complete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Instead, the models reduce the captured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particular aspects of the system are modeled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matter is summarized during compression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Pragmatic Property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serve a special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within a special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1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general purpose!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Purpose affects the construction of models and the reduction of the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Ideally contains only information pertaining to its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Defined through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syntax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Syntax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modeling elements to be used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Specifies their valid combinations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Semantics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Defines the meaning of the individual model elements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Foundation for the interpretation of the models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and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Depends on the magnitude of formal definitions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Humans handle graphically depicted information better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Perceived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Memorized faster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true for requirements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Strictly defined focus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Everything not part of the focus of the model is removed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Removal of noise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Harmonized level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Modeling elements dictate the level of abstraction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Advantages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Complexity is reduced by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Three main mechanisms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Selects a particular aspect to be depicted by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aspects are ignored completely, i.e., not part of the model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Aggregation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Combines aspects into aggregated aspects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Condenses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Classification/generalization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Identifies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Suppresses differences between the common features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Commonalities are represented as generalized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Suppression of Details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465840" y="1600200"/>
            <a:ext cx="10503720" cy="4797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Management Group (OMG) standard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Current version UML 2.5.1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Graphical notation for the analysis, design, and documentation of object-oriented systems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development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specialized for a certain topic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complete &amp; formal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complied without additional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Semiformal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Capable of semantics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only provides a syntax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Semantics depend on the reader of the document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UML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the stakeholders description of system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they want from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for goal considerations usually minimal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impact of goal modeling is high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concerning the comprehensiveness and quality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Goals in General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8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Rechteck 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HSN-Hierarchy 10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hierarchical decompositions of goals into sub-goals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types of decompositions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 → All sub-goals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 → At least one sub-goal must be fulfilled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 – AND / OR Trees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5" name="Picture 5" descr=""/>
          <p:cNvPicPr/>
          <p:nvPr/>
        </p:nvPicPr>
        <p:blipFill>
          <a:blip r:embed="rId1"/>
          <a:stretch/>
        </p:blipFill>
        <p:spPr>
          <a:xfrm>
            <a:off x="393840" y="2492280"/>
            <a:ext cx="10641960" cy="330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7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Rechteck 3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HSN-Hierarchy 9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0"/>
          <p:cNvSpPr/>
          <p:nvPr/>
        </p:nvSpPr>
        <p:spPr>
          <a:xfrm>
            <a:off x="542880" y="7218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Reminder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Rechteck 2"/>
          <p:cNvSpPr/>
          <p:nvPr/>
        </p:nvSpPr>
        <p:spPr>
          <a:xfrm>
            <a:off x="542880" y="1267200"/>
            <a:ext cx="1035432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Bonus Task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PlaceHolder 12"/>
          <p:cNvSpPr/>
          <p:nvPr/>
        </p:nvSpPr>
        <p:spPr>
          <a:xfrm>
            <a:off x="609840" y="2266920"/>
            <a:ext cx="10584720" cy="31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Will be published on:  21.12.2022 - 4:00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Deadline: 25.01.2023 – 1:59 PM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  <a:ea typeface="Arial"/>
              </a:rPr>
              <a:t>Submission Location: Moodle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document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Planned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existing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Relatively simple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Two concepts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should be used in conjunction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PlaceHolder 31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hteck 6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to schematically depict: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Functions from a user’s point of 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Interrelations of functions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 between functions and their environment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do not cover all concepts of use case diagrams in this lecture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Additional information can be found in the literature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PlaceHolder 36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Rechteck 7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40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Rechteck 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UML Use Case Diagram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7" name="CustomShape 10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8" name="Picture 4" descr=""/>
          <p:cNvPicPr/>
          <p:nvPr/>
        </p:nvPicPr>
        <p:blipFill>
          <a:blip r:embed="rId1"/>
          <a:stretch/>
        </p:blipFill>
        <p:spPr>
          <a:xfrm>
            <a:off x="1028520" y="2062440"/>
            <a:ext cx="8911800" cy="432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Diagrams do not contain details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high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Very abstract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 for open questions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the driver communicate with the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Navigate to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use case?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Is there an order in the inclusion of the use cases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Retrieve current location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and </a:t>
            </a:r>
            <a:r>
              <a:rPr b="0" lang="en-US" sz="18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Input destination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PlaceHolder 45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Rechteck 9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Issues of UML Use Case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 specifications provide details to the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Specifications documented textually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simple prose, but in form of templates (usually tabular)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template defines the concrete information contained in the use case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50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4" name="Rechteck 10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320" cy="52869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Template prescribes the following information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unique identification of 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attributes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Attributes for the description of the use case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 use case attributes, e.g.,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trigger event,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actors,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pre- and post-conditions,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the use case,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main scenario,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and exception scenarios,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cross references,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6" name="PlaceHolder 55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Rechteck 11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59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hteck 12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CustomShape 11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1" name="Table 5"/>
          <p:cNvGraphicFramePr/>
          <p:nvPr/>
        </p:nvGraphicFramePr>
        <p:xfrm>
          <a:off x="900360" y="1916640"/>
          <a:ext cx="9646200" cy="4348440"/>
        </p:xfrm>
        <a:graphic>
          <a:graphicData uri="http://schemas.openxmlformats.org/drawingml/2006/table">
            <a:tbl>
              <a:tblPr/>
              <a:tblGrid>
                <a:gridCol w="2917440"/>
                <a:gridCol w="672912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Designation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UC-12-37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Name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Navigate to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Authors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John Smith, Sandra Miller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Priority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Importance for system success : high Technological risk : 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Criticality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High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Source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C. Warner (domain expert for navigation systems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Person Responsible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J. Smith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64044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Description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of the vehicle types the name of the destination. The navigation system guides the drive to the desired destination.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wishes to navigate to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Actors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Driver, traffic information system, GPS satellite system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2" name="Stern: 5 Zacken 1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63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Rechteck 13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CustomShape 12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66" name="Table 6"/>
          <p:cNvGraphicFramePr/>
          <p:nvPr/>
        </p:nvGraphicFramePr>
        <p:xfrm>
          <a:off x="902880" y="1932840"/>
          <a:ext cx="9655560" cy="43182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6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navigation system is activated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Post-conditions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The driver has reached his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Result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Route guidance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8350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Main scenario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1. The navigation system asks for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2. The driver enters the desired destination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3. The navigation system pinpoints the destination in its maps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4. On the basis of the current position and the desired destination, the navigation system calculates a suitable route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5. The navigation system compiles a list of waypoints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6. The navigation system shows a map of the current position and shows the route to the next waypoint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7. When the last waypoint is reached, the navigation system shows “destination reached” on the screen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367" name="Stern: 5 Zacken 2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67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Rechteck 14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Use Cases – Use Case Specification Template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CustomShape 13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371" name="Table 7"/>
          <p:cNvGraphicFramePr/>
          <p:nvPr/>
        </p:nvGraphicFramePr>
        <p:xfrm>
          <a:off x="857160" y="2565360"/>
          <a:ext cx="9655560" cy="3389400"/>
        </p:xfrm>
        <a:graphic>
          <a:graphicData uri="http://schemas.openxmlformats.org/drawingml/2006/table">
            <a:tbl>
              <a:tblPr/>
              <a:tblGrid>
                <a:gridCol w="2920320"/>
                <a:gridCol w="6735600"/>
              </a:tblGrid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Section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Content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Alternative scenario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4a.   Calculation of the route must honor traffic information and avoid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4a1. The navigation system queries the server for updated traffic information.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4a2. The navigation system calculates a route that does not contain any traffic congestions.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Exception scenarios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 event: The navigation system does not receive GPS signal from the GPS satellite system.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Qualities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QR.04 (reaction time upon user input)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→ </a:t>
                      </a: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QR.15 (operating comfort) 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72" name="Stern: 5 Zacken 3"/>
          <p:cNvSpPr/>
          <p:nvPr/>
        </p:nvSpPr>
        <p:spPr>
          <a:xfrm>
            <a:off x="9950040" y="915480"/>
            <a:ext cx="518040" cy="49788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7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</a:t>
            </a: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</a:t>
            </a: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Rechteck 16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HSN-Hierarchy 14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9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290" name="Rahmen 6"/>
          <p:cNvSpPr/>
          <p:nvPr/>
        </p:nvSpPr>
        <p:spPr>
          <a:xfrm>
            <a:off x="3846240" y="2297880"/>
            <a:ext cx="181836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320" cy="505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 </a:t>
            </a: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Different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Entity-relationship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class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flow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activity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Statecharts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state machine diagrams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Modelling Requirements in the Three Perspectives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732320" cy="505836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 from the world of databases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to model data (entities) and their relationships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Extensions of entity-relationship diagrams developed over the years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Min/max notations for cardinalities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Inheritance mechanism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(Extensions out of scope in this lecture)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Entity-relationship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5" name="Picture 2" descr=""/>
          <p:cNvPicPr/>
          <p:nvPr/>
        </p:nvPicPr>
        <p:blipFill>
          <a:blip r:embed="rId1"/>
          <a:stretch/>
        </p:blipFill>
        <p:spPr>
          <a:xfrm>
            <a:off x="3404520" y="1936080"/>
            <a:ext cx="5379120" cy="430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/>
          </p:nvPr>
        </p:nvSpPr>
        <p:spPr>
          <a:xfrm>
            <a:off x="54288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classes and their associations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principle, similar to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Classes ~ entity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Associations ~ relation types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 diagrams more powerful than entity-relationship diagrams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Data Perspective – UML Class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2171520" y="1954080"/>
            <a:ext cx="784512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07323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 the flow of the data through the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Input/Output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Recipients of the data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applied on different levels of abstraction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on different levels of abstraction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5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Data Flow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9" name="Picture 2" descr=""/>
          <p:cNvPicPr/>
          <p:nvPr/>
        </p:nvPicPr>
        <p:blipFill>
          <a:blip r:embed="rId1"/>
          <a:stretch/>
        </p:blipFill>
        <p:spPr>
          <a:xfrm>
            <a:off x="2437560" y="1884960"/>
            <a:ext cx="6568920" cy="4408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to model action sequences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Depict the control flow between activities and actions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include the data flow (optional!)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4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Functional Perspective – UML Activity Diagrams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5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06" name="Picture 2" descr=""/>
          <p:cNvPicPr/>
          <p:nvPr/>
        </p:nvPicPr>
        <p:blipFill>
          <a:blip r:embed="rId1"/>
          <a:stretch/>
        </p:blipFill>
        <p:spPr>
          <a:xfrm>
            <a:off x="4466520" y="1715040"/>
            <a:ext cx="2511360" cy="4649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/>
          </p:nvPr>
        </p:nvSpPr>
        <p:spPr>
          <a:xfrm>
            <a:off x="4658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Extension of finite automata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hierarchization of states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concurrent behavior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Perspective – Statechart (Example)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CustomShape 5"/>
          <p:cNvSpPr/>
          <p:nvPr/>
        </p:nvSpPr>
        <p:spPr>
          <a:xfrm>
            <a:off x="263520" y="6411600"/>
            <a:ext cx="109191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1101960" y="2082960"/>
            <a:ext cx="8826480" cy="4011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75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hteck 17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HSN-Hierarchy 15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Rectangle 2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HSN-Hierarchy 2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situation description that refers to the intended state of the environment. Goals can: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(quality).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have sub-goals.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Goals are expressed by using nouns, verbs, and (optionally) adjectives. The nouns tend to be more of a state, and the verbs more into the activities that are needed to achieve a goal.”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if a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needs to be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transmitted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the functional goal ‘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Transmit</a:t>
            </a:r>
            <a:r>
              <a:rPr b="0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 </a:t>
            </a:r>
            <a:r>
              <a:rPr b="0" i="1" lang="en-US" sz="2000" spc="-1" strike="noStrike">
                <a:solidFill>
                  <a:srgbClr val="158466"/>
                </a:solidFill>
                <a:latin typeface="DejaVu Sans"/>
                <a:ea typeface="DejaVu Sans"/>
              </a:rPr>
              <a:t>Message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 can be associated with the quality goal ‘</a:t>
            </a:r>
            <a:r>
              <a:rPr b="0" i="1" lang="en-US" sz="2000" spc="-1" strike="noStrike">
                <a:solidFill>
                  <a:srgbClr val="2a6099"/>
                </a:solidFill>
                <a:latin typeface="DejaVu Sans"/>
                <a:ea typeface="DejaVu Sans"/>
              </a:rPr>
              <a:t>Securely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’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CustomShape 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72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3" name="Rectangle 11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Motivation: Why AOM?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HSN-Hierarchy 1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(if not all) processes in software systems are elicited by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Agents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playing a certain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Role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in the system, to achieve some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is a tool for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“modelling systems with multiple agents, both human and manmade, interacting with a diverse collection of hardware and software in a complex environment”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AOM models are clear and easily understandable for stakeholders → </a:t>
            </a: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useful for Requirements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CustomShape 14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PlaceHolder 15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Rectangle 1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vs. Requirement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HSN-Hierarchy 3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aphicFrame>
        <p:nvGraphicFramePr>
          <p:cNvPr id="430" name="Table 2"/>
          <p:cNvGraphicFramePr/>
          <p:nvPr/>
        </p:nvGraphicFramePr>
        <p:xfrm>
          <a:off x="685800" y="2024640"/>
          <a:ext cx="10286640" cy="1796400"/>
        </p:xfrm>
        <a:graphic>
          <a:graphicData uri="http://schemas.openxmlformats.org/drawingml/2006/table">
            <a:tbl>
              <a:tblPr/>
              <a:tblGrid>
                <a:gridCol w="5142960"/>
                <a:gridCol w="5144040"/>
              </a:tblGrid>
              <a:tr h="298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Requirement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Single desired result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Statement of need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goal may consist of several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One requirement may be related to many goals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431" name="PlaceHolder 6"/>
          <p:cNvSpPr/>
          <p:nvPr/>
        </p:nvSpPr>
        <p:spPr>
          <a:xfrm>
            <a:off x="609480" y="3886200"/>
            <a:ext cx="10585440" cy="205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No one to one mapping between goals and requirements is possible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1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Rectangle 4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HSN-Hierarchy 4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08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one identify functional and non-functional goals?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goals usually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a system must accomplish = Identification depends heavily on the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Non-functional goals describe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the system must accomplish those goals, in terms of standards and quality = Identification can depend on functional goals.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However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,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there are many commonalities: Reliability, Availability, Security, …..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CustomShape 7"/>
          <p:cNvSpPr/>
          <p:nvPr/>
        </p:nvSpPr>
        <p:spPr>
          <a:xfrm>
            <a:off x="263520" y="6411600"/>
            <a:ext cx="10917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https://onlinelibrary.wiley.com/doi/pdf/10.1002/9781119202660.app6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9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Rectangle 3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HSN-Hierarchy 5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Role: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capacity or position that fascilitates the system to achieve it’s goals. Roles express functions, expectations, and obligations of the agents enacting them.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eg. Network Administrator, Firewall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Agent: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entity that can act in the environment, perceive events, and reason.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be human or software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CustomShape 8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PlaceHolder 16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Rectangle 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Concepts and Definitions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HSN-Hierarchy 7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08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Activity</a:t>
            </a:r>
            <a:r>
              <a:rPr b="1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 action performed by an agent playing a role in pursuance of a system goal.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Environment: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An abstraction that provides the surrounding conditions for agents to exist and that mediates both the interaction among agents and the access to resources.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CustomShape 9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L. Sterling, K. Taveter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The Art of Agent-Oriented Modeling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20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Rectangle 5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HSN-Hierarchy 8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44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that we will take a look at: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Goal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6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Behavioural Interface Models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PlaceHolder 23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Rectangle 8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HSN-Hierarchy 11"/>
          <p:cNvSpPr/>
          <p:nvPr/>
        </p:nvSpPr>
        <p:spPr>
          <a:xfrm>
            <a:off x="451800" y="1709280"/>
            <a:ext cx="8222400" cy="43506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4" name="PlaceHolder 1"/>
          <p:cNvSpPr>
            <a:spLocks noGrp="1"/>
          </p:cNvSpPr>
          <p:nvPr>
            <p:ph/>
          </p:nvPr>
        </p:nvSpPr>
        <p:spPr>
          <a:xfrm>
            <a:off x="539640" y="1769400"/>
            <a:ext cx="4871160" cy="485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 hierarchically express the relationships between goals (functional and non-functional) and the roles played by various agents in pursuit of those goals.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Sterling and Taveter’s AOM Goal models omit AND/OR decomposition for simplicity.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55" name="Table 1"/>
          <p:cNvGraphicFramePr/>
          <p:nvPr/>
        </p:nvGraphicFramePr>
        <p:xfrm>
          <a:off x="5844240" y="1955880"/>
          <a:ext cx="5075280" cy="4420800"/>
        </p:xfrm>
        <a:graphic>
          <a:graphicData uri="http://schemas.openxmlformats.org/drawingml/2006/table">
            <a:tbl>
              <a:tblPr/>
              <a:tblGrid>
                <a:gridCol w="2537640"/>
                <a:gridCol w="2538000"/>
              </a:tblGrid>
              <a:tr h="71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Symbol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Meaning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1964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Quality Goal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11394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Role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4560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Reltionship between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55680">
                <a:tc>
                  <a:txBody>
                    <a:bodyPr lIns="90000" rIns="90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6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Relationship between goals and quality goals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456" name="Freeform: Shape 3"/>
          <p:cNvSpPr/>
          <p:nvPr/>
        </p:nvSpPr>
        <p:spPr>
          <a:xfrm>
            <a:off x="6361200" y="2786400"/>
            <a:ext cx="1365840" cy="451440"/>
          </a:xfrm>
          <a:custGeom>
            <a:avLst/>
            <a:gdLst>
              <a:gd name="textAreaLeft" fmla="*/ 0 w 1365840"/>
              <a:gd name="textAreaRight" fmla="*/ 1367640 w 1365840"/>
              <a:gd name="textAreaTop" fmla="*/ 0 h 451440"/>
              <a:gd name="textAreaBottom" fmla="*/ 453240 h 451440"/>
            </a:gdLst>
            <a:ahLst/>
            <a:rect l="textAreaLeft" t="textAreaTop" r="textAreaRight" b="textAreaBottom"/>
            <a:pathLst>
              <a:path w="3812" h="1272">
                <a:moveTo>
                  <a:pt x="952" y="0"/>
                </a:moveTo>
                <a:lnTo>
                  <a:pt x="3811" y="0"/>
                </a:lnTo>
                <a:lnTo>
                  <a:pt x="2858" y="1271"/>
                </a:lnTo>
                <a:lnTo>
                  <a:pt x="0" y="1271"/>
                </a:lnTo>
                <a:lnTo>
                  <a:pt x="952" y="0"/>
                </a:ln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7" name="Freeform: Shape 4"/>
          <p:cNvSpPr/>
          <p:nvPr/>
        </p:nvSpPr>
        <p:spPr>
          <a:xfrm>
            <a:off x="6458400" y="3513600"/>
            <a:ext cx="1151640" cy="511920"/>
          </a:xfrm>
          <a:custGeom>
            <a:avLst/>
            <a:gdLst>
              <a:gd name="textAreaLeft" fmla="*/ 0 w 1151640"/>
              <a:gd name="textAreaRight" fmla="*/ 1153440 w 1151640"/>
              <a:gd name="textAreaTop" fmla="*/ 0 h 511920"/>
              <a:gd name="textAreaBottom" fmla="*/ 513720 h 51192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58" name="Picture 3" descr=""/>
          <p:cNvPicPr/>
          <p:nvPr/>
        </p:nvPicPr>
        <p:blipFill>
          <a:blip r:embed="rId1"/>
          <a:stretch/>
        </p:blipFill>
        <p:spPr>
          <a:xfrm>
            <a:off x="6858000" y="4210560"/>
            <a:ext cx="451440" cy="879840"/>
          </a:xfrm>
          <a:prstGeom prst="rect">
            <a:avLst/>
          </a:prstGeom>
          <a:ln w="0">
            <a:noFill/>
          </a:ln>
        </p:spPr>
      </p:pic>
      <p:sp>
        <p:nvSpPr>
          <p:cNvPr id="459" name="Straight Connector 3"/>
          <p:cNvSpPr/>
          <p:nvPr/>
        </p:nvSpPr>
        <p:spPr>
          <a:xfrm>
            <a:off x="6229800" y="5427000"/>
            <a:ext cx="1828800" cy="360"/>
          </a:xfrm>
          <a:prstGeom prst="line">
            <a:avLst/>
          </a:prstGeom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0" name="Straight Connector 4"/>
          <p:cNvSpPr/>
          <p:nvPr/>
        </p:nvSpPr>
        <p:spPr>
          <a:xfrm>
            <a:off x="6229800" y="6111000"/>
            <a:ext cx="1828800" cy="360"/>
          </a:xfrm>
          <a:prstGeom prst="line">
            <a:avLst/>
          </a:prstGeom>
          <a:ln w="0">
            <a:solidFill>
              <a:srgbClr val="000000"/>
            </a:solidFill>
            <a:prstDash val="lgDash"/>
          </a:ln>
        </p:spPr>
        <p:style>
          <a:lnRef idx="0"/>
          <a:fillRef idx="0"/>
          <a:effectRef idx="0"/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25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7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 Model Example: Automated EV Charging Station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3" name="Picture 1" descr=""/>
          <p:cNvPicPr/>
          <p:nvPr/>
        </p:nvPicPr>
        <p:blipFill>
          <a:blip r:embed="rId1"/>
          <a:stretch/>
        </p:blipFill>
        <p:spPr>
          <a:xfrm>
            <a:off x="457200" y="2057400"/>
            <a:ext cx="10550880" cy="4339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26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5" name="Rectangle 10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Behavioural Interface Models (BIM)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1"/>
          <p:cNvSpPr>
            <a:spLocks noGrp="1"/>
          </p:cNvSpPr>
          <p:nvPr>
            <p:ph/>
          </p:nvPr>
        </p:nvSpPr>
        <p:spPr>
          <a:xfrm>
            <a:off x="465480" y="1828800"/>
            <a:ext cx="10586160" cy="228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Interface Models model the behaviour of agents playing their roles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Behavioural Units (= Activities)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Represented as a table ↓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67" name="Table 4"/>
          <p:cNvGraphicFramePr/>
          <p:nvPr/>
        </p:nvGraphicFramePr>
        <p:xfrm>
          <a:off x="737640" y="4408560"/>
          <a:ext cx="10006200" cy="2034720"/>
        </p:xfrm>
        <a:graphic>
          <a:graphicData uri="http://schemas.openxmlformats.org/drawingml/2006/table">
            <a:tbl>
              <a:tblPr/>
              <a:tblGrid>
                <a:gridCol w="1900080"/>
                <a:gridCol w="2658600"/>
                <a:gridCol w="2575080"/>
                <a:gridCol w="2872800"/>
              </a:tblGrid>
              <a:tr h="4269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 Name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Event(s) that trigger(s) the 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proceed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i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Conditions for Activity to be considered complete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720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...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28"/>
          <p:cNvSpPr/>
          <p:nvPr/>
        </p:nvSpPr>
        <p:spPr>
          <a:xfrm>
            <a:off x="542880" y="7214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Rectangle 9"/>
          <p:cNvSpPr/>
          <p:nvPr/>
        </p:nvSpPr>
        <p:spPr>
          <a:xfrm>
            <a:off x="542880" y="126684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BIM Example: Automated EV Charging Station (Manage Charging)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70" name="Table 3"/>
          <p:cNvGraphicFramePr/>
          <p:nvPr/>
        </p:nvGraphicFramePr>
        <p:xfrm>
          <a:off x="558000" y="1960920"/>
          <a:ext cx="10643040" cy="4305240"/>
        </p:xfrm>
        <a:graphic>
          <a:graphicData uri="http://schemas.openxmlformats.org/drawingml/2006/table">
            <a:tbl>
              <a:tblPr/>
              <a:tblGrid>
                <a:gridCol w="2431440"/>
                <a:gridCol w="1685160"/>
                <a:gridCol w="4015440"/>
                <a:gridCol w="2511360"/>
              </a:tblGrid>
              <a:tr h="4874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Activity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Trigger(s)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Precondition(s)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Postcondition(s)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Reserve Charging Port(CP)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wants to 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bought energy, CP is free, EV is ready to charge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5331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Charge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7974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Agree on charging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reserved CP,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Max CP speed ≥ Min EV speed,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roid Sans Fallback"/>
                        </a:rPr>
                        <a:t>Max EV speed ≥ Min CP speed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Begin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zh-CN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〃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Charging speed is agreed upon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begun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End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None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EV has competed charging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Driver has charged EV,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CP is free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laceHolder 29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Rechteck 5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HSN-Hierarchy 12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PlaceHolder 71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Rechteck 15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HSN-Hierarchy 13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Formal Specification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 as a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Abstraction and good overview vs. learning a modeling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models for different purposes → Model needs to fit the purpose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provides models for almost anything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only covered a small part → Other UML models can also be useful for requirements documentation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UML is not the only answer → Other models work fine, too.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CustomShape 1"/>
          <p:cNvSpPr/>
          <p:nvPr/>
        </p:nvSpPr>
        <p:spPr>
          <a:xfrm>
            <a:off x="335520" y="1268640"/>
            <a:ext cx="10746720" cy="503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CustomShape 3"/>
          <p:cNvSpPr/>
          <p:nvPr/>
        </p:nvSpPr>
        <p:spPr>
          <a:xfrm>
            <a:off x="335520" y="764640"/>
            <a:ext cx="1074672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PlaceHolder 1"/>
          <p:cNvSpPr>
            <a:spLocks noGrp="1"/>
          </p:cNvSpPr>
          <p:nvPr>
            <p:ph type="title"/>
          </p:nvPr>
        </p:nvSpPr>
        <p:spPr>
          <a:xfrm>
            <a:off x="542880" y="685800"/>
            <a:ext cx="10358280" cy="49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216000" indent="-216000" algn="ctr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4"/>
          <p:cNvSpPr/>
          <p:nvPr/>
        </p:nvSpPr>
        <p:spPr>
          <a:xfrm>
            <a:off x="542880" y="7218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8: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Rechteck 334"/>
          <p:cNvSpPr/>
          <p:nvPr/>
        </p:nvSpPr>
        <p:spPr>
          <a:xfrm>
            <a:off x="542880" y="126720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HSN-Hierarchy 26"/>
          <p:cNvSpPr/>
          <p:nvPr/>
        </p:nvSpPr>
        <p:spPr>
          <a:xfrm>
            <a:off x="539640" y="1709280"/>
            <a:ext cx="8225640" cy="4353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Model-based Requirements Documentation</a:t>
            </a:r>
            <a:r>
              <a:rPr b="0" lang="fr-FR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Techniques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in General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 Cases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| Functional | Behavioral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Agent-oriented Modelling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are frequently used for system design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E.g., architectural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Considerable difference between requirements models and design models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models depict aspects of the underlying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Design models document solutions chosen during system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Requirements Model vs. Design Model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065852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According to Merriam-Webster: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usually miniature representation of something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system of postulates, data, and inferences presented as a mathematical description of an entity or state of affairs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PlaceHolder 21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Rechteck 1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The Term “Model”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6"/>
          <p:cNvSpPr/>
          <p:nvPr/>
        </p:nvSpPr>
        <p:spPr>
          <a:xfrm>
            <a:off x="411480" y="4416840"/>
            <a:ext cx="9611280" cy="10663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 use the following definition in this lecture: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model is an abstract representation of an existing reality or a reality to be created.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/>
          </p:nvPr>
        </p:nvSpPr>
        <p:spPr>
          <a:xfrm>
            <a:off x="539640" y="1339200"/>
            <a:ext cx="11521440" cy="4859640"/>
          </a:xfrm>
          <a:prstGeom prst="rect">
            <a:avLst/>
          </a:prstGeom>
          <a:noFill/>
          <a:ln w="9360">
            <a:noFill/>
          </a:ln>
        </p:spPr>
        <p:txBody>
          <a:bodyPr numCol="1" spcCol="0" lIns="0" rIns="0" tIns="0" bIns="0" anchor="ctr">
            <a:noAutofit/>
          </a:bodyPr>
          <a:p>
            <a:pPr marL="216000" indent="-21600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reality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Aspects of the observed reality are mapped onto model elements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Descriptive model creation → Model documents the existing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Prescriptive model creation → Model prototypes fictious reality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Models can be both descriptive and prescriptive at the same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Describes a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Prescribes a use case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PlaceHolder 158"/>
          <p:cNvSpPr/>
          <p:nvPr/>
        </p:nvSpPr>
        <p:spPr>
          <a:xfrm>
            <a:off x="542880" y="7221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Model-based Requirements Documentation Techniques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Rechteck 2178"/>
          <p:cNvSpPr/>
          <p:nvPr/>
        </p:nvSpPr>
        <p:spPr>
          <a:xfrm>
            <a:off x="542880" y="1267560"/>
            <a:ext cx="10358280" cy="49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Models in General – Properties of Models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1105</TotalTime>
  <Application>LibreOffice/7.4.2.3$Linux_X86_64 LibreOffice_project/40$Build-3</Application>
  <AppVersion>15.0000</AppVersion>
  <Words>8997</Words>
  <Paragraphs>1349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2022-12-12T12:15:21Z</dcterms:modified>
  <cp:revision>3608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53</vt:i4>
  </property>
  <property fmtid="{D5CDD505-2E9C-101B-9397-08002B2CF9AE}" pid="4" name="PresentationFormat">
    <vt:lpwstr>Widescreen</vt:lpwstr>
  </property>
  <property fmtid="{D5CDD505-2E9C-101B-9397-08002B2CF9AE}" pid="5" name="Slides">
    <vt:i4>100</vt:i4>
  </property>
</Properties>
</file>