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4.png" ContentType="image/png"/>
  <Override PartName="/ppt/media/image10.png" ContentType="image/png"/>
  <Override PartName="/ppt/media/image9.png" ContentType="image/png"/>
  <Override PartName="/ppt/media/image1.png" ContentType="image/png"/>
  <Override PartName="/ppt/media/image3.jpeg" ContentType="image/jpeg"/>
  <Override PartName="/ppt/media/image11.png" ContentType="image/png"/>
  <Override PartName="/ppt/media/image2.png" ContentType="image/png"/>
  <Override PartName="/ppt/media/image4.jpeg" ContentType="image/jpeg"/>
  <Override PartName="/ppt/media/image5.jpeg" ContentType="image/jpeg"/>
  <Override PartName="/ppt/media/image6.jpeg" ContentType="image/jpeg"/>
  <Override PartName="/ppt/media/image8.png" ContentType="image/png"/>
  <Override PartName="/ppt/media/image13.png" ContentType="image/png"/>
  <Override PartName="/ppt/media/image7.png" ContentType="image/png"/>
  <Override PartName="/ppt/media/image12.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4.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18.xml.rels" ContentType="application/vnd.openxmlformats-package.relationships+xml"/>
  <Override PartName="/ppt/slides/_rels/slide35.xml.rels" ContentType="application/vnd.openxmlformats-package.relationships+xml"/>
  <Override PartName="/ppt/slides/_rels/slide19.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16.xml.rels" ContentType="application/vnd.openxmlformats-package.relationships+xml"/>
  <Override PartName="/ppt/slides/_rels/slide33.xml.rels" ContentType="application/vnd.openxmlformats-package.relationships+xml"/>
  <Override PartName="/ppt/slides/_rels/slide25.xml.rels" ContentType="application/vnd.openxmlformats-package.relationships+xml"/>
  <Override PartName="/ppt/slides/_rels/slide34.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9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9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95"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96"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97"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D72ABDFB-0420-4E0E-8B3D-8043148A2448}"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533520" y="763560"/>
            <a:ext cx="6690240" cy="3758400"/>
          </a:xfrm>
          <a:prstGeom prst="rect">
            <a:avLst/>
          </a:prstGeom>
          <a:ln w="0">
            <a:noFill/>
          </a:ln>
        </p:spPr>
      </p:sp>
      <p:sp>
        <p:nvSpPr>
          <p:cNvPr id="212" name="PlaceHolder 2"/>
          <p:cNvSpPr>
            <a:spLocks noGrp="1"/>
          </p:cNvSpPr>
          <p:nvPr>
            <p:ph type="body"/>
          </p:nvPr>
        </p:nvSpPr>
        <p:spPr>
          <a:xfrm>
            <a:off x="777240" y="4777560"/>
            <a:ext cx="6203880" cy="45122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13" name="CustomShape 3"/>
          <p:cNvSpPr/>
          <p:nvPr/>
        </p:nvSpPr>
        <p:spPr>
          <a:xfrm>
            <a:off x="4399200" y="9555480"/>
            <a:ext cx="3359160" cy="488880"/>
          </a:xfrm>
          <a:prstGeom prst="rect">
            <a:avLst/>
          </a:prstGeom>
          <a:noFill/>
          <a:ln w="0">
            <a:noFill/>
          </a:ln>
        </p:spPr>
        <p:style>
          <a:lnRef idx="0"/>
          <a:fillRef idx="0"/>
          <a:effectRef idx="0"/>
          <a:fontRef idx="minor"/>
        </p:style>
        <p:txBody>
          <a:bodyPr lIns="0" rIns="0" tIns="0" bIns="0" anchor="b">
            <a:noAutofit/>
          </a:bodyPr>
          <a:p>
            <a:pPr algn="r">
              <a:lnSpc>
                <a:spcPct val="100000"/>
              </a:lnSpc>
            </a:pPr>
            <a:fld id="{07548FD9-D6AD-4EF8-931B-C6F0429438E9}" type="slidenum">
              <a:rPr b="0" lang="de-DE" sz="1800" spc="-1" strike="noStrike">
                <a:solidFill>
                  <a:srgbClr val="000000"/>
                </a:solidFill>
                <a:latin typeface="+mn-lt"/>
                <a:ea typeface="+mn-ea"/>
              </a:rPr>
              <a:t>6</a:t>
            </a:fld>
            <a:endParaRPr b="0" lang="en-GB"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3560"/>
            <a:ext cx="6690240" cy="3758400"/>
          </a:xfrm>
          <a:prstGeom prst="rect">
            <a:avLst/>
          </a:prstGeom>
          <a:ln w="0">
            <a:noFill/>
          </a:ln>
        </p:spPr>
      </p:sp>
      <p:sp>
        <p:nvSpPr>
          <p:cNvPr id="215" name="PlaceHolder 2"/>
          <p:cNvSpPr>
            <a:spLocks noGrp="1"/>
          </p:cNvSpPr>
          <p:nvPr>
            <p:ph type="body"/>
          </p:nvPr>
        </p:nvSpPr>
        <p:spPr>
          <a:xfrm>
            <a:off x="777240" y="4777560"/>
            <a:ext cx="6203880" cy="45122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16" name="CustomShape 3"/>
          <p:cNvSpPr/>
          <p:nvPr/>
        </p:nvSpPr>
        <p:spPr>
          <a:xfrm>
            <a:off x="4399200" y="9555480"/>
            <a:ext cx="3359160" cy="488880"/>
          </a:xfrm>
          <a:prstGeom prst="rect">
            <a:avLst/>
          </a:prstGeom>
          <a:noFill/>
          <a:ln w="0">
            <a:noFill/>
          </a:ln>
        </p:spPr>
        <p:style>
          <a:lnRef idx="0"/>
          <a:fillRef idx="0"/>
          <a:effectRef idx="0"/>
          <a:fontRef idx="minor"/>
        </p:style>
        <p:txBody>
          <a:bodyPr lIns="0" rIns="0" tIns="0" bIns="0" anchor="b">
            <a:noAutofit/>
          </a:bodyPr>
          <a:p>
            <a:pPr algn="r">
              <a:lnSpc>
                <a:spcPct val="100000"/>
              </a:lnSpc>
            </a:pPr>
            <a:fld id="{40D57CED-B8D9-4E69-BD00-AB12A2032813}" type="slidenum">
              <a:rPr b="0" lang="de-DE" sz="1800" spc="-1" strike="noStrike">
                <a:solidFill>
                  <a:srgbClr val="000000"/>
                </a:solidFill>
                <a:latin typeface="+mn-lt"/>
                <a:ea typeface="+mn-ea"/>
              </a:rPr>
              <a:t>&lt;number&gt;</a:t>
            </a:fld>
            <a:endParaRPr b="0" lang="en-GB"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533520" y="763560"/>
            <a:ext cx="6690240" cy="3758400"/>
          </a:xfrm>
          <a:prstGeom prst="rect">
            <a:avLst/>
          </a:prstGeom>
          <a:ln w="0">
            <a:noFill/>
          </a:ln>
        </p:spPr>
      </p:sp>
      <p:sp>
        <p:nvSpPr>
          <p:cNvPr id="218" name="PlaceHolder 2"/>
          <p:cNvSpPr>
            <a:spLocks noGrp="1"/>
          </p:cNvSpPr>
          <p:nvPr>
            <p:ph type="body"/>
          </p:nvPr>
        </p:nvSpPr>
        <p:spPr>
          <a:xfrm>
            <a:off x="777240" y="4777560"/>
            <a:ext cx="6203880" cy="45122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19" name="CustomShape 3"/>
          <p:cNvSpPr/>
          <p:nvPr/>
        </p:nvSpPr>
        <p:spPr>
          <a:xfrm>
            <a:off x="4399200" y="9555480"/>
            <a:ext cx="3359160" cy="488880"/>
          </a:xfrm>
          <a:prstGeom prst="rect">
            <a:avLst/>
          </a:prstGeom>
          <a:noFill/>
          <a:ln w="0">
            <a:noFill/>
          </a:ln>
        </p:spPr>
        <p:style>
          <a:lnRef idx="0"/>
          <a:fillRef idx="0"/>
          <a:effectRef idx="0"/>
          <a:fontRef idx="minor"/>
        </p:style>
        <p:txBody>
          <a:bodyPr lIns="0" rIns="0" tIns="0" bIns="0" anchor="b">
            <a:noAutofit/>
          </a:bodyPr>
          <a:p>
            <a:pPr algn="r">
              <a:lnSpc>
                <a:spcPct val="100000"/>
              </a:lnSpc>
            </a:pPr>
            <a:fld id="{8FF50F8C-0F41-4D85-9658-BF38717A9584}" type="slidenum">
              <a:rPr b="0" lang="de-DE" sz="1800" spc="-1" strike="noStrike">
                <a:solidFill>
                  <a:srgbClr val="000000"/>
                </a:solidFill>
                <a:latin typeface="+mn-lt"/>
                <a:ea typeface="+mn-ea"/>
              </a:rPr>
              <a:t>&lt;number&gt;</a:t>
            </a:fld>
            <a:endParaRPr b="0" lang="en-GB"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38720" cy="68475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55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F57FA7A7-AC6A-41FC-966E-B7C1F1F61F7A}"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 name="CustomShape 3"/>
          <p:cNvSpPr/>
          <p:nvPr/>
        </p:nvSpPr>
        <p:spPr>
          <a:xfrm>
            <a:off x="912240" y="1268280"/>
            <a:ext cx="9205560" cy="358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49560" cy="559440"/>
          </a:xfrm>
          <a:prstGeom prst="rect">
            <a:avLst/>
          </a:prstGeom>
          <a:ln w="0">
            <a:noFill/>
          </a:ln>
        </p:spPr>
      </p:pic>
      <p:pic>
        <p:nvPicPr>
          <p:cNvPr id="4" name="Grafik 2" descr=""/>
          <p:cNvPicPr/>
          <p:nvPr/>
        </p:nvPicPr>
        <p:blipFill>
          <a:blip r:embed="rId3"/>
          <a:stretch/>
        </p:blipFill>
        <p:spPr>
          <a:xfrm>
            <a:off x="7430400" y="134640"/>
            <a:ext cx="3695400" cy="511560"/>
          </a:xfrm>
          <a:prstGeom prst="rect">
            <a:avLst/>
          </a:prstGeom>
          <a:ln w="0">
            <a:noFill/>
          </a:ln>
        </p:spPr>
      </p:pic>
      <p:sp>
        <p:nvSpPr>
          <p:cNvPr id="5" name="CustomShape 4"/>
          <p:cNvSpPr/>
          <p:nvPr/>
        </p:nvSpPr>
        <p:spPr>
          <a:xfrm>
            <a:off x="912240" y="1268280"/>
            <a:ext cx="9205560" cy="358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38720" cy="68475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816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38720" cy="68475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7" name="CustomShape 2"/>
          <p:cNvSpPr/>
          <p:nvPr/>
        </p:nvSpPr>
        <p:spPr>
          <a:xfrm>
            <a:off x="11438640" y="6453360"/>
            <a:ext cx="755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A2E3576-A09D-49E2-B572-5E6B25BA2D2C}"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48" name="CustomShape 3"/>
          <p:cNvSpPr/>
          <p:nvPr/>
        </p:nvSpPr>
        <p:spPr>
          <a:xfrm>
            <a:off x="912240" y="1268280"/>
            <a:ext cx="9205560" cy="358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9" name="Picture 19" descr="Logo_TUC_de_RGB"/>
          <p:cNvPicPr/>
          <p:nvPr/>
        </p:nvPicPr>
        <p:blipFill>
          <a:blip r:embed="rId2"/>
          <a:stretch/>
        </p:blipFill>
        <p:spPr>
          <a:xfrm>
            <a:off x="0" y="0"/>
            <a:ext cx="3049560" cy="559440"/>
          </a:xfrm>
          <a:prstGeom prst="rect">
            <a:avLst/>
          </a:prstGeom>
          <a:ln w="0">
            <a:noFill/>
          </a:ln>
        </p:spPr>
      </p:pic>
      <p:pic>
        <p:nvPicPr>
          <p:cNvPr id="50" name="Grafik 2" descr=""/>
          <p:cNvPicPr/>
          <p:nvPr/>
        </p:nvPicPr>
        <p:blipFill>
          <a:blip r:embed="rId3"/>
          <a:stretch/>
        </p:blipFill>
        <p:spPr>
          <a:xfrm>
            <a:off x="7430400" y="134640"/>
            <a:ext cx="3695400" cy="511560"/>
          </a:xfrm>
          <a:prstGeom prst="rect">
            <a:avLst/>
          </a:prstGeom>
          <a:ln w="0">
            <a:noFill/>
          </a:ln>
        </p:spPr>
      </p:pic>
      <p:sp>
        <p:nvSpPr>
          <p:cNvPr id="51" name="CustomShape 4"/>
          <p:cNvSpPr/>
          <p:nvPr/>
        </p:nvSpPr>
        <p:spPr>
          <a:xfrm>
            <a:off x="11444760" y="0"/>
            <a:ext cx="738720" cy="68475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2" name="CustomShape 5"/>
          <p:cNvSpPr/>
          <p:nvPr/>
        </p:nvSpPr>
        <p:spPr>
          <a:xfrm>
            <a:off x="11438640" y="6453360"/>
            <a:ext cx="755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3FCA60D0-625A-4096-BE6B-ECDBB6431CFF}"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53" name="CustomShape 6"/>
          <p:cNvSpPr/>
          <p:nvPr/>
        </p:nvSpPr>
        <p:spPr>
          <a:xfrm>
            <a:off x="0" y="6642720"/>
            <a:ext cx="121816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readme"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ebconf.tu-clausthal.de/b/ben-rtl-yv4-kkk" TargetMode="External"/><Relationship Id="rId2" Type="http://schemas.openxmlformats.org/officeDocument/2006/relationships/hyperlink" Target="https://webconf.tu-clausthal.de/b/ben-rtl-yv4-kkk"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readme"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hyperlink" Target="https://open.spotify.com/show/6zrL0QQWBhlVFsCveE2mtE" TargetMode="External"/><Relationship Id="rId5" Type="http://schemas.openxmlformats.org/officeDocument/2006/relationships/hyperlink" Target="https://open.spotify.com/show/1KzrasExlM5dgMYwgFHns6" TargetMode="External"/><Relationship Id="rId6" Type="http://schemas.openxmlformats.org/officeDocument/2006/relationships/hyperlink" Target="https://open.spotify.com/show/28sR8OiOq0MMnGEzMJTXSt" TargetMode="External"/><Relationship Id="rId7"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58640" cy="114516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GB" sz="3200" spc="-1" strike="noStrike">
              <a:solidFill>
                <a:srgbClr val="000000"/>
              </a:solidFill>
              <a:latin typeface="Arial"/>
            </a:endParaRPr>
          </a:p>
        </p:txBody>
      </p:sp>
      <p:sp>
        <p:nvSpPr>
          <p:cNvPr id="99" name="CustomShape 2"/>
          <p:cNvSpPr/>
          <p:nvPr/>
        </p:nvSpPr>
        <p:spPr>
          <a:xfrm>
            <a:off x="527400" y="2852640"/>
            <a:ext cx="10358640" cy="2365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0: Organization</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a:lnSpc>
                <a:spcPct val="100000"/>
              </a:lnSpc>
              <a:spcBef>
                <a:spcPts val="241"/>
              </a:spcBef>
              <a:tabLst>
                <a:tab algn="l" pos="0"/>
              </a:tabLst>
            </a:pPr>
            <a:endParaRPr b="0" lang="en-GB" sz="2400" spc="-1" strike="noStrike">
              <a:solidFill>
                <a:srgbClr val="000000"/>
              </a:solidFill>
              <a:latin typeface="Arial"/>
            </a:endParaRPr>
          </a:p>
          <a:p>
            <a:pPr algn="ctr">
              <a:lnSpc>
                <a:spcPct val="100000"/>
              </a:lnSpc>
              <a:spcBef>
                <a:spcPts val="241"/>
              </a:spcBef>
              <a:tabLst>
                <a:tab algn="l" pos="0"/>
              </a:tabLst>
            </a:pPr>
            <a:endParaRPr b="0" lang="en-GB" sz="24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Dr. Arne Bochem (Göttingen)</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Anant Sujatanagarjuna (Clausthal)</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Shohreh Kia (Clausthal)</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sp>
        <p:nvSpPr>
          <p:cNvPr id="130" name="CustomShape 2"/>
          <p:cNvSpPr/>
          <p:nvPr/>
        </p:nvSpPr>
        <p:spPr>
          <a:xfrm>
            <a:off x="335520" y="2408400"/>
            <a:ext cx="10742760" cy="389052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32" name="CustomShape 2"/>
          <p:cNvSpPr/>
          <p:nvPr/>
        </p:nvSpPr>
        <p:spPr>
          <a:xfrm>
            <a:off x="335520" y="2408400"/>
            <a:ext cx="10742760" cy="389052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sp>
        <p:nvSpPr>
          <p:cNvPr id="134" name="CustomShape 2"/>
          <p:cNvSpPr/>
          <p:nvPr/>
        </p:nvSpPr>
        <p:spPr>
          <a:xfrm>
            <a:off x="335520" y="2408400"/>
            <a:ext cx="10742760" cy="389052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Lectures</a:t>
            </a:r>
            <a:endParaRPr b="0" lang="en-GB" sz="2400" spc="-1" strike="noStrike">
              <a:solidFill>
                <a:srgbClr val="000000"/>
              </a:solidFill>
              <a:latin typeface="Arial"/>
            </a:endParaRPr>
          </a:p>
        </p:txBody>
      </p:sp>
      <p:sp>
        <p:nvSpPr>
          <p:cNvPr id="136" name="CustomShape 2"/>
          <p:cNvSpPr/>
          <p:nvPr/>
        </p:nvSpPr>
        <p:spPr>
          <a:xfrm>
            <a:off x="335520" y="1268640"/>
            <a:ext cx="10742760" cy="503028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17.04.2023 → Organization (L00) + Introduction (L01)</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24.04.2023 → Circular Economy (L02) </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08.05.2023 → Lifecycle Assessment – LCA (L03)</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15.05.2023 → Introduction to the Internet of Things (L04)</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22.05.2023 → Internet of Things – Communication + Security and Privacy (L05)</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05.06.2023 → Internet of Things – Data Processing and BigData (L06)</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         → </a:t>
            </a:r>
            <a:r>
              <a:rPr b="0" lang="en-US" sz="1800" spc="-1" strike="noStrike">
                <a:solidFill>
                  <a:srgbClr val="000000"/>
                </a:solidFill>
                <a:latin typeface="DejaVu Sans"/>
                <a:ea typeface="DejaVu Sans"/>
              </a:rPr>
              <a:t>Extra MOOC - Foodsharing </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12.06.2023 → Industrial Internet of Things (L07)</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19.06.2023 → Introduction to Blockchain Technology (L08)</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26.06.2023 → Blockchain Technology – Consensus (L09)</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03.07.2023 → Blockchain Technology – Ethereum and Smart Contracts (L10)</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10.07.2023 → Blockchain Technology and Sustainability (L11)</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17.07.2023 → Invited Lecture </a:t>
            </a:r>
            <a:r>
              <a:rPr b="1" lang="en-US" sz="1800" spc="-1" strike="noStrike">
                <a:solidFill>
                  <a:srgbClr val="000000"/>
                </a:solidFill>
                <a:latin typeface="DejaVu Sans"/>
                <a:ea typeface="DejaVu Sans"/>
              </a:rPr>
              <a:t>XOR</a:t>
            </a:r>
            <a:r>
              <a:rPr b="0" lang="en-US" sz="1800" spc="-1" strike="noStrike">
                <a:solidFill>
                  <a:srgbClr val="000000"/>
                </a:solidFill>
                <a:latin typeface="DejaVu Sans"/>
                <a:ea typeface="DejaVu Sans"/>
              </a:rPr>
              <a:t> The Machine-to-Everything Economy – A step towards the CE 2.0? (L12)</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31.07.2023 → Exam Q&amp;A</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Exercises</a:t>
            </a:r>
            <a:endParaRPr b="0" lang="en-GB" sz="2400" spc="-1" strike="noStrike">
              <a:solidFill>
                <a:srgbClr val="000000"/>
              </a:solidFill>
              <a:latin typeface="Arial"/>
            </a:endParaRPr>
          </a:p>
        </p:txBody>
      </p:sp>
      <p:sp>
        <p:nvSpPr>
          <p:cNvPr id="138" name="CustomShape 2"/>
          <p:cNvSpPr/>
          <p:nvPr/>
        </p:nvSpPr>
        <p:spPr>
          <a:xfrm>
            <a:off x="335520" y="1268640"/>
            <a:ext cx="10742760" cy="503028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17.04.2023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24.04.2023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08.05.2023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Lifecycle Assessment (LCA)</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Sensing and Gathering Data</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06 – IoT Data Processing</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12.06.2023 → Exercise 07 – Industrial IoT</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19.06.2023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08 – Blockchain (MC)</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26.06.2023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Basics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03.07.2023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Conensus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10.07.2023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Tokens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12 – Blockchain Smart Contracts and IoT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Course Organization</a:t>
            </a:r>
            <a:endParaRPr b="0" lang="en-GB" sz="2400" spc="-1" strike="noStrike">
              <a:solidFill>
                <a:srgbClr val="000000"/>
              </a:solidFill>
              <a:latin typeface="Arial"/>
            </a:endParaRPr>
          </a:p>
        </p:txBody>
      </p:sp>
      <p:sp>
        <p:nvSpPr>
          <p:cNvPr id="140" name="CustomShape 2"/>
          <p:cNvSpPr/>
          <p:nvPr/>
        </p:nvSpPr>
        <p:spPr>
          <a:xfrm>
            <a:off x="335520" y="1268280"/>
            <a:ext cx="10742760" cy="503028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Slides are available on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Please report bugs!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Lectures and exercises as live stream (BBB – next slide)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 recordings will be available on StudIP and on Github</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GB" sz="1800" spc="-1" strike="noStrike">
              <a:solidFill>
                <a:srgbClr val="000000"/>
              </a:solidFill>
              <a:latin typeface="Arial"/>
            </a:endParaRPr>
          </a:p>
          <a:p>
            <a:pPr algn="ctr">
              <a:lnSpc>
                <a:spcPct val="100000"/>
              </a:lnSpc>
              <a:spcBef>
                <a:spcPts val="360"/>
              </a:spcBef>
            </a:pPr>
            <a:r>
              <a:rPr b="1" lang="en-GB" sz="1800" spc="-1" strike="noStrike">
                <a:solidFill>
                  <a:srgbClr val="000000"/>
                </a:solidFill>
                <a:latin typeface="DejaVu Sans"/>
                <a:ea typeface="DejaVu Sans"/>
              </a:rPr>
              <a:t>emails written to this specific email address!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Dates/Times/Locations</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sp>
        <p:nvSpPr>
          <p:cNvPr id="142" name="CustomShape 2"/>
          <p:cNvSpPr/>
          <p:nvPr/>
        </p:nvSpPr>
        <p:spPr>
          <a:xfrm>
            <a:off x="335520" y="1268640"/>
            <a:ext cx="10741320" cy="502884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2:15 pm to 3:45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17.04.2023</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17.07.2023</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4 pm to 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17.04.2023</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17.07.2023</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Exercises </a:t>
            </a:r>
            <a:endParaRPr b="0" lang="en-GB" sz="2400" spc="-1" strike="noStrike">
              <a:solidFill>
                <a:srgbClr val="000000"/>
              </a:solidFill>
              <a:latin typeface="Arial"/>
            </a:endParaRPr>
          </a:p>
        </p:txBody>
      </p:sp>
      <p:sp>
        <p:nvSpPr>
          <p:cNvPr id="144" name="CustomShape 2"/>
          <p:cNvSpPr/>
          <p:nvPr/>
        </p:nvSpPr>
        <p:spPr>
          <a:xfrm>
            <a:off x="335520" y="1268280"/>
            <a:ext cx="10742760" cy="50302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Monday at 1:59pm (right before the next lecture)</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GB" sz="2400" spc="-1" strike="noStrike">
              <a:solidFill>
                <a:srgbClr val="000000"/>
              </a:solidFill>
              <a:latin typeface="Arial"/>
            </a:endParaRPr>
          </a:p>
        </p:txBody>
      </p:sp>
      <p:sp>
        <p:nvSpPr>
          <p:cNvPr id="146" name="CustomShape 2"/>
          <p:cNvSpPr/>
          <p:nvPr/>
        </p:nvSpPr>
        <p:spPr>
          <a:xfrm>
            <a:off x="335520" y="1268640"/>
            <a:ext cx="10742760" cy="5030280"/>
          </a:xfrm>
          <a:prstGeom prst="rect">
            <a:avLst/>
          </a:prstGeom>
          <a:noFill/>
          <a:ln w="0">
            <a:noFill/>
          </a:ln>
        </p:spPr>
        <p:style>
          <a:lnRef idx="0"/>
          <a:fillRef idx="0"/>
          <a:effectRef idx="0"/>
          <a:fontRef idx="minor"/>
        </p:style>
        <p:txBody>
          <a:bodyPr lIns="90000" rIns="90000" tIns="45000" bIns="45000" anchor="ctr">
            <a:noAutofit/>
          </a:bodyPr>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GB"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GB"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GB" sz="1800" spc="-1" strike="noStrike">
              <a:solidFill>
                <a:srgbClr val="000000"/>
              </a:solidFill>
              <a:latin typeface="Arial"/>
            </a:endParaRPr>
          </a:p>
        </p:txBody>
      </p:sp>
      <p:sp>
        <p:nvSpPr>
          <p:cNvPr id="147" name="CustomShape 3"/>
          <p:cNvSpPr/>
          <p:nvPr/>
        </p:nvSpPr>
        <p:spPr>
          <a:xfrm>
            <a:off x="4655880" y="476640"/>
            <a:ext cx="2428920" cy="354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GB" sz="2400" spc="-1" strike="noStrike">
              <a:solidFill>
                <a:srgbClr val="000000"/>
              </a:solidFill>
              <a:latin typeface="Arial"/>
            </a:endParaRPr>
          </a:p>
        </p:txBody>
      </p:sp>
      <p:sp>
        <p:nvSpPr>
          <p:cNvPr id="149" name="CustomShape 2"/>
          <p:cNvSpPr/>
          <p:nvPr/>
        </p:nvSpPr>
        <p:spPr>
          <a:xfrm>
            <a:off x="335520" y="1268640"/>
            <a:ext cx="10742760" cy="503028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GB" sz="1800" spc="-1" strike="noStrike">
              <a:solidFill>
                <a:srgbClr val="000000"/>
              </a:solidFill>
              <a:latin typeface="Arial"/>
            </a:endParaRPr>
          </a:p>
        </p:txBody>
      </p:sp>
      <p:sp>
        <p:nvSpPr>
          <p:cNvPr id="150" name="CustomShape 3"/>
          <p:cNvSpPr/>
          <p:nvPr/>
        </p:nvSpPr>
        <p:spPr>
          <a:xfrm>
            <a:off x="4655880" y="476640"/>
            <a:ext cx="2428920" cy="354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0600" cy="491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101" name="CustomShape 2"/>
          <p:cNvSpPr/>
          <p:nvPr/>
        </p:nvSpPr>
        <p:spPr>
          <a:xfrm>
            <a:off x="335520" y="1268640"/>
            <a:ext cx="10740600" cy="50281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102" name="CustomShape 3"/>
          <p:cNvSpPr/>
          <p:nvPr/>
        </p:nvSpPr>
        <p:spPr>
          <a:xfrm>
            <a:off x="336600" y="3429000"/>
            <a:ext cx="10858320" cy="2050200"/>
          </a:xfrm>
          <a:prstGeom prst="rect">
            <a:avLst/>
          </a:prstGeom>
          <a:noFill/>
          <a:ln w="0">
            <a:noFill/>
          </a:ln>
        </p:spPr>
        <p:style>
          <a:lnRef idx="0"/>
          <a:fillRef idx="0"/>
          <a:effectRef idx="0"/>
          <a:fontRef idx="minor"/>
        </p:style>
        <p:txBody>
          <a:bodyPr lIns="90000" rIns="90000" tIns="45000" bIns="45000" anchor="t">
            <a:noAutofit/>
          </a:bodyPr>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GB" sz="2000" spc="-1" strike="noStrike">
              <a:solidFill>
                <a:srgbClr val="000000"/>
              </a:solidFill>
              <a:latin typeface="Arial"/>
            </a:endParaRPr>
          </a:p>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35520" y="84096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52" name="CustomShape 2"/>
          <p:cNvSpPr/>
          <p:nvPr/>
        </p:nvSpPr>
        <p:spPr>
          <a:xfrm>
            <a:off x="388800" y="1488600"/>
            <a:ext cx="1072116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required to take the Knowledge quiz in first two weeks of the course.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Monday, 17 April 2023, 5:00 PM until 24 April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Monday, 24 April 2023, 5:00 PM until 01 May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Test sturcture:</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The result of your test will be available after the quiz is closed.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54" name="CustomShape 2"/>
          <p:cNvSpPr/>
          <p:nvPr/>
        </p:nvSpPr>
        <p:spPr>
          <a:xfrm>
            <a:off x="4655880" y="476640"/>
            <a:ext cx="2428920" cy="354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5" name="CustomShape 3"/>
          <p:cNvSpPr/>
          <p:nvPr/>
        </p:nvSpPr>
        <p:spPr>
          <a:xfrm>
            <a:off x="494640" y="1523880"/>
            <a:ext cx="10361520" cy="47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Step-1: Navigate to StudIP, select "Lernmodule/Learning modules"</a:t>
            </a:r>
            <a:endParaRPr b="0" lang="en-GB" sz="1800" spc="-1" strike="noStrike">
              <a:solidFill>
                <a:srgbClr val="000000"/>
              </a:solidFill>
              <a:latin typeface="Arial"/>
            </a:endParaRPr>
          </a:p>
        </p:txBody>
      </p:sp>
      <p:pic>
        <p:nvPicPr>
          <p:cNvPr id="156" name="" descr=""/>
          <p:cNvPicPr/>
          <p:nvPr/>
        </p:nvPicPr>
        <p:blipFill>
          <a:blip r:embed="rId1"/>
          <a:srcRect l="0" t="0" r="0" b="43279"/>
          <a:stretch/>
        </p:blipFill>
        <p:spPr>
          <a:xfrm>
            <a:off x="609120" y="2057760"/>
            <a:ext cx="9514080" cy="38782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58" name="CustomShape 2"/>
          <p:cNvSpPr/>
          <p:nvPr/>
        </p:nvSpPr>
        <p:spPr>
          <a:xfrm>
            <a:off x="4655880" y="476640"/>
            <a:ext cx="2428920" cy="354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9" name="CustomShape 3"/>
          <p:cNvSpPr/>
          <p:nvPr/>
        </p:nvSpPr>
        <p:spPr>
          <a:xfrm>
            <a:off x="494640" y="1474920"/>
            <a:ext cx="10361520" cy="47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GB" sz="1800" spc="-1" strike="noStrike">
              <a:solidFill>
                <a:srgbClr val="000000"/>
              </a:solidFill>
              <a:latin typeface="Arial"/>
            </a:endParaRPr>
          </a:p>
        </p:txBody>
      </p:sp>
      <p:pic>
        <p:nvPicPr>
          <p:cNvPr id="160" name="Grafik 7" descr=""/>
          <p:cNvPicPr/>
          <p:nvPr/>
        </p:nvPicPr>
        <p:blipFill>
          <a:blip r:embed="rId1"/>
          <a:srcRect l="0" t="0" r="0" b="34950"/>
          <a:stretch/>
        </p:blipFill>
        <p:spPr>
          <a:xfrm>
            <a:off x="446400" y="2185200"/>
            <a:ext cx="9401400" cy="38444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62" name="CustomShape 2"/>
          <p:cNvSpPr/>
          <p:nvPr/>
        </p:nvSpPr>
        <p:spPr>
          <a:xfrm>
            <a:off x="4655880" y="476640"/>
            <a:ext cx="2428920" cy="354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3" name="CustomShape 3"/>
          <p:cNvSpPr/>
          <p:nvPr/>
        </p:nvSpPr>
        <p:spPr>
          <a:xfrm>
            <a:off x="494640" y="1523880"/>
            <a:ext cx="10361520" cy="47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Step-3: On ILIAS, to attempt the test, click on "Test Fortsetzen"</a:t>
            </a:r>
            <a:endParaRPr b="0" lang="en-GB" sz="1800" spc="-1" strike="noStrike">
              <a:solidFill>
                <a:srgbClr val="000000"/>
              </a:solidFill>
              <a:latin typeface="Arial"/>
            </a:endParaRPr>
          </a:p>
        </p:txBody>
      </p:sp>
      <p:pic>
        <p:nvPicPr>
          <p:cNvPr id="164" name="Grafik 7" descr=""/>
          <p:cNvPicPr/>
          <p:nvPr/>
        </p:nvPicPr>
        <p:blipFill>
          <a:blip r:embed="rId1"/>
          <a:srcRect l="0" t="0" r="0" b="33481"/>
          <a:stretch/>
        </p:blipFill>
        <p:spPr>
          <a:xfrm>
            <a:off x="494640" y="2088360"/>
            <a:ext cx="8939160" cy="39607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66" name="CustomShape 2"/>
          <p:cNvSpPr/>
          <p:nvPr/>
        </p:nvSpPr>
        <p:spPr>
          <a:xfrm>
            <a:off x="4655880" y="476640"/>
            <a:ext cx="2428920" cy="354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7" name="CustomShape 3"/>
          <p:cNvSpPr/>
          <p:nvPr/>
        </p:nvSpPr>
        <p:spPr>
          <a:xfrm>
            <a:off x="494640" y="1523880"/>
            <a:ext cx="10361520" cy="47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GB" sz="1800" spc="-1" strike="noStrike">
              <a:solidFill>
                <a:srgbClr val="000000"/>
              </a:solidFill>
              <a:latin typeface="Arial"/>
            </a:endParaRPr>
          </a:p>
        </p:txBody>
      </p:sp>
      <p:pic>
        <p:nvPicPr>
          <p:cNvPr id="168" name="Grafik 7" descr=""/>
          <p:cNvPicPr/>
          <p:nvPr/>
        </p:nvPicPr>
        <p:blipFill>
          <a:blip r:embed="rId1"/>
          <a:srcRect l="0" t="22322" r="0" b="17289"/>
          <a:stretch/>
        </p:blipFill>
        <p:spPr>
          <a:xfrm>
            <a:off x="494640" y="2166840"/>
            <a:ext cx="8334720" cy="41760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35520" y="7682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70" name="CustomShape 2"/>
          <p:cNvSpPr/>
          <p:nvPr/>
        </p:nvSpPr>
        <p:spPr>
          <a:xfrm>
            <a:off x="388800" y="1488600"/>
            <a:ext cx="1071648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required to take the Knowledge quiz in first two weeks of the course.  </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Monday</a:t>
            </a:r>
            <a:r>
              <a:rPr b="1" lang="de-DE" sz="1400" spc="-1" strike="noStrike">
                <a:solidFill>
                  <a:srgbClr val="000000"/>
                </a:solidFill>
                <a:latin typeface="DejaVu Sans"/>
                <a:ea typeface="Arial Unicode MS"/>
              </a:rPr>
              <a:t>, 17 April 2023, 5:00 PM until 24 April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Monday</a:t>
            </a:r>
            <a:r>
              <a:rPr b="1" lang="de-DE" sz="1400" spc="-1" strike="noStrike">
                <a:solidFill>
                  <a:srgbClr val="000000"/>
                </a:solidFill>
                <a:latin typeface="DejaVu Sans"/>
                <a:ea typeface="Arial Unicode MS"/>
              </a:rPr>
              <a:t>, 24 April 2023, 5:00 PM until 01 May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Test structure:</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The result of your test will be available after the quiz is closed.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72" name="CustomShape 2"/>
          <p:cNvSpPr/>
          <p:nvPr/>
        </p:nvSpPr>
        <p:spPr>
          <a:xfrm>
            <a:off x="494640" y="1523880"/>
            <a:ext cx="10361520" cy="47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Step-1: Navigate to Moodle on your studip, select "Zum Kurs in Moodle"</a:t>
            </a:r>
            <a:endParaRPr b="0" lang="en-GB" sz="1800" spc="-1" strike="noStrike">
              <a:solidFill>
                <a:srgbClr val="000000"/>
              </a:solidFill>
              <a:latin typeface="Arial"/>
            </a:endParaRPr>
          </a:p>
        </p:txBody>
      </p:sp>
      <p:sp>
        <p:nvSpPr>
          <p:cNvPr id="173"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pic>
        <p:nvPicPr>
          <p:cNvPr id="174" name="" descr=""/>
          <p:cNvPicPr/>
          <p:nvPr/>
        </p:nvPicPr>
        <p:blipFill>
          <a:blip r:embed="rId1"/>
          <a:stretch/>
        </p:blipFill>
        <p:spPr>
          <a:xfrm>
            <a:off x="1895760" y="2238840"/>
            <a:ext cx="6783840" cy="415476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76" name="CustomShape 2"/>
          <p:cNvSpPr/>
          <p:nvPr/>
        </p:nvSpPr>
        <p:spPr>
          <a:xfrm>
            <a:off x="494640" y="1488600"/>
            <a:ext cx="5444280" cy="441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GB" sz="1800" spc="-1" strike="noStrike">
              <a:solidFill>
                <a:srgbClr val="000000"/>
              </a:solidFill>
              <a:latin typeface="Arial"/>
            </a:endParaRPr>
          </a:p>
        </p:txBody>
      </p:sp>
      <p:pic>
        <p:nvPicPr>
          <p:cNvPr id="177" name="" descr=""/>
          <p:cNvPicPr/>
          <p:nvPr/>
        </p:nvPicPr>
        <p:blipFill>
          <a:blip r:embed="rId1"/>
          <a:stretch/>
        </p:blipFill>
        <p:spPr>
          <a:xfrm>
            <a:off x="1828800" y="1937160"/>
            <a:ext cx="7951320" cy="40856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pic>
        <p:nvPicPr>
          <p:cNvPr id="179" name="Grafik 5" descr=""/>
          <p:cNvPicPr/>
          <p:nvPr/>
        </p:nvPicPr>
        <p:blipFill>
          <a:blip r:embed="rId1"/>
          <a:stretch/>
        </p:blipFill>
        <p:spPr>
          <a:xfrm>
            <a:off x="2679480" y="2130480"/>
            <a:ext cx="7371720" cy="3482640"/>
          </a:xfrm>
          <a:prstGeom prst="rect">
            <a:avLst/>
          </a:prstGeom>
          <a:ln w="0">
            <a:noFill/>
          </a:ln>
        </p:spPr>
      </p:pic>
      <p:sp>
        <p:nvSpPr>
          <p:cNvPr id="180" name="CustomShape 2"/>
          <p:cNvSpPr/>
          <p:nvPr/>
        </p:nvSpPr>
        <p:spPr>
          <a:xfrm>
            <a:off x="494640" y="1418040"/>
            <a:ext cx="5215680" cy="441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Step-3 : Start your test if you are ready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685800" y="2514600"/>
            <a:ext cx="8869680" cy="3836160"/>
          </a:xfrm>
          <a:prstGeom prst="rect">
            <a:avLst/>
          </a:prstGeom>
          <a:ln w="0">
            <a:noFill/>
          </a:ln>
        </p:spPr>
      </p:pic>
      <p:sp>
        <p:nvSpPr>
          <p:cNvPr id="182"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83" name="CustomShape 2"/>
          <p:cNvSpPr/>
          <p:nvPr/>
        </p:nvSpPr>
        <p:spPr>
          <a:xfrm>
            <a:off x="494640" y="1312200"/>
            <a:ext cx="1732680" cy="363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Arial"/>
                <a:ea typeface="DejaVu Sans"/>
              </a:rPr>
              <a:t>Step-4 :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p:txBody>
      </p:sp>
      <p:sp>
        <p:nvSpPr>
          <p:cNvPr id="184"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5000" bIns="45000" anchor="t" anchorCtr="1">
            <a:noAutofit/>
          </a:bodyPr>
          <a:p>
            <a:endParaRPr b="0" lang="en-GB" sz="1800" spc="-1" strike="noStrike">
              <a:solidFill>
                <a:srgbClr val="000000"/>
              </a:solidFill>
              <a:latin typeface="Arial"/>
              <a:ea typeface="DejaVu Sans"/>
            </a:endParaRPr>
          </a:p>
        </p:txBody>
      </p:sp>
      <p:sp>
        <p:nvSpPr>
          <p:cNvPr id="185"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5000" bIns="45000" anchor="t" anchorCtr="1">
            <a:noAutofit/>
          </a:bodyPr>
          <a:p>
            <a:endParaRPr b="0" lang="en-GB" sz="1800" spc="-1" strike="noStrike">
              <a:solidFill>
                <a:srgbClr val="000000"/>
              </a:solidFill>
              <a:latin typeface="Arial"/>
              <a:ea typeface="DejaVu Sans"/>
            </a:endParaRPr>
          </a:p>
        </p:txBody>
      </p:sp>
      <p:sp>
        <p:nvSpPr>
          <p:cNvPr id="186"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sp>
        <p:nvSpPr>
          <p:cNvPr id="187" name="CustomShape 6"/>
          <p:cNvSpPr/>
          <p:nvPr/>
        </p:nvSpPr>
        <p:spPr>
          <a:xfrm>
            <a:off x="642600" y="1679400"/>
            <a:ext cx="43995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Arial"/>
                <a:ea typeface="DejaVu Sans"/>
              </a:rPr>
              <a:t>A. Sequence of questions</a:t>
            </a:r>
            <a:endParaRPr b="0" lang="en-GB" sz="1800" spc="-1" strike="noStrike">
              <a:solidFill>
                <a:srgbClr val="000000"/>
              </a:solidFill>
              <a:latin typeface="Arial"/>
            </a:endParaRPr>
          </a:p>
          <a:p>
            <a:pPr>
              <a:lnSpc>
                <a:spcPct val="100000"/>
              </a:lnSpc>
            </a:pPr>
            <a:r>
              <a:rPr b="0" lang="de-DE" sz="1800" spc="-1" strike="noStrike">
                <a:solidFill>
                  <a:srgbClr val="000000"/>
                </a:solidFill>
                <a:latin typeface="Arial"/>
                <a:ea typeface="DejaVu Sans"/>
              </a:rPr>
              <a:t>B. Timer running for the test</a:t>
            </a:r>
            <a:endParaRPr b="0" lang="en-GB" sz="1800" spc="-1" strike="noStrike">
              <a:solidFill>
                <a:srgbClr val="000000"/>
              </a:solidFill>
              <a:latin typeface="Arial"/>
            </a:endParaRPr>
          </a:p>
        </p:txBody>
      </p:sp>
      <p:sp>
        <p:nvSpPr>
          <p:cNvPr id="188" name="CustomShape 7"/>
          <p:cNvSpPr/>
          <p:nvPr/>
        </p:nvSpPr>
        <p:spPr>
          <a:xfrm>
            <a:off x="6549480" y="1679400"/>
            <a:ext cx="4873320" cy="630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Arial"/>
                <a:ea typeface="DejaVu Sans"/>
              </a:rPr>
              <a:t>C. Navigate to next question/Finish attampt</a:t>
            </a:r>
            <a:endParaRPr b="0" lang="en-GB" sz="1800" spc="-1" strike="noStrike">
              <a:solidFill>
                <a:srgbClr val="000000"/>
              </a:solidFill>
              <a:latin typeface="Arial"/>
            </a:endParaRPr>
          </a:p>
          <a:p>
            <a:pPr>
              <a:lnSpc>
                <a:spcPct val="100000"/>
              </a:lnSpc>
            </a:pPr>
            <a:r>
              <a:rPr b="0" lang="de-DE" sz="1800" spc="-1" strike="noStrike">
                <a:solidFill>
                  <a:srgbClr val="000000"/>
                </a:solidFill>
                <a:latin typeface="Arial"/>
                <a:ea typeface="DejaVu Sans"/>
              </a:rPr>
              <a:t>D. Navigate to previous question</a:t>
            </a:r>
            <a:endParaRPr b="0" lang="en-GB" sz="1800" spc="-1" strike="noStrike">
              <a:solidFill>
                <a:srgbClr val="000000"/>
              </a:solidFill>
              <a:latin typeface="Arial"/>
            </a:endParaRPr>
          </a:p>
        </p:txBody>
      </p:sp>
      <p:sp>
        <p:nvSpPr>
          <p:cNvPr id="189" name="CustomShape 8"/>
          <p:cNvSpPr/>
          <p:nvPr/>
        </p:nvSpPr>
        <p:spPr>
          <a:xfrm>
            <a:off x="7839360" y="1679400"/>
            <a:ext cx="2614680" cy="427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p:txBody>
      </p:sp>
      <p:sp>
        <p:nvSpPr>
          <p:cNvPr id="190" name="CustomShape 9"/>
          <p:cNvSpPr/>
          <p:nvPr/>
        </p:nvSpPr>
        <p:spPr>
          <a:xfrm>
            <a:off x="8857440" y="3943440"/>
            <a:ext cx="2793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A</a:t>
            </a:r>
            <a:endParaRPr b="0" lang="en-GB" sz="1800" spc="-1" strike="noStrike">
              <a:solidFill>
                <a:srgbClr val="000000"/>
              </a:solidFill>
              <a:latin typeface="Arial"/>
            </a:endParaRPr>
          </a:p>
        </p:txBody>
      </p:sp>
      <p:sp>
        <p:nvSpPr>
          <p:cNvPr id="191" name="CustomShape 10"/>
          <p:cNvSpPr/>
          <p:nvPr/>
        </p:nvSpPr>
        <p:spPr>
          <a:xfrm>
            <a:off x="9537840" y="4548960"/>
            <a:ext cx="2793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B</a:t>
            </a:r>
            <a:endParaRPr b="0" lang="en-GB" sz="1800" spc="-1" strike="noStrike">
              <a:solidFill>
                <a:srgbClr val="000000"/>
              </a:solidFill>
              <a:latin typeface="Arial"/>
            </a:endParaRPr>
          </a:p>
        </p:txBody>
      </p:sp>
      <p:sp>
        <p:nvSpPr>
          <p:cNvPr id="192" name="CustomShape 11"/>
          <p:cNvSpPr/>
          <p:nvPr/>
        </p:nvSpPr>
        <p:spPr>
          <a:xfrm>
            <a:off x="7279920" y="6101280"/>
            <a:ext cx="279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C</a:t>
            </a:r>
            <a:endParaRPr b="0" lang="en-GB" sz="1800" spc="-1" strike="noStrike">
              <a:solidFill>
                <a:srgbClr val="000000"/>
              </a:solidFill>
              <a:latin typeface="Arial"/>
            </a:endParaRPr>
          </a:p>
        </p:txBody>
      </p:sp>
      <p:sp>
        <p:nvSpPr>
          <p:cNvPr id="193"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sp>
        <p:nvSpPr>
          <p:cNvPr id="194" name="CustomShape 13"/>
          <p:cNvSpPr/>
          <p:nvPr/>
        </p:nvSpPr>
        <p:spPr>
          <a:xfrm>
            <a:off x="1058760" y="6130800"/>
            <a:ext cx="279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D</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Team</a:t>
            </a:r>
            <a:endParaRPr b="0" lang="en-GB" sz="2400" spc="-1" strike="noStrike">
              <a:solidFill>
                <a:srgbClr val="000000"/>
              </a:solidFill>
              <a:latin typeface="Arial"/>
            </a:endParaRPr>
          </a:p>
        </p:txBody>
      </p:sp>
      <p:pic>
        <p:nvPicPr>
          <p:cNvPr id="104" name="Grafik 2" descr=""/>
          <p:cNvPicPr/>
          <p:nvPr/>
        </p:nvPicPr>
        <p:blipFill>
          <a:blip r:embed="rId1"/>
          <a:stretch/>
        </p:blipFill>
        <p:spPr>
          <a:xfrm>
            <a:off x="2394720" y="1153800"/>
            <a:ext cx="1465560" cy="2166840"/>
          </a:xfrm>
          <a:prstGeom prst="rect">
            <a:avLst/>
          </a:prstGeom>
          <a:ln w="0">
            <a:noFill/>
          </a:ln>
        </p:spPr>
      </p:pic>
      <p:pic>
        <p:nvPicPr>
          <p:cNvPr id="105" name="Grafik 4" descr=""/>
          <p:cNvPicPr/>
          <p:nvPr/>
        </p:nvPicPr>
        <p:blipFill>
          <a:blip r:embed="rId2"/>
          <a:stretch/>
        </p:blipFill>
        <p:spPr>
          <a:xfrm>
            <a:off x="7250040" y="1153800"/>
            <a:ext cx="1730880" cy="2166840"/>
          </a:xfrm>
          <a:prstGeom prst="rect">
            <a:avLst/>
          </a:prstGeom>
          <a:ln w="0">
            <a:noFill/>
          </a:ln>
        </p:spPr>
      </p:pic>
      <p:pic>
        <p:nvPicPr>
          <p:cNvPr id="106" name="Grafik 11" descr=""/>
          <p:cNvPicPr/>
          <p:nvPr/>
        </p:nvPicPr>
        <p:blipFill>
          <a:blip r:embed="rId3"/>
          <a:stretch/>
        </p:blipFill>
        <p:spPr>
          <a:xfrm>
            <a:off x="2207880" y="4110120"/>
            <a:ext cx="1779480" cy="1771560"/>
          </a:xfrm>
          <a:prstGeom prst="rect">
            <a:avLst/>
          </a:prstGeom>
          <a:ln w="0">
            <a:noFill/>
          </a:ln>
        </p:spPr>
      </p:pic>
      <p:sp>
        <p:nvSpPr>
          <p:cNvPr id="107" name="CustomShape 2"/>
          <p:cNvSpPr/>
          <p:nvPr/>
        </p:nvSpPr>
        <p:spPr>
          <a:xfrm>
            <a:off x="1330200" y="3269880"/>
            <a:ext cx="3630240" cy="6717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Prof. Dr. Benjamin Leiding</a:t>
            </a:r>
            <a:endParaRPr b="0" lang="en-GB" sz="1600" spc="-1" strike="noStrike">
              <a:solidFill>
                <a:srgbClr val="000000"/>
              </a:solidFill>
              <a:latin typeface="Arial"/>
            </a:endParaRPr>
          </a:p>
        </p:txBody>
      </p:sp>
      <p:sp>
        <p:nvSpPr>
          <p:cNvPr id="108" name="CustomShape 3"/>
          <p:cNvSpPr/>
          <p:nvPr/>
        </p:nvSpPr>
        <p:spPr>
          <a:xfrm>
            <a:off x="6321600" y="3269880"/>
            <a:ext cx="3630240" cy="6717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Dr. Arne Bochem</a:t>
            </a:r>
            <a:endParaRPr b="0" lang="en-GB" sz="1600" spc="-1" strike="noStrike">
              <a:solidFill>
                <a:srgbClr val="000000"/>
              </a:solidFill>
              <a:latin typeface="Arial"/>
            </a:endParaRPr>
          </a:p>
        </p:txBody>
      </p:sp>
      <p:sp>
        <p:nvSpPr>
          <p:cNvPr id="109" name="CustomShape 4"/>
          <p:cNvSpPr/>
          <p:nvPr/>
        </p:nvSpPr>
        <p:spPr>
          <a:xfrm>
            <a:off x="1312200" y="5920200"/>
            <a:ext cx="3630240" cy="6717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endParaRPr b="0" lang="en-GB" sz="1800" spc="-1" strike="noStrike">
              <a:solidFill>
                <a:srgbClr val="000000"/>
              </a:solidFill>
              <a:latin typeface="Arial"/>
            </a:endParaRPr>
          </a:p>
          <a:p>
            <a:pPr marL="360" algn="ctr">
              <a:lnSpc>
                <a:spcPct val="100000"/>
              </a:lnSpc>
              <a:spcBef>
                <a:spcPts val="360"/>
              </a:spcBef>
            </a:pPr>
            <a:endParaRPr b="0" lang="en-GB" sz="1800" spc="-1" strike="noStrike">
              <a:solidFill>
                <a:srgbClr val="000000"/>
              </a:solidFill>
              <a:latin typeface="Arial"/>
            </a:endParaRPr>
          </a:p>
        </p:txBody>
      </p:sp>
      <p:sp>
        <p:nvSpPr>
          <p:cNvPr id="110" name="CustomShape 5"/>
          <p:cNvSpPr/>
          <p:nvPr/>
        </p:nvSpPr>
        <p:spPr>
          <a:xfrm>
            <a:off x="1312200" y="5807160"/>
            <a:ext cx="3630240" cy="6717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Anant Sujatanagarjuna</a:t>
            </a:r>
            <a:endParaRPr b="0" lang="en-GB" sz="1600" spc="-1" strike="noStrike">
              <a:solidFill>
                <a:srgbClr val="000000"/>
              </a:solidFill>
              <a:latin typeface="Arial"/>
            </a:endParaRPr>
          </a:p>
        </p:txBody>
      </p:sp>
      <p:sp>
        <p:nvSpPr>
          <p:cNvPr id="111" name="CustomShape 12"/>
          <p:cNvSpPr/>
          <p:nvPr/>
        </p:nvSpPr>
        <p:spPr>
          <a:xfrm>
            <a:off x="4860000" y="5920200"/>
            <a:ext cx="3630240" cy="6717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12" name="CustomShape 14"/>
          <p:cNvSpPr/>
          <p:nvPr/>
        </p:nvSpPr>
        <p:spPr>
          <a:xfrm>
            <a:off x="6300000" y="5807160"/>
            <a:ext cx="3630240" cy="6717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Shohreh Kia</a:t>
            </a:r>
            <a:endParaRPr b="0" lang="en-GB" sz="1600" spc="-1" strike="noStrike">
              <a:solidFill>
                <a:srgbClr val="000000"/>
              </a:solidFill>
              <a:latin typeface="Arial"/>
            </a:endParaRPr>
          </a:p>
        </p:txBody>
      </p:sp>
      <p:pic>
        <p:nvPicPr>
          <p:cNvPr id="113" name="" descr=""/>
          <p:cNvPicPr/>
          <p:nvPr/>
        </p:nvPicPr>
        <p:blipFill>
          <a:blip r:embed="rId4"/>
          <a:srcRect l="0" t="10388" r="0" b="0"/>
          <a:stretch/>
        </p:blipFill>
        <p:spPr>
          <a:xfrm>
            <a:off x="7380000" y="3960000"/>
            <a:ext cx="1438920" cy="192276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Examination</a:t>
            </a:r>
            <a:endParaRPr b="0" lang="en-GB" sz="2400" spc="-1" strike="noStrike">
              <a:solidFill>
                <a:srgbClr val="000000"/>
              </a:solidFill>
              <a:latin typeface="Arial"/>
            </a:endParaRPr>
          </a:p>
        </p:txBody>
      </p:sp>
      <p:sp>
        <p:nvSpPr>
          <p:cNvPr id="196" name="CustomShape 2"/>
          <p:cNvSpPr/>
          <p:nvPr/>
        </p:nvSpPr>
        <p:spPr>
          <a:xfrm>
            <a:off x="335520" y="1268640"/>
            <a:ext cx="10742760" cy="50302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Prerequisite for admission to the final exam (all criteria have to be fulfilled):</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Submit all exercises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Final exam: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1" lang="en-GB" sz="1800" spc="-1" strike="noStrike">
                <a:solidFill>
                  <a:srgbClr val="000000"/>
                </a:solidFill>
                <a:latin typeface="DejaVu Sans"/>
                <a:ea typeface="DejaVu Sans"/>
              </a:rPr>
              <a:t>Clausthal</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Written exam (120min) via Moodle</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Date → Most likely </a:t>
            </a:r>
            <a:r>
              <a:rPr b="1" lang="en-GB" sz="1800" spc="-1" strike="noStrike">
                <a:solidFill>
                  <a:srgbClr val="000000"/>
                </a:solidFill>
                <a:latin typeface="DejaVu Sans"/>
                <a:ea typeface="DejaVu Sans"/>
              </a:rPr>
              <a:t>07.08.2023 from 2 pm – 5 pm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1" lang="en-GB" sz="1800" spc="-1" strike="noStrike">
                <a:solidFill>
                  <a:srgbClr val="000000"/>
                </a:solidFill>
                <a:latin typeface="DejaVu Sans"/>
                <a:ea typeface="DejaVu Sans"/>
              </a:rPr>
              <a:t>Göttingen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Oral examination (20min) via BBB</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Date → Most likely </a:t>
            </a:r>
            <a:r>
              <a:rPr b="1" lang="en-US" sz="1800" spc="-1" strike="noStrike">
                <a:solidFill>
                  <a:srgbClr val="000000"/>
                </a:solidFill>
                <a:latin typeface="DejaVu Sans"/>
                <a:ea typeface="DejaVu Sans"/>
              </a:rPr>
              <a:t>08.08.2023</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35520" y="764640"/>
            <a:ext cx="10740960" cy="491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Self-Study Star</a:t>
            </a:r>
            <a:endParaRPr b="0" lang="en-GB" sz="2400" spc="-1" strike="noStrike">
              <a:solidFill>
                <a:srgbClr val="000000"/>
              </a:solidFill>
              <a:latin typeface="Arial"/>
            </a:endParaRPr>
          </a:p>
        </p:txBody>
      </p:sp>
      <p:sp>
        <p:nvSpPr>
          <p:cNvPr id="198" name="CustomShape 2"/>
          <p:cNvSpPr/>
          <p:nvPr/>
        </p:nvSpPr>
        <p:spPr>
          <a:xfrm>
            <a:off x="335520" y="1268280"/>
            <a:ext cx="10740960" cy="502848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8828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GB" sz="1800" spc="-1" strike="noStrike">
              <a:solidFill>
                <a:srgbClr val="000000"/>
              </a:solidFill>
              <a:latin typeface="Arial"/>
            </a:endParaRPr>
          </a:p>
        </p:txBody>
      </p:sp>
      <p:sp>
        <p:nvSpPr>
          <p:cNvPr id="199" name="CustomShape 3"/>
          <p:cNvSpPr/>
          <p:nvPr/>
        </p:nvSpPr>
        <p:spPr>
          <a:xfrm>
            <a:off x="6285600" y="2132640"/>
            <a:ext cx="510480" cy="49032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0" name="CustomShape 4"/>
          <p:cNvSpPr/>
          <p:nvPr/>
        </p:nvSpPr>
        <p:spPr>
          <a:xfrm>
            <a:off x="4089960" y="2247480"/>
            <a:ext cx="2278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35520" y="764640"/>
            <a:ext cx="10740960" cy="491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GB" sz="2400" spc="-1" strike="noStrike">
              <a:solidFill>
                <a:srgbClr val="000000"/>
              </a:solidFill>
              <a:latin typeface="Arial"/>
            </a:endParaRPr>
          </a:p>
        </p:txBody>
      </p:sp>
      <p:sp>
        <p:nvSpPr>
          <p:cNvPr id="202" name="CustomShape 2"/>
          <p:cNvSpPr/>
          <p:nvPr/>
        </p:nvSpPr>
        <p:spPr>
          <a:xfrm>
            <a:off x="335520" y="1268640"/>
            <a:ext cx="10740960" cy="502848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335520" y="764640"/>
            <a:ext cx="10744200" cy="495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GB" sz="2400" spc="-1" strike="noStrike">
              <a:solidFill>
                <a:srgbClr val="000000"/>
              </a:solidFill>
              <a:latin typeface="Arial"/>
            </a:endParaRPr>
          </a:p>
        </p:txBody>
      </p:sp>
      <p:sp>
        <p:nvSpPr>
          <p:cNvPr id="204" name="CustomShape 2"/>
          <p:cNvSpPr/>
          <p:nvPr/>
        </p:nvSpPr>
        <p:spPr>
          <a:xfrm>
            <a:off x="335520" y="1268640"/>
            <a:ext cx="10744200" cy="503172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(German) Stefan Rahmstorf, Hans Joachim Schellnhuber. </a:t>
            </a:r>
            <a:r>
              <a:rPr b="0" i="1" lang="en-US" sz="1800" spc="-1" strike="noStrike">
                <a:solidFill>
                  <a:srgbClr val="000000"/>
                </a:solidFill>
                <a:latin typeface="DejaVu Sans"/>
                <a:ea typeface="DejaVu Sans"/>
              </a:rPr>
              <a:t>Der Klimawandel</a:t>
            </a:r>
            <a:r>
              <a:rPr b="0" lang="en-US" sz="1800" spc="-1" strike="noStrike">
                <a:solidFill>
                  <a:srgbClr val="000000"/>
                </a:solidFill>
                <a:latin typeface="DejaVu Sans"/>
                <a:ea typeface="DejaVu Sans"/>
              </a:rPr>
              <a:t> (2019).</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Archer, Stefan Rahmstorf. </a:t>
            </a:r>
            <a:r>
              <a:rPr b="0" i="1" lang="en-US" sz="1800" spc="-1" strike="noStrike">
                <a:solidFill>
                  <a:srgbClr val="000000"/>
                </a:solidFill>
                <a:latin typeface="DejaVu Sans"/>
                <a:ea typeface="DejaVu Sans"/>
              </a:rPr>
              <a:t>The Climate Crisis</a:t>
            </a:r>
            <a:r>
              <a:rPr b="0" lang="en-US" sz="1800" spc="-1" strike="noStrike">
                <a:solidFill>
                  <a:srgbClr val="000000"/>
                </a:solidFill>
                <a:latin typeface="DejaVu Sans"/>
                <a:ea typeface="DejaVu Sans"/>
              </a:rPr>
              <a:t> (2010).</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Gabrielle Walker, David King. </a:t>
            </a:r>
            <a:r>
              <a:rPr b="0" i="1" lang="en-US" sz="1800" spc="-1" strike="noStrike">
                <a:solidFill>
                  <a:srgbClr val="000000"/>
                </a:solidFill>
                <a:latin typeface="DejaVu Sans"/>
                <a:ea typeface="DejaVu Sans"/>
              </a:rPr>
              <a:t>The Hot Topic: How to Tackle Global Warming and Still Keep the Lights on</a:t>
            </a:r>
            <a:r>
              <a:rPr b="0" lang="en-US" sz="1800" spc="-1" strike="noStrike">
                <a:solidFill>
                  <a:srgbClr val="000000"/>
                </a:solidFill>
                <a:latin typeface="DejaVu Sans"/>
                <a:ea typeface="DejaVu Sans"/>
              </a:rPr>
              <a:t> (2008).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Literature</a:t>
            </a:r>
            <a:endParaRPr b="0" lang="en-GB" sz="2400" spc="-1" strike="noStrike">
              <a:solidFill>
                <a:srgbClr val="000000"/>
              </a:solidFill>
              <a:latin typeface="Arial"/>
            </a:endParaRPr>
          </a:p>
        </p:txBody>
      </p:sp>
      <p:sp>
        <p:nvSpPr>
          <p:cNvPr id="206" name="CustomShape 2"/>
          <p:cNvSpPr/>
          <p:nvPr/>
        </p:nvSpPr>
        <p:spPr>
          <a:xfrm>
            <a:off x="335520" y="1268640"/>
            <a:ext cx="10742760" cy="503028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35520" y="764640"/>
            <a:ext cx="10740960" cy="491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Further Resources </a:t>
            </a:r>
            <a:endParaRPr b="0" lang="en-GB" sz="2400" spc="-1" strike="noStrike">
              <a:solidFill>
                <a:srgbClr val="000000"/>
              </a:solidFill>
              <a:latin typeface="Arial"/>
            </a:endParaRPr>
          </a:p>
        </p:txBody>
      </p:sp>
      <p:sp>
        <p:nvSpPr>
          <p:cNvPr id="208" name="CustomShape 2"/>
          <p:cNvSpPr/>
          <p:nvPr/>
        </p:nvSpPr>
        <p:spPr>
          <a:xfrm>
            <a:off x="335520" y="1268640"/>
            <a:ext cx="10740960" cy="502848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Podcasts:</a:t>
            </a:r>
            <a:endParaRPr b="0" lang="en-GB" sz="1800" spc="-1" strike="noStrike">
              <a:solidFill>
                <a:srgbClr val="000000"/>
              </a:solidFill>
              <a:latin typeface="Arial"/>
            </a:endParaRPr>
          </a:p>
          <a:p>
            <a:pPr lvl="1" marL="432000" indent="-214560">
              <a:lnSpc>
                <a:spcPct val="100000"/>
              </a:lnSpc>
              <a:buClr>
                <a:srgbClr val="008c4f"/>
              </a:buClr>
              <a:buSzPct val="45000"/>
              <a:buFont typeface="OpenSymbol"/>
              <a:buChar char="—"/>
            </a:pPr>
            <a:r>
              <a:rPr b="0" lang="en-US" sz="1800" spc="-1" strike="noStrike">
                <a:solidFill>
                  <a:srgbClr val="000000"/>
                </a:solidFill>
                <a:latin typeface="DejaVu Sans"/>
                <a:ea typeface="DejaVu Sans"/>
              </a:rPr>
              <a:t>Drilled (</a:t>
            </a:r>
            <a:r>
              <a:rPr b="0" lang="en-US" sz="1800" spc="-1" strike="noStrike" u="sng">
                <a:solidFill>
                  <a:srgbClr val="0000ff"/>
                </a:solidFill>
                <a:uFillTx/>
                <a:latin typeface="DejaVu Sans"/>
                <a:ea typeface="DejaVu Sans"/>
                <a:hlinkClick r:id="rId4"/>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How to Save a Planet (</a:t>
            </a:r>
            <a:r>
              <a:rPr b="0" lang="en-US" sz="1800" spc="-1" strike="noStrike" u="sng">
                <a:solidFill>
                  <a:srgbClr val="0000ff"/>
                </a:solidFill>
                <a:uFillTx/>
                <a:latin typeface="DejaVu Sans"/>
                <a:ea typeface="DejaVu Sans"/>
                <a:hlinkClick r:id="rId5"/>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1,5 Grad – der Klima-Podcast mit Luisa Neubauer (German) (</a:t>
            </a:r>
            <a:r>
              <a:rPr b="0" lang="en-US" sz="1800" spc="-1" strike="noStrike" u="sng">
                <a:solidFill>
                  <a:srgbClr val="0000ff"/>
                </a:solidFill>
                <a:uFillTx/>
                <a:latin typeface="DejaVu Sans"/>
                <a:ea typeface="DejaVu Sans"/>
                <a:hlinkClick r:id="rId6"/>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35520" y="1268640"/>
            <a:ext cx="10742760" cy="5030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210" name="CustomShape 2"/>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47120" cy="487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GB" sz="2200" spc="-1" strike="noStrike">
              <a:solidFill>
                <a:srgbClr val="000000"/>
              </a:solidFill>
              <a:latin typeface="Arial"/>
            </a:endParaRPr>
          </a:p>
        </p:txBody>
      </p:sp>
      <p:sp>
        <p:nvSpPr>
          <p:cNvPr id="115" name="CustomShape 2"/>
          <p:cNvSpPr/>
          <p:nvPr/>
        </p:nvSpPr>
        <p:spPr>
          <a:xfrm>
            <a:off x="451800" y="1709280"/>
            <a:ext cx="8214480" cy="43426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6" name="CustomShape 3"/>
          <p:cNvSpPr/>
          <p:nvPr/>
        </p:nvSpPr>
        <p:spPr>
          <a:xfrm>
            <a:off x="609480" y="1769400"/>
            <a:ext cx="10577520" cy="484560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GB" sz="20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GB" sz="18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(SS/WS – open for everyone)</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47120" cy="487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GB" sz="2200" spc="-1" strike="noStrike">
              <a:solidFill>
                <a:srgbClr val="000000"/>
              </a:solidFill>
              <a:latin typeface="Arial"/>
            </a:endParaRPr>
          </a:p>
        </p:txBody>
      </p:sp>
      <p:sp>
        <p:nvSpPr>
          <p:cNvPr id="118" name="CustomShape 2"/>
          <p:cNvSpPr/>
          <p:nvPr/>
        </p:nvSpPr>
        <p:spPr>
          <a:xfrm>
            <a:off x="451800" y="1709280"/>
            <a:ext cx="8214480" cy="43426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9" name="CustomShape 3"/>
          <p:cNvSpPr/>
          <p:nvPr/>
        </p:nvSpPr>
        <p:spPr>
          <a:xfrm>
            <a:off x="609480" y="1769400"/>
            <a:ext cx="10577520" cy="484560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GB" sz="1800" spc="-1" strike="noStrike">
              <a:solidFill>
                <a:srgbClr val="000000"/>
              </a:solidFill>
              <a:latin typeface="Arial"/>
            </a:endParaRPr>
          </a:p>
          <a:p>
            <a:pPr>
              <a:lnSpc>
                <a:spcPct val="100000"/>
              </a:lnSpc>
              <a:spcBef>
                <a:spcPts val="1009"/>
              </a:spcBef>
            </a:pPr>
            <a:endParaRPr b="0" lang="en-GB"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228600" indent="-223200">
              <a:lnSpc>
                <a:spcPct val="90000"/>
              </a:lnSpc>
              <a:spcBef>
                <a:spcPts val="1417"/>
              </a:spcBef>
              <a:tabLst>
                <a:tab algn="l" pos="0"/>
              </a:tabLst>
            </a:pPr>
            <a:endParaRPr b="0" lang="en-GB"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ffffff"/>
                </a:solidFill>
                <a:latin typeface="DejaVu Sans"/>
                <a:ea typeface="DejaVu Sans"/>
              </a:rPr>
              <a:t>You want join us? Write us an email! </a:t>
            </a:r>
            <a:endParaRPr b="0" lang="en-GB"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42880" y="721800"/>
            <a:ext cx="10347120" cy="487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GB" sz="2200" spc="-1" strike="noStrike">
              <a:solidFill>
                <a:srgbClr val="000000"/>
              </a:solidFill>
              <a:latin typeface="Arial"/>
            </a:endParaRPr>
          </a:p>
        </p:txBody>
      </p:sp>
      <p:sp>
        <p:nvSpPr>
          <p:cNvPr id="121" name="CustomShape 2"/>
          <p:cNvSpPr/>
          <p:nvPr/>
        </p:nvSpPr>
        <p:spPr>
          <a:xfrm>
            <a:off x="451800" y="1709280"/>
            <a:ext cx="8214480" cy="434268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2" name="CustomShape 3"/>
          <p:cNvSpPr/>
          <p:nvPr/>
        </p:nvSpPr>
        <p:spPr>
          <a:xfrm>
            <a:off x="609480" y="1769400"/>
            <a:ext cx="10577520" cy="484560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GB" sz="1800" spc="-1" strike="noStrike">
              <a:solidFill>
                <a:srgbClr val="000000"/>
              </a:solidFill>
              <a:latin typeface="Arial"/>
            </a:endParaRPr>
          </a:p>
          <a:p>
            <a:pPr>
              <a:lnSpc>
                <a:spcPct val="100000"/>
              </a:lnSpc>
              <a:spcBef>
                <a:spcPts val="1009"/>
              </a:spcBef>
            </a:pPr>
            <a:endParaRPr b="0" lang="en-GB"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228600" indent="-223200">
              <a:lnSpc>
                <a:spcPct val="90000"/>
              </a:lnSpc>
              <a:spcBef>
                <a:spcPts val="1417"/>
              </a:spcBef>
              <a:tabLst>
                <a:tab algn="l" pos="0"/>
              </a:tabLst>
            </a:pPr>
            <a:endParaRPr b="0" lang="en-GB"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000000"/>
                </a:solidFill>
                <a:latin typeface="DejaVu Sans"/>
                <a:ea typeface="DejaVu Sans"/>
              </a:rPr>
              <a:t>You want join us? Write us an email! </a:t>
            </a:r>
            <a:endParaRPr b="0" lang="en-GB"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24" name="CustomShape 2"/>
          <p:cNvSpPr/>
          <p:nvPr/>
        </p:nvSpPr>
        <p:spPr>
          <a:xfrm>
            <a:off x="335520" y="2408400"/>
            <a:ext cx="10742760" cy="389052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26" name="CustomShape 2"/>
          <p:cNvSpPr/>
          <p:nvPr/>
        </p:nvSpPr>
        <p:spPr>
          <a:xfrm>
            <a:off x="335520" y="2408400"/>
            <a:ext cx="10742760" cy="389052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28" name="CustomShape 2"/>
          <p:cNvSpPr/>
          <p:nvPr/>
        </p:nvSpPr>
        <p:spPr>
          <a:xfrm>
            <a:off x="335520" y="2408400"/>
            <a:ext cx="10742760" cy="389052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259</TotalTime>
  <Application>LibreOffice/7.5.2.2$Linux_X86_64 LibreOffice_project/50$Build-2</Application>
  <AppVersion>15.0000</AppVers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dcterms:modified xsi:type="dcterms:W3CDTF">2023-04-16T17:24:28Z</dcterms:modified>
  <cp:revision>2982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29</vt:i4>
  </property>
</Properties>
</file>