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jpeg" ContentType="image/jpeg"/>
  <Override PartName="/ppt/media/image4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20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1901727-1675-4F50-84ED-5177813FD074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Img"/>
          </p:nvPr>
        </p:nvSpPr>
        <p:spPr>
          <a:xfrm>
            <a:off x="536400" y="763560"/>
            <a:ext cx="6687720" cy="3762000"/>
          </a:xfrm>
          <a:prstGeom prst="rect">
            <a:avLst/>
          </a:prstGeom>
          <a:ln w="0">
            <a:noFill/>
          </a:ln>
        </p:spPr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9F2556C0-CA04-425A-AC03-722A457C7D6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200" cy="3762360"/>
          </a:xfrm>
          <a:prstGeom prst="rect">
            <a:avLst/>
          </a:prstGeom>
          <a:ln w="0">
            <a:noFill/>
          </a:ln>
        </p:spPr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8729FB8-E2AC-4F10-B3DF-91CB23349AC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200" cy="376236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CF1D386-98F7-45F9-820C-10A4954A842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200" cy="3762360"/>
          </a:xfrm>
          <a:prstGeom prst="rect">
            <a:avLst/>
          </a:prstGeom>
          <a:ln w="0">
            <a:noFill/>
          </a:ln>
        </p:spPr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1F13E38-3756-482C-92DA-F35E2703EAF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536400" y="763560"/>
            <a:ext cx="6687720" cy="3762000"/>
          </a:xfrm>
          <a:prstGeom prst="rect">
            <a:avLst/>
          </a:prstGeom>
          <a:ln w="0">
            <a:noFill/>
          </a:ln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7840" cy="4516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4399200" y="9555480"/>
            <a:ext cx="336312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6F4DBAB-65A9-4487-AA4F-D45DC4B1A00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D1C9270-679A-456E-9341-72CB848EFB5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08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080" cy="56196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920" cy="51408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11444760" y="0"/>
            <a:ext cx="741240" cy="685008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38640" y="6453360"/>
            <a:ext cx="758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3461B33-4D6C-4ADB-A482-198597D15E3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the-limits-to-growth-sustainability-and-the-circular-economy/" TargetMode="External"/><Relationship Id="rId2" Type="http://schemas.openxmlformats.org/officeDocument/2006/relationships/hyperlink" Target="https://matrix.to/#/#public--LTG-Course-SS23:matrix.org" TargetMode="External"/><Relationship Id="rId3" Type="http://schemas.openxmlformats.org/officeDocument/2006/relationships/hyperlink" Target="https://studip.tu-clausthal.de/dispatch.php/course/details?sem_id=8f1fd9dc300c043b645286586663cd54&amp;again=yes" TargetMode="External"/><Relationship Id="rId4" Type="http://schemas.openxmlformats.org/officeDocument/2006/relationships/hyperlink" Target="https://studip.tu-clausthal.de/dispatch.php/course/files?cid=8f1fd9dc300c043b645286586663cd54" TargetMode="External"/><Relationship Id="rId5" Type="http://schemas.openxmlformats.org/officeDocument/2006/relationships/hyperlink" Target="https://github.com/ETCE-LAB/teaching-material" TargetMode="External"/><Relationship Id="rId6" Type="http://schemas.openxmlformats.org/officeDocument/2006/relationships/hyperlink" Target="mailto:etce-ltg@tu-clausthal.de" TargetMode="External"/><Relationship Id="rId7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mailto:etce-ltg@tu-clausthal.de" TargetMode="External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aoi-v9o-q7r" TargetMode="External"/><Relationship Id="rId2" Type="http://schemas.openxmlformats.org/officeDocument/2006/relationships/hyperlink" Target="https://webconf.tu-clausthal.de/b/ben-aoi-v9o-q7r" TargetMode="External"/><Relationship Id="rId3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sync.academiccloud.de/index.php/s/MW3wY8uOVJbTrei" TargetMode="External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climateuniversity.fi/" TargetMode="External"/><Relationship Id="rId2" Type="http://schemas.openxmlformats.org/officeDocument/2006/relationships/hyperlink" Target="https://media.ccc.de/v/bub2018-207-circular_society#t=0" TargetMode="External"/><Relationship Id="rId3" Type="http://schemas.openxmlformats.org/officeDocument/2006/relationships/hyperlink" Target="https://media.ccc.de/v/36c3-11008-server_infrastructure_for_global_rebellion" TargetMode="External"/><Relationship Id="rId4" Type="http://schemas.openxmlformats.org/officeDocument/2006/relationships/hyperlink" Target="https://open.spotify.com/show/6zrL0QQWBhlVFsCveE2mtE" TargetMode="External"/><Relationship Id="rId5" Type="http://schemas.openxmlformats.org/officeDocument/2006/relationships/hyperlink" Target="https://open.spotify.com/show/1KzrasExlM5dgMYwgFHns6" TargetMode="External"/><Relationship Id="rId6" Type="http://schemas.openxmlformats.org/officeDocument/2006/relationships/hyperlink" Target="https://open.spotify.com/show/28sR8OiOq0MMnGEzMJTXSt" TargetMode="External"/><Relationship Id="rId7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527400" y="1412640"/>
            <a:ext cx="10361160" cy="114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527400" y="2852640"/>
            <a:ext cx="10361160" cy="236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Theresa Sommer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335520" y="7718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335520" y="126828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website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 and updates: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Everyone: Please join the public Matrix room by using the following link: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52520">
              <a:lnSpc>
                <a:spcPct val="100000"/>
              </a:lnSpc>
              <a:spcBef>
                <a:spcPts val="360"/>
              </a:spcBef>
            </a:pPr>
            <a:r>
              <a:rPr b="0" lang="de-DE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https://matrix.to/#/#public--LTG-Course-SS23:matrix.org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share news and updates here and you will also have the chance to ask questions to us and your fellow students.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CLZ students + DigiTec will additionally receive information via StudIP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068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and lecture recordings will be uploaded to StudIP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and to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 ;)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etce-ltg@tu-clausthal.de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US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 emails written to this specific email address!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335520" y="771840"/>
            <a:ext cx="1074528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- Asynchronous Learning &amp; MOOC content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335520" y="1602720"/>
            <a:ext cx="10745280" cy="469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assive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pen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nline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ourse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Remote and (often) asynchronous online courses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just for students enrolled in a specific university, but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ideally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open for everybody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consist of pre-recorded lectures, interactive content and online quizzes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of you might have visited MOOC on platforms such as edX, LinkedIn Learning, Coursera, Udacity, etc. before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6368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are currently developing a MOOC for the Limits to Growth Lecture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semester will be the first test run for this asynchronous and digital learning content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are very happy about any feedback you can give us to improve the course further! Just write us an email: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etce-ltg@tu-clausthal.de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35520" y="7718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– Asynchronous Learning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35520" y="1268280"/>
            <a:ext cx="10745280" cy="188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semester we will include asynchronous learning for two of the lectures (L10 and L11)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523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Consisting of short pre-recorded videos and interactive content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announce further information about these two sessions during the semester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Rechteck 1"/>
          <p:cNvSpPr/>
          <p:nvPr/>
        </p:nvSpPr>
        <p:spPr>
          <a:xfrm>
            <a:off x="335520" y="3078360"/>
            <a:ext cx="8710920" cy="31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6480">
              <a:lnSpc>
                <a:spcPct val="100000"/>
              </a:lnSpc>
              <a:spcBef>
                <a:spcPts val="360"/>
              </a:spcBef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…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31.05.2023 → Circular Economy (L07)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07.06.2023 → Beyond the Circular Economy (L08)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14.06.2023 → Towards a Circular Society (L09)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8c4f"/>
                </a:solidFill>
                <a:latin typeface="DejaVu Sans"/>
                <a:ea typeface="DejaVu Sans"/>
              </a:rPr>
              <a:t>21.06.2023 → Technologies And What They Can (Not) Do (L10)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</a:pPr>
            <a:r>
              <a:rPr b="1" lang="en-US" sz="1800" spc="-1" strike="noStrike">
                <a:solidFill>
                  <a:srgbClr val="008c4f"/>
                </a:solidFill>
                <a:latin typeface="DejaVu Sans"/>
                <a:ea typeface="DejaVu Sans"/>
              </a:rPr>
              <a:t>28.06.2023 → Critical Thinking and Sustainable Everyday Practices (L11)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05.07.2023 → Invited Lecture (L12)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12.07.2023 → Invited Lecture (L13)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19.07.2023 → Now What? (L14)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Rechteck: abgerundete Ecken 4"/>
          <p:cNvSpPr/>
          <p:nvPr/>
        </p:nvSpPr>
        <p:spPr>
          <a:xfrm>
            <a:off x="8790840" y="3429000"/>
            <a:ext cx="2289960" cy="29217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solidFill>
              <a:srgbClr val="9bbb59">
                <a:lumMod val="75000"/>
              </a:srgb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L10 and L11 will </a:t>
            </a:r>
            <a:r>
              <a:rPr b="1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not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 be live lectures. Instead, you will find pre-recorded videos and other content on our website.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2.15 pm to 3.45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19.04.2023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19.07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19.04.2023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19.07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35520" y="126828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exercises should be submitted through the Academic Cloud under the following link: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https://sync.academiccloud.de/index.php/s/MW3wY8uOVJbTrei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6480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do not accept email submissions, please use the file drop link to upload your submissions.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8c4f"/>
                </a:solidFill>
                <a:latin typeface="DejaVu Sans"/>
                <a:ea typeface="DejaVu Sans"/>
              </a:rPr>
              <a:t>Important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: Always include your full name, your student email address and your student ID, so that we can track your submission.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etc. follow on the next slides (Examination)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 –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Specific date yet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Either written exam (120min)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oral examination (20-25min)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More Information in the next weeks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335520" y="126828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6285600" y="2132640"/>
            <a:ext cx="514800" cy="49464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CustomShape 4"/>
          <p:cNvSpPr/>
          <p:nvPr/>
        </p:nvSpPr>
        <p:spPr>
          <a:xfrm>
            <a:off x="4089960" y="2247480"/>
            <a:ext cx="228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XR.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is not a Drill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Wallace-Wells.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Uninhabitable Earth, Annotated Edition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James Lawrence Powell.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2084 Report: An Oral History of the Great Warming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Rutger Bregman.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Utopia for Realists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(German) Stefan Rahmstorf, Hans Joachim Schellnhuber.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Der Klimawandel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Archer, Stefan Rahmstorf.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Climate Crisis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Gabrielle Walker, David King.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Hot Topic: How to Tackle Global Warming and Still Keep the Lights 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 Resources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35520" y="1268640"/>
            <a:ext cx="10742040" cy="502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Climate University – Teaching and learning for a sustainable future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Societies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Server Infrastructure for a Global Rebellion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Podcasts: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Drilled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Save a Planet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1,5 Grad – der Klima-Podcast mit Luisa Neubauer (German)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335520" y="764640"/>
            <a:ext cx="1073952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335520" y="1268280"/>
            <a:ext cx="1073952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335520" y="1268640"/>
            <a:ext cx="10745280" cy="50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Grafik 2" descr=""/>
          <p:cNvPicPr/>
          <p:nvPr/>
        </p:nvPicPr>
        <p:blipFill>
          <a:blip r:embed="rId1"/>
          <a:stretch/>
        </p:blipFill>
        <p:spPr>
          <a:xfrm>
            <a:off x="2957400" y="2417760"/>
            <a:ext cx="1468080" cy="2169360"/>
          </a:xfrm>
          <a:prstGeom prst="rect">
            <a:avLst/>
          </a:prstGeom>
          <a:ln w="0">
            <a:noFill/>
          </a:ln>
        </p:spPr>
      </p:pic>
      <p:sp>
        <p:nvSpPr>
          <p:cNvPr id="58" name="CustomShape 2"/>
          <p:cNvSpPr/>
          <p:nvPr/>
        </p:nvSpPr>
        <p:spPr>
          <a:xfrm>
            <a:off x="1892880" y="4659840"/>
            <a:ext cx="3632760" cy="67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CustomShape 3"/>
          <p:cNvSpPr/>
          <p:nvPr/>
        </p:nvSpPr>
        <p:spPr>
          <a:xfrm>
            <a:off x="5160600" y="4659840"/>
            <a:ext cx="3632760" cy="67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M.A. Theresa Sommer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theresa.sommer@tu-clausthal.de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Grafik 3" descr=""/>
          <p:cNvPicPr/>
          <p:nvPr/>
        </p:nvPicPr>
        <p:blipFill>
          <a:blip r:embed="rId2"/>
          <a:srcRect l="13539" t="11778" r="9754" b="0"/>
          <a:stretch/>
        </p:blipFill>
        <p:spPr>
          <a:xfrm>
            <a:off x="6269760" y="2417760"/>
            <a:ext cx="1414440" cy="216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ustomShape 3"/>
          <p:cNvSpPr/>
          <p:nvPr/>
        </p:nvSpPr>
        <p:spPr>
          <a:xfrm>
            <a:off x="619200" y="121392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Machine-to-Everything Economy (M2X Economy)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IoT and Digitalization for Circular Economy (SS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Custom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Custom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Basics of climate change, environmental pollution, and dwindling non-renewable resources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to the circular economy, sustainability, and related concepts (biocapacity, etc.)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Sustainability goals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Feedback loops and tipping points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Implications of closed systems with a finite supply of resources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Technology-focused and technology-critical approaches towards sustainability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Societies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42880" y="721800"/>
            <a:ext cx="1035108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451800" y="1709280"/>
            <a:ext cx="8218440" cy="43466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609480" y="1769400"/>
            <a:ext cx="10581480" cy="484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 related concepts (biocapacity, etc.).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Being able to make high-level, transdisciplinary assessments of decisions and measures in a social, economic, and political context.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35520" y="764640"/>
            <a:ext cx="1074528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Plan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335520" y="1380600"/>
            <a:ext cx="10745280" cy="509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19.04.2023 → Organization (L00) + Introduction (L01)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26.04.2023 → Challenges I: Climate Change (L02)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03.05.2023 → Challenges II: Pollution and Natural Resources (L03)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10.05.2023 → Sustainability and Political (In-)Action (L04)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17.05.2023 → Limits to Growth and Planetary Boundaries (L05)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24.05.2023 → From Cradle to the Grave: (Over-) Consumption, Environmental Impacts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the Life Cycle of Products (L06)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31.05.2023 → Circular Economy (L07)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07.06.2023 → Beyond the Circular Economy (L08)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14.06.2023 → Towards a Circular Society (L09)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21.06.2023 → Technologies And What They Can (Not) Do (L10)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28.06.2023 → Critical Thinking and Sustainable Everyday Practices (L11)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05.07.2023 → Invited Lecture (L11)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12.07.2023 → Invited Lecture (L12)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19.07.2023 → Now What? (L13)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02.08.2023 → Exam Q&amp;A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LibreOffice/7.5.2.2$Linux_X86_64 LibreOffice_project/50$Build-2</Application>
  <AppVersion>15.0000</AppVersion>
  <Words>1507</Words>
  <Paragraphs>183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2023-04-16T17:03:32Z</dcterms:modified>
  <cp:revision>3158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Breitbild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