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67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_rels/presentation.xml.rels" ContentType="application/vnd.openxmlformats-package.relationships+xml"/>
  <Override PartName="/ppt/media/image13.wmf" ContentType="image/x-wmf"/>
  <Override PartName="/ppt/media/image5.png" ContentType="image/png"/>
  <Override PartName="/ppt/media/image9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.png" ContentType="image/png"/>
  <Override PartName="/ppt/media/image2.png" ContentType="image/png"/>
  <Override PartName="/ppt/media/image10.png" ContentType="image/png"/>
  <Override PartName="/ppt/media/image14.wmf" ContentType="image/x-wmf"/>
  <Override PartName="/ppt/media/image6.png" ContentType="image/png"/>
  <Override PartName="/ppt/media/image7.png" ContentType="image/png"/>
  <Override PartName="/ppt/media/image11.wmf" ContentType="image/x-wmf"/>
  <Override PartName="/ppt/media/image3.png" ContentType="image/png"/>
  <Override PartName="/ppt/media/image8.png" ContentType="image/png"/>
  <Override PartName="/ppt/media/image12.wmf" ContentType="image/x-wmf"/>
  <Override PartName="/ppt/media/image4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0.xml.rels" ContentType="application/vnd.openxmlformats-package.relationships+xml"/>
  <Override PartName="/ppt/slides/_rels/slide73.xml.rels" ContentType="application/vnd.openxmlformats-package.relationships+xml"/>
  <Override PartName="/ppt/slides/_rels/slide69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78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77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_rels/slide88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comments/comment10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30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presProps" Target="presProps.xml"/><Relationship Id="rId96" Type="http://schemas.openxmlformats.org/officeDocument/2006/relationships/commentAuthors" Target="commentAuthors.xml"/>
</Relationships>
</file>

<file path=ppt/comments/comment10.xml><?xml version="1.0" encoding="utf-8"?>
<p:cmLst xmlns:p="http://schemas.openxmlformats.org/presentationml/2006/main">
  <p:cm authorId="0" dt="2022-01-11T12:23:17.000000000" idx="1">
    <p:pos x="0" y="0"/>
    <p:text/>
  </p:cm>
</p:cmLst>
</file>

<file path=ppt/comments/comment12.xml><?xml version="1.0" encoding="utf-8"?>
<p:cmLst xmlns:p="http://schemas.openxmlformats.org/presentationml/2006/main">
  <p:cm authorId="0" dt="2022-01-11T12:23:17.000000000" idx="2">
    <p:pos x="0" y="0"/>
    <p:text/>
  </p:cm>
</p:cmLst>
</file>

<file path=ppt/comments/comment30.xml><?xml version="1.0" encoding="utf-8"?>
<p:cmLst xmlns:p="http://schemas.openxmlformats.org/presentationml/2006/main">
  <p:cm authorId="0" dt="2022-01-12T15:20:49.000000000" idx="3">
    <p:pos x="0" y="0"/>
    <p:text>Recreate Table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</a:t>
            </a:r>
            <a:r>
              <a:rPr b="0" lang="en-US" sz="4400" spc="-1" strike="noStrike">
                <a:latin typeface="DejaVu Sans"/>
              </a:rPr>
              <a:t>to </a:t>
            </a:r>
            <a:r>
              <a:rPr b="0" lang="en-US" sz="4400" spc="-1" strike="noStrike">
                <a:latin typeface="DejaVu Sans"/>
              </a:rPr>
              <a:t>move </a:t>
            </a:r>
            <a:r>
              <a:rPr b="0" lang="en-US" sz="4400" spc="-1" strike="noStrike">
                <a:latin typeface="DejaVu Sans"/>
              </a:rPr>
              <a:t>the </a:t>
            </a:r>
            <a:r>
              <a:rPr b="0" lang="en-US" sz="4400" spc="-1" strike="noStrike">
                <a:latin typeface="DejaVu Sans"/>
              </a:rPr>
              <a:t>slide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DejaVu Sans"/>
              </a:rPr>
              <a:t>Click to edit </a:t>
            </a:r>
            <a:r>
              <a:rPr b="0" lang="en-US" sz="2000" spc="-1" strike="noStrike">
                <a:latin typeface="DejaVu Sans"/>
              </a:rPr>
              <a:t>the notes </a:t>
            </a:r>
            <a:r>
              <a:rPr b="0" lang="en-US" sz="2000" spc="-1" strike="noStrike">
                <a:latin typeface="DejaVu Sans"/>
              </a:rPr>
              <a:t>format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DejaVu Serif"/>
              </a:rPr>
              <a:t>&lt;header&gt;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DejaVu Serif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DejaVu Serif"/>
              </a:rPr>
              <a:t>&lt;date/time&gt;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DejaVu Serif"/>
              </a:defRPr>
            </a:lvl1pPr>
          </a:lstStyle>
          <a:p>
            <a:r>
              <a:rPr b="0" lang="en-US" sz="1400" spc="-1" strike="noStrike">
                <a:latin typeface="DejaVu Serif"/>
              </a:rPr>
              <a:t>&lt;footer&gt;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DejaVu Serif"/>
              </a:defRPr>
            </a:lvl1pPr>
          </a:lstStyle>
          <a:p>
            <a:pPr algn="r">
              <a:buNone/>
            </a:pPr>
            <a:fld id="{58A4F25B-7F20-4DA1-A60C-A1B80F662859}" type="slidenum">
              <a:rPr b="0" lang="en-US" sz="1400" spc="-1" strike="noStrike">
                <a:latin typeface="DejaVu Serif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54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4E6C6F2C-38E6-44D8-BB8B-D8B896A04A9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extShape 1"/>
          <p:cNvSpPr/>
          <p:nvPr/>
        </p:nvSpPr>
        <p:spPr>
          <a:xfrm>
            <a:off x="4403520" y="9555840"/>
            <a:ext cx="3361320" cy="495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  <a:buNone/>
            </a:pPr>
            <a:fld id="{7A0A5623-D4AB-4F6B-A42D-6320AFA0E6F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ans"/>
            </a:endParaRPr>
          </a:p>
        </p:txBody>
      </p:sp>
      <p:sp>
        <p:nvSpPr>
          <p:cNvPr id="556" name="CustomShape 2"/>
          <p:cNvSpPr/>
          <p:nvPr/>
        </p:nvSpPr>
        <p:spPr>
          <a:xfrm>
            <a:off x="4403520" y="9555840"/>
            <a:ext cx="33613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BF40C48E-AA2B-4509-9A19-1F7F6226377E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557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6360" cy="3764160"/>
          </a:xfrm>
          <a:prstGeom prst="rect">
            <a:avLst/>
          </a:prstGeom>
          <a:ln w="0">
            <a:noFill/>
          </a:ln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3760" cy="452088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extShape 1"/>
          <p:cNvSpPr/>
          <p:nvPr/>
        </p:nvSpPr>
        <p:spPr>
          <a:xfrm>
            <a:off x="4403520" y="9555840"/>
            <a:ext cx="3361320" cy="495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  <a:buNone/>
            </a:pPr>
            <a:fld id="{A30FEC92-7266-4532-B4E5-097B004F540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ans"/>
            </a:endParaRPr>
          </a:p>
        </p:txBody>
      </p:sp>
      <p:sp>
        <p:nvSpPr>
          <p:cNvPr id="560" name="CustomShape 2"/>
          <p:cNvSpPr/>
          <p:nvPr/>
        </p:nvSpPr>
        <p:spPr>
          <a:xfrm>
            <a:off x="4403520" y="9555840"/>
            <a:ext cx="33613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29E2619C-4ABA-49C2-8FA7-13781AB09B40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561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6360" cy="3764160"/>
          </a:xfrm>
          <a:prstGeom prst="rect">
            <a:avLst/>
          </a:prstGeom>
          <a:ln w="0">
            <a:noFill/>
          </a:ln>
        </p:spPr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3760" cy="452088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extShape 1"/>
          <p:cNvSpPr/>
          <p:nvPr/>
        </p:nvSpPr>
        <p:spPr>
          <a:xfrm>
            <a:off x="4403520" y="9555840"/>
            <a:ext cx="3361320" cy="495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  <a:buNone/>
            </a:pPr>
            <a:fld id="{3ADA5E35-D55F-4679-A255-E4FCD4CF2BE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ans"/>
            </a:endParaRPr>
          </a:p>
        </p:txBody>
      </p:sp>
      <p:sp>
        <p:nvSpPr>
          <p:cNvPr id="564" name="CustomShape 2"/>
          <p:cNvSpPr/>
          <p:nvPr/>
        </p:nvSpPr>
        <p:spPr>
          <a:xfrm>
            <a:off x="4403520" y="9555840"/>
            <a:ext cx="33613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9C7FC159-975E-4380-9564-702048EC9110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565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6360" cy="3764160"/>
          </a:xfrm>
          <a:prstGeom prst="rect">
            <a:avLst/>
          </a:prstGeom>
          <a:ln w="0">
            <a:noFill/>
          </a:ln>
        </p:spPr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3760" cy="452088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1"/>
          <p:cNvSpPr/>
          <p:nvPr/>
        </p:nvSpPr>
        <p:spPr>
          <a:xfrm>
            <a:off x="4403520" y="9555840"/>
            <a:ext cx="3361320" cy="495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  <a:buNone/>
            </a:pPr>
            <a:fld id="{F3BFFFE4-16EA-4AAB-BECC-8B20964BCBF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ans"/>
            </a:endParaRPr>
          </a:p>
        </p:txBody>
      </p:sp>
      <p:sp>
        <p:nvSpPr>
          <p:cNvPr id="568" name="CustomShape 2"/>
          <p:cNvSpPr/>
          <p:nvPr/>
        </p:nvSpPr>
        <p:spPr>
          <a:xfrm>
            <a:off x="4403520" y="9555840"/>
            <a:ext cx="33613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06D86E1F-F855-431B-8B62-E0AAE53C26AD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569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6360" cy="3764160"/>
          </a:xfrm>
          <a:prstGeom prst="rect">
            <a:avLst/>
          </a:prstGeom>
          <a:ln w="0">
            <a:noFill/>
          </a:ln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3760" cy="452088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73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CE4A32D1-8D17-4F37-897C-D6AC4F20ADD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76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21DE7E34-EAF6-4DBA-AEAF-CBF27498576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79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2C6F93DC-9F70-4B4B-9D5E-A5B1E928CBB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82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271F4D72-E23E-42D4-8ED6-38458A6C49B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85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6BF822C4-9E8B-4B51-9401-E95832BDF8B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88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02D7D239-C130-4BB2-8486-D0B2447490E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91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C916D52D-F8DD-4F32-9B4E-D21FDE0A372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94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A298FC71-B83F-4225-B115-F7B7D432FA2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97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89CCF1C1-9112-457E-9FB7-ACC1070DED1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00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E36D97DC-DFEA-44CF-9EA6-66036676F2E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TextShape 1"/>
          <p:cNvSpPr/>
          <p:nvPr/>
        </p:nvSpPr>
        <p:spPr>
          <a:xfrm>
            <a:off x="4403520" y="9555840"/>
            <a:ext cx="3361320" cy="495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  <a:buNone/>
            </a:pPr>
            <a:fld id="{82908ECF-1285-487C-90E6-1806AC707C9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ans"/>
            </a:endParaRPr>
          </a:p>
        </p:txBody>
      </p:sp>
      <p:sp>
        <p:nvSpPr>
          <p:cNvPr id="602" name="CustomShape 2"/>
          <p:cNvSpPr/>
          <p:nvPr/>
        </p:nvSpPr>
        <p:spPr>
          <a:xfrm>
            <a:off x="4403520" y="9555840"/>
            <a:ext cx="33613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EF137D2D-A6EA-4313-8C37-AF8478829CBE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603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6360" cy="3764160"/>
          </a:xfrm>
          <a:prstGeom prst="rect">
            <a:avLst/>
          </a:prstGeom>
          <a:ln w="0">
            <a:noFill/>
          </a:ln>
        </p:spPr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3760" cy="452088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Shape 1"/>
          <p:cNvSpPr/>
          <p:nvPr/>
        </p:nvSpPr>
        <p:spPr>
          <a:xfrm>
            <a:off x="4362840" y="10378440"/>
            <a:ext cx="3330360" cy="53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  <a:buNone/>
            </a:pPr>
            <a:fld id="{0D2EE5B7-B7FC-4363-952A-DE42E96B6E1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ans"/>
            </a:endParaRPr>
          </a:p>
        </p:txBody>
      </p:sp>
      <p:sp>
        <p:nvSpPr>
          <p:cNvPr id="606" name="PlaceHolder 1"/>
          <p:cNvSpPr>
            <a:spLocks noGrp="1"/>
          </p:cNvSpPr>
          <p:nvPr>
            <p:ph type="sldImg"/>
          </p:nvPr>
        </p:nvSpPr>
        <p:spPr>
          <a:xfrm>
            <a:off x="210960" y="820800"/>
            <a:ext cx="7272720" cy="4089600"/>
          </a:xfrm>
          <a:prstGeom prst="rect">
            <a:avLst/>
          </a:prstGeom>
          <a:ln w="0">
            <a:noFill/>
          </a:ln>
        </p:spPr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1026000" y="5188680"/>
            <a:ext cx="5641560" cy="4909320"/>
          </a:xfrm>
          <a:prstGeom prst="rect">
            <a:avLst/>
          </a:prstGeom>
          <a:noFill/>
          <a:ln w="0">
            <a:noFill/>
          </a:ln>
        </p:spPr>
        <p:txBody>
          <a:bodyPr lIns="95400" rIns="95400" tIns="47520" bIns="475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TextShape 1"/>
          <p:cNvSpPr/>
          <p:nvPr/>
        </p:nvSpPr>
        <p:spPr>
          <a:xfrm>
            <a:off x="4362840" y="10378440"/>
            <a:ext cx="3330360" cy="53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  <a:buNone/>
            </a:pPr>
            <a:fld id="{B4FB0A62-B322-451F-B5D5-281C017BFDE2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ans"/>
            </a:endParaRPr>
          </a:p>
        </p:txBody>
      </p:sp>
      <p:sp>
        <p:nvSpPr>
          <p:cNvPr id="609" name="PlaceHolder 1"/>
          <p:cNvSpPr>
            <a:spLocks noGrp="1"/>
          </p:cNvSpPr>
          <p:nvPr>
            <p:ph type="sldImg"/>
          </p:nvPr>
        </p:nvSpPr>
        <p:spPr>
          <a:xfrm>
            <a:off x="210960" y="820800"/>
            <a:ext cx="7272720" cy="4089600"/>
          </a:xfrm>
          <a:prstGeom prst="rect">
            <a:avLst/>
          </a:prstGeom>
          <a:ln w="0">
            <a:noFill/>
          </a:ln>
        </p:spPr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1026000" y="5188680"/>
            <a:ext cx="5641560" cy="4909320"/>
          </a:xfrm>
          <a:prstGeom prst="rect">
            <a:avLst/>
          </a:prstGeom>
          <a:noFill/>
          <a:ln w="0">
            <a:noFill/>
          </a:ln>
        </p:spPr>
        <p:txBody>
          <a:bodyPr lIns="95400" rIns="95400" tIns="47520" bIns="475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13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4D728204-1572-46B7-9C4A-DB23D8507FF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16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5B54507A-75C7-43A0-B92D-92BBC05EE21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TextShape 1"/>
          <p:cNvSpPr/>
          <p:nvPr/>
        </p:nvSpPr>
        <p:spPr>
          <a:xfrm>
            <a:off x="4362840" y="10378440"/>
            <a:ext cx="3330360" cy="53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  <a:buNone/>
            </a:pPr>
            <a:fld id="{D1E3C7BC-C8F6-4202-805E-29422833E91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ans"/>
            </a:endParaRPr>
          </a:p>
        </p:txBody>
      </p:sp>
      <p:sp>
        <p:nvSpPr>
          <p:cNvPr id="618" name="CustomShape 2"/>
          <p:cNvSpPr/>
          <p:nvPr/>
        </p:nvSpPr>
        <p:spPr>
          <a:xfrm>
            <a:off x="4362840" y="10378440"/>
            <a:ext cx="333036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389F2F28-2427-4442-BD46-85AC28F9B18D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619" name="PlaceHolder 1"/>
          <p:cNvSpPr>
            <a:spLocks noGrp="1"/>
          </p:cNvSpPr>
          <p:nvPr>
            <p:ph type="sldImg"/>
          </p:nvPr>
        </p:nvSpPr>
        <p:spPr>
          <a:xfrm>
            <a:off x="212760" y="820800"/>
            <a:ext cx="7269480" cy="4088160"/>
          </a:xfrm>
          <a:prstGeom prst="rect">
            <a:avLst/>
          </a:prstGeom>
          <a:ln w="0">
            <a:noFill/>
          </a:ln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1026000" y="5186520"/>
            <a:ext cx="5641560" cy="49111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-215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Nach Pohl S.332f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TextShape 1"/>
          <p:cNvSpPr/>
          <p:nvPr/>
        </p:nvSpPr>
        <p:spPr>
          <a:xfrm>
            <a:off x="4362840" y="10378440"/>
            <a:ext cx="3330360" cy="53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  <a:buNone/>
            </a:pPr>
            <a:fld id="{5034E0EC-0ED2-4DB4-A982-F7685F920341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ans"/>
            </a:endParaRPr>
          </a:p>
        </p:txBody>
      </p:sp>
      <p:sp>
        <p:nvSpPr>
          <p:cNvPr id="622" name="CustomShape 2"/>
          <p:cNvSpPr/>
          <p:nvPr/>
        </p:nvSpPr>
        <p:spPr>
          <a:xfrm>
            <a:off x="4362840" y="10378440"/>
            <a:ext cx="333036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978C8547-5ACB-401A-B943-519086B76A30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623" name="PlaceHolder 1"/>
          <p:cNvSpPr>
            <a:spLocks noGrp="1"/>
          </p:cNvSpPr>
          <p:nvPr>
            <p:ph type="sldImg"/>
          </p:nvPr>
        </p:nvSpPr>
        <p:spPr>
          <a:xfrm>
            <a:off x="212760" y="820800"/>
            <a:ext cx="7269480" cy="4088160"/>
          </a:xfrm>
          <a:prstGeom prst="rect">
            <a:avLst/>
          </a:prstGeom>
          <a:ln w="0">
            <a:noFill/>
          </a:ln>
        </p:spPr>
      </p:sp>
      <p:sp>
        <p:nvSpPr>
          <p:cNvPr id="624" name="PlaceHolder 2"/>
          <p:cNvSpPr>
            <a:spLocks noGrp="1"/>
          </p:cNvSpPr>
          <p:nvPr>
            <p:ph type="body"/>
          </p:nvPr>
        </p:nvSpPr>
        <p:spPr>
          <a:xfrm>
            <a:off x="1026000" y="5186520"/>
            <a:ext cx="5641560" cy="49111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-215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Nach Pohl S.332f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extShape 1"/>
          <p:cNvSpPr/>
          <p:nvPr/>
        </p:nvSpPr>
        <p:spPr>
          <a:xfrm>
            <a:off x="4362840" y="10378440"/>
            <a:ext cx="3330360" cy="53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  <a:buNone/>
            </a:pPr>
            <a:fld id="{61D1B3FF-B1A5-4AD7-8840-23FBB4E5E73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ans"/>
            </a:endParaRPr>
          </a:p>
        </p:txBody>
      </p:sp>
      <p:sp>
        <p:nvSpPr>
          <p:cNvPr id="626" name="CustomShape 2"/>
          <p:cNvSpPr/>
          <p:nvPr/>
        </p:nvSpPr>
        <p:spPr>
          <a:xfrm>
            <a:off x="4362840" y="10378440"/>
            <a:ext cx="333036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B0D38B44-23DA-4DB9-BB7F-F143BF0430A6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627" name="PlaceHolder 1"/>
          <p:cNvSpPr>
            <a:spLocks noGrp="1"/>
          </p:cNvSpPr>
          <p:nvPr>
            <p:ph type="sldImg"/>
          </p:nvPr>
        </p:nvSpPr>
        <p:spPr>
          <a:xfrm>
            <a:off x="212760" y="820800"/>
            <a:ext cx="7269480" cy="4088160"/>
          </a:xfrm>
          <a:prstGeom prst="rect">
            <a:avLst/>
          </a:prstGeom>
          <a:ln w="0">
            <a:noFill/>
          </a:ln>
        </p:spPr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1026000" y="5186520"/>
            <a:ext cx="5641560" cy="49111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-215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Nach Pohl S.332f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TextShape 1"/>
          <p:cNvSpPr/>
          <p:nvPr/>
        </p:nvSpPr>
        <p:spPr>
          <a:xfrm>
            <a:off x="4362840" y="10378440"/>
            <a:ext cx="3330360" cy="53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  <a:buNone/>
            </a:pPr>
            <a:fld id="{EFDC9A93-1872-4B2B-A349-EA85D0D3FD0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ans"/>
            </a:endParaRPr>
          </a:p>
        </p:txBody>
      </p:sp>
      <p:sp>
        <p:nvSpPr>
          <p:cNvPr id="630" name="CustomShape 2"/>
          <p:cNvSpPr/>
          <p:nvPr/>
        </p:nvSpPr>
        <p:spPr>
          <a:xfrm>
            <a:off x="4362840" y="10378440"/>
            <a:ext cx="333036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4A8E4EB9-BB38-4AE3-B43E-AE9D4B9587B7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631" name="PlaceHolder 1"/>
          <p:cNvSpPr>
            <a:spLocks noGrp="1"/>
          </p:cNvSpPr>
          <p:nvPr>
            <p:ph type="sldImg"/>
          </p:nvPr>
        </p:nvSpPr>
        <p:spPr>
          <a:xfrm>
            <a:off x="212760" y="820800"/>
            <a:ext cx="7269480" cy="4088160"/>
          </a:xfrm>
          <a:prstGeom prst="rect">
            <a:avLst/>
          </a:prstGeom>
          <a:ln w="0">
            <a:noFill/>
          </a:ln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1026000" y="5186520"/>
            <a:ext cx="5641560" cy="491112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-215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Nach Pohl S.332f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35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A3BDE606-4A69-4CB7-B0CB-A2F570ABFFF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38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D5006845-99EA-4792-A2BC-5062D893679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41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5D5E49F9-9987-4CF7-B91F-31FF40DC2EF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44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6F3D2152-BA6B-4DBE-9C2D-B5FF8844B5F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47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8EE11DAC-68BA-4B28-BEB6-BCDFE032C87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50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80C36912-958E-4813-B214-26683574FEF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53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B913441F-3B0A-4C5B-B094-ED233A24BB6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56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90328E90-CF93-4F3C-9B77-14083F19626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59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17BB961E-FA46-4435-B89F-E59F28FA185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62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F8DF44EA-ACA0-48E4-81A0-9EC58D13EC5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65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C9FE2474-4FA6-452A-991D-C5C14DAA461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6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68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07F704B7-DFD5-4F39-9913-9261AB84A3E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71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EE6A3AB4-FAF6-42F3-B454-199AB567886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74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D69CB671-B523-4CD3-BF57-CE6227278CB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77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1F42F9FA-092C-446D-A931-4D19584CA70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80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FDB3B072-5BC1-4044-952D-EE0382E3BA4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83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827CD07D-F722-48F9-97C4-9C03C897B0E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86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3A1202A9-0AD8-4DE2-9301-54DEF7C25B6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TextShape 1"/>
          <p:cNvSpPr/>
          <p:nvPr/>
        </p:nvSpPr>
        <p:spPr>
          <a:xfrm>
            <a:off x="4403520" y="9555840"/>
            <a:ext cx="3361320" cy="495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  <a:buNone/>
            </a:pPr>
            <a:fld id="{F6D87778-C24B-4C68-A6CF-CE541E10541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ans"/>
            </a:endParaRPr>
          </a:p>
        </p:txBody>
      </p:sp>
      <p:sp>
        <p:nvSpPr>
          <p:cNvPr id="688" name="CustomShape 2"/>
          <p:cNvSpPr/>
          <p:nvPr/>
        </p:nvSpPr>
        <p:spPr>
          <a:xfrm>
            <a:off x="4403520" y="9555840"/>
            <a:ext cx="33613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51888BFD-8551-4FFC-81A7-117F8CDC8861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689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6360" cy="3764160"/>
          </a:xfrm>
          <a:prstGeom prst="rect">
            <a:avLst/>
          </a:prstGeom>
          <a:ln w="0">
            <a:noFill/>
          </a:ln>
        </p:spPr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3760" cy="452088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TextShape 1"/>
          <p:cNvSpPr/>
          <p:nvPr/>
        </p:nvSpPr>
        <p:spPr>
          <a:xfrm>
            <a:off x="4403520" y="9555840"/>
            <a:ext cx="3361320" cy="495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  <a:buNone/>
            </a:pPr>
            <a:fld id="{7049DBA8-AF93-4DCA-B31E-A136D5E2A9A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ans"/>
            </a:endParaRPr>
          </a:p>
        </p:txBody>
      </p:sp>
      <p:sp>
        <p:nvSpPr>
          <p:cNvPr id="692" name="CustomShape 2"/>
          <p:cNvSpPr/>
          <p:nvPr/>
        </p:nvSpPr>
        <p:spPr>
          <a:xfrm>
            <a:off x="4403520" y="9555840"/>
            <a:ext cx="33613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145574B6-0A25-4143-980B-AF0BA8C4E4CE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693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6360" cy="3764160"/>
          </a:xfrm>
          <a:prstGeom prst="rect">
            <a:avLst/>
          </a:prstGeom>
          <a:ln w="0">
            <a:noFill/>
          </a:ln>
        </p:spPr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3760" cy="452088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TextShape 1"/>
          <p:cNvSpPr/>
          <p:nvPr/>
        </p:nvSpPr>
        <p:spPr>
          <a:xfrm>
            <a:off x="4403520" y="9555840"/>
            <a:ext cx="3361320" cy="495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  <a:buNone/>
            </a:pPr>
            <a:fld id="{0AAB766D-67EE-4C0F-91F4-F6C58F349D0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ans"/>
            </a:endParaRPr>
          </a:p>
        </p:txBody>
      </p:sp>
      <p:sp>
        <p:nvSpPr>
          <p:cNvPr id="696" name="CustomShape 2"/>
          <p:cNvSpPr/>
          <p:nvPr/>
        </p:nvSpPr>
        <p:spPr>
          <a:xfrm>
            <a:off x="4403520" y="9555840"/>
            <a:ext cx="33613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91D50E31-6420-45F5-830E-379233BA5A7F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697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6360" cy="3764160"/>
          </a:xfrm>
          <a:prstGeom prst="rect">
            <a:avLst/>
          </a:prstGeom>
          <a:ln w="0">
            <a:noFill/>
          </a:ln>
        </p:spPr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3760" cy="452088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TextShape 1"/>
          <p:cNvSpPr/>
          <p:nvPr/>
        </p:nvSpPr>
        <p:spPr>
          <a:xfrm>
            <a:off x="4403520" y="9555840"/>
            <a:ext cx="3361320" cy="495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  <a:buNone/>
            </a:pPr>
            <a:fld id="{5180EC3E-487C-4F10-9EB1-7CF632FF8E9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ans"/>
            </a:endParaRPr>
          </a:p>
        </p:txBody>
      </p:sp>
      <p:sp>
        <p:nvSpPr>
          <p:cNvPr id="700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6360" cy="3764160"/>
          </a:xfrm>
          <a:prstGeom prst="rect">
            <a:avLst/>
          </a:prstGeom>
          <a:ln w="0">
            <a:noFill/>
          </a:ln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1035360" y="4777200"/>
            <a:ext cx="5693760" cy="4519440"/>
          </a:xfrm>
          <a:prstGeom prst="rect">
            <a:avLst/>
          </a:prstGeom>
          <a:noFill/>
          <a:ln w="0">
            <a:noFill/>
          </a:ln>
        </p:spPr>
        <p:txBody>
          <a:bodyPr lIns="95400" rIns="95400" tIns="47520" bIns="475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TextShape 1"/>
          <p:cNvSpPr/>
          <p:nvPr/>
        </p:nvSpPr>
        <p:spPr>
          <a:xfrm>
            <a:off x="4403520" y="9555840"/>
            <a:ext cx="3361320" cy="495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  <a:buNone/>
            </a:pPr>
            <a:fld id="{31F18F68-7358-4D05-887E-6CA1FFE4ACA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ans"/>
            </a:endParaRPr>
          </a:p>
        </p:txBody>
      </p:sp>
      <p:sp>
        <p:nvSpPr>
          <p:cNvPr id="703" name="CustomShape 2"/>
          <p:cNvSpPr/>
          <p:nvPr/>
        </p:nvSpPr>
        <p:spPr>
          <a:xfrm>
            <a:off x="4403520" y="9555840"/>
            <a:ext cx="33613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996D23C5-8944-498F-ACB3-F93E08BE8805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704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6360" cy="3764160"/>
          </a:xfrm>
          <a:prstGeom prst="rect">
            <a:avLst/>
          </a:prstGeom>
          <a:ln w="0">
            <a:noFill/>
          </a:ln>
        </p:spPr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3760" cy="452088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08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17203311-6D19-46EE-88D5-B0B498BDFF4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11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3FC6CE8F-755A-46F8-98AB-9889974B6CC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14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0475555D-1AEB-462C-88FD-24CE5B298D4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17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2CEB96E2-F31A-4C6A-8695-CB88D94F1BF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20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D6FB70BB-E047-40B4-A9A6-3F1342A9388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23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B5E6947E-3313-4B46-BD18-4C33D6C1B74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Shape 1"/>
          <p:cNvSpPr/>
          <p:nvPr/>
        </p:nvSpPr>
        <p:spPr>
          <a:xfrm>
            <a:off x="4403520" y="9555840"/>
            <a:ext cx="3361320" cy="495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  <a:buNone/>
            </a:pPr>
            <a:fld id="{A3DFF8F2-8784-429B-BBA6-9B7924DC6F7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ans"/>
            </a:endParaRPr>
          </a:p>
        </p:txBody>
      </p:sp>
      <p:sp>
        <p:nvSpPr>
          <p:cNvPr id="725" name="CustomShape 2"/>
          <p:cNvSpPr/>
          <p:nvPr/>
        </p:nvSpPr>
        <p:spPr>
          <a:xfrm>
            <a:off x="4403520" y="9555840"/>
            <a:ext cx="33613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D9EDB37D-8FFA-4AE3-A25B-A30A82590878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726" name="PlaceHolder 1"/>
          <p:cNvSpPr>
            <a:spLocks noGrp="1"/>
          </p:cNvSpPr>
          <p:nvPr>
            <p:ph type="sldImg"/>
          </p:nvPr>
        </p:nvSpPr>
        <p:spPr>
          <a:xfrm>
            <a:off x="538200" y="755640"/>
            <a:ext cx="6690600" cy="3763440"/>
          </a:xfrm>
          <a:prstGeom prst="rect">
            <a:avLst/>
          </a:prstGeom>
          <a:ln w="0">
            <a:noFill/>
          </a:ln>
        </p:spPr>
      </p:sp>
      <p:sp>
        <p:nvSpPr>
          <p:cNvPr id="727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3760" cy="452088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30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477B9AFA-5F19-43F4-BAAC-EA4BEB339A2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33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F40483E1-D339-4B33-89F1-67F7EDB01F1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36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20A5F67B-4C48-4D91-BFE6-ECFA9ADD246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TextShape 1"/>
          <p:cNvSpPr/>
          <p:nvPr/>
        </p:nvSpPr>
        <p:spPr>
          <a:xfrm>
            <a:off x="4403520" y="9555840"/>
            <a:ext cx="3361320" cy="495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  <a:buNone/>
            </a:pPr>
            <a:fld id="{9A210719-36D1-47FA-8242-C2622D829FE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ans"/>
            </a:endParaRPr>
          </a:p>
        </p:txBody>
      </p:sp>
      <p:sp>
        <p:nvSpPr>
          <p:cNvPr id="738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6360" cy="3764160"/>
          </a:xfrm>
          <a:prstGeom prst="rect">
            <a:avLst/>
          </a:prstGeom>
          <a:ln w="0">
            <a:noFill/>
          </a:ln>
        </p:spPr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1035360" y="4777200"/>
            <a:ext cx="5693760" cy="4519440"/>
          </a:xfrm>
          <a:prstGeom prst="rect">
            <a:avLst/>
          </a:prstGeom>
          <a:noFill/>
          <a:ln w="0">
            <a:noFill/>
          </a:ln>
        </p:spPr>
        <p:txBody>
          <a:bodyPr lIns="95400" rIns="95400" tIns="47520" bIns="47520" anchor="t">
            <a:noAutofit/>
          </a:bodyPr>
          <a:p>
            <a:pPr marL="216000" indent="-215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Nicht sicher, ob ich die Schrift in der Skizze richtig deuten konnte.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42" name="TextShape 3"/>
          <p:cNvSpPr/>
          <p:nvPr/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fld id="{6DFDB4E6-0537-4955-8AF6-D6EA764BBE6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57A307BD-ADB6-4EA2-9957-4A29EAA42F6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6"/>
          <p:cNvSpPr/>
          <p:nvPr/>
        </p:nvSpPr>
        <p:spPr>
          <a:xfrm>
            <a:off x="0" y="664668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</a:t>
            </a:r>
            <a:r>
              <a:rPr b="0" lang="en-US" sz="4400" spc="-1" strike="noStrike">
                <a:latin typeface="DejaVu Sans"/>
              </a:rPr>
              <a:t>to </a:t>
            </a:r>
            <a:r>
              <a:rPr b="0" lang="en-US" sz="4400" spc="-1" strike="noStrike">
                <a:latin typeface="DejaVu Sans"/>
              </a:rPr>
              <a:t>edit </a:t>
            </a:r>
            <a:r>
              <a:rPr b="0" lang="en-US" sz="4400" spc="-1" strike="noStrike">
                <a:latin typeface="DejaVu Sans"/>
              </a:rPr>
              <a:t>the </a:t>
            </a:r>
            <a:r>
              <a:rPr b="0" lang="en-US" sz="4400" spc="-1" strike="noStrike">
                <a:latin typeface="DejaVu Sans"/>
              </a:rPr>
              <a:t>title </a:t>
            </a:r>
            <a:r>
              <a:rPr b="0" lang="en-US" sz="4400" spc="-1" strike="noStrike">
                <a:latin typeface="DejaVu Sans"/>
              </a:rPr>
              <a:t>text </a:t>
            </a:r>
            <a:r>
              <a:rPr b="0" lang="en-US" sz="4400" spc="-1" strike="noStrike">
                <a:latin typeface="DejaVu Sans"/>
              </a:rPr>
              <a:t>forma</a:t>
            </a:r>
            <a:r>
              <a:rPr b="0" lang="en-US" sz="4400" spc="-1" strike="noStrike">
                <a:latin typeface="DejaVu Sans"/>
              </a:rPr>
              <a:t>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77436E3A-1D84-42DE-AB4F-C0B9085A0F8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0" y="664668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</a:t>
            </a:r>
            <a:r>
              <a:rPr b="0" lang="en-US" sz="4400" spc="-1" strike="noStrike">
                <a:latin typeface="DejaVu Sans"/>
              </a:rPr>
              <a:t>to </a:t>
            </a:r>
            <a:r>
              <a:rPr b="0" lang="en-US" sz="4400" spc="-1" strike="noStrike">
                <a:latin typeface="DejaVu Sans"/>
              </a:rPr>
              <a:t>edit </a:t>
            </a:r>
            <a:r>
              <a:rPr b="0" lang="en-US" sz="4400" spc="-1" strike="noStrike">
                <a:latin typeface="DejaVu Sans"/>
              </a:rPr>
              <a:t>the </a:t>
            </a:r>
            <a:r>
              <a:rPr b="0" lang="en-US" sz="4400" spc="-1" strike="noStrike">
                <a:latin typeface="DejaVu Sans"/>
              </a:rPr>
              <a:t>title </a:t>
            </a:r>
            <a:r>
              <a:rPr b="0" lang="en-US" sz="4400" spc="-1" strike="noStrike">
                <a:latin typeface="DejaVu Sans"/>
              </a:rPr>
              <a:t>text </a:t>
            </a:r>
            <a:r>
              <a:rPr b="0" lang="en-US" sz="4400" spc="-1" strike="noStrike">
                <a:latin typeface="DejaVu Sans"/>
              </a:rPr>
              <a:t>forma</a:t>
            </a:r>
            <a:r>
              <a:rPr b="0" lang="en-US" sz="4400" spc="-1" strike="noStrike">
                <a:latin typeface="DejaVu Sans"/>
              </a:rPr>
              <a:t>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EAA7B704-24A0-4C61-A24C-3759A55F86F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"/>
          <p:cNvSpPr/>
          <p:nvPr/>
        </p:nvSpPr>
        <p:spPr>
          <a:xfrm>
            <a:off x="0" y="664668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</a:t>
            </a:r>
            <a:r>
              <a:rPr b="0" lang="en-US" sz="4400" spc="-1" strike="noStrike">
                <a:latin typeface="DejaVu Sans"/>
              </a:rPr>
              <a:t>to </a:t>
            </a:r>
            <a:r>
              <a:rPr b="0" lang="en-US" sz="4400" spc="-1" strike="noStrike">
                <a:latin typeface="DejaVu Sans"/>
              </a:rPr>
              <a:t>edit </a:t>
            </a:r>
            <a:r>
              <a:rPr b="0" lang="en-US" sz="4400" spc="-1" strike="noStrike">
                <a:latin typeface="DejaVu Sans"/>
              </a:rPr>
              <a:t>the </a:t>
            </a:r>
            <a:r>
              <a:rPr b="0" lang="en-US" sz="4400" spc="-1" strike="noStrike">
                <a:latin typeface="DejaVu Sans"/>
              </a:rPr>
              <a:t>title </a:t>
            </a:r>
            <a:r>
              <a:rPr b="0" lang="en-US" sz="4400" spc="-1" strike="noStrike">
                <a:latin typeface="DejaVu Sans"/>
              </a:rPr>
              <a:t>text </a:t>
            </a:r>
            <a:r>
              <a:rPr b="0" lang="en-US" sz="4400" spc="-1" strike="noStrike">
                <a:latin typeface="DejaVu Sans"/>
              </a:rPr>
              <a:t>forma</a:t>
            </a:r>
            <a:r>
              <a:rPr b="0" lang="en-US" sz="4400" spc="-1" strike="noStrike">
                <a:latin typeface="DejaVu Sans"/>
              </a:rPr>
              <a:t>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C82050CC-0FD8-4705-A54B-BA9BF3FBE54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142748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8BE51164-5237-4B04-A86F-75EA1348DDC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0" y="664668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</a:t>
            </a:r>
            <a:r>
              <a:rPr b="0" lang="en-US" sz="4400" spc="-1" strike="noStrike">
                <a:latin typeface="DejaVu Sans"/>
              </a:rPr>
              <a:t>to </a:t>
            </a:r>
            <a:r>
              <a:rPr b="0" lang="en-US" sz="4400" spc="-1" strike="noStrike">
                <a:latin typeface="DejaVu Sans"/>
              </a:rPr>
              <a:t>edit </a:t>
            </a:r>
            <a:r>
              <a:rPr b="0" lang="en-US" sz="4400" spc="-1" strike="noStrike">
                <a:latin typeface="DejaVu Sans"/>
              </a:rPr>
              <a:t>the </a:t>
            </a:r>
            <a:r>
              <a:rPr b="0" lang="en-US" sz="4400" spc="-1" strike="noStrike">
                <a:latin typeface="DejaVu Sans"/>
              </a:rPr>
              <a:t>title </a:t>
            </a:r>
            <a:r>
              <a:rPr b="0" lang="en-US" sz="4400" spc="-1" strike="noStrike">
                <a:latin typeface="DejaVu Sans"/>
              </a:rPr>
              <a:t>text </a:t>
            </a:r>
            <a:r>
              <a:rPr b="0" lang="en-US" sz="4400" spc="-1" strike="noStrike">
                <a:latin typeface="DejaVu Sans"/>
              </a:rPr>
              <a:t>forma</a:t>
            </a:r>
            <a:r>
              <a:rPr b="0" lang="en-US" sz="4400" spc="-1" strike="noStrike">
                <a:latin typeface="DejaVu Sans"/>
              </a:rPr>
              <a:t>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NI43U9UpkQo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<Relationship Id="rId4" Type="http://schemas.openxmlformats.org/officeDocument/2006/relationships/comments" Target="../comments/commen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comments" Target="../comments/comment30.xml"/><Relationship Id="rId4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60440" cy="11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60440" cy="23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3: Requirements Elicitation</a:t>
            </a: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Anant Sujatanagarjuna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2057400"/>
            <a:ext cx="10737720" cy="4565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DejaVu Sans"/>
                <a:ea typeface="DejaVu Sans"/>
              </a:rPr>
              <a:t>Youtube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17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7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1700" spc="-1" strike="noStrike">
              <a:latin typeface="DejaVu Sans"/>
            </a:endParaRPr>
          </a:p>
        </p:txBody>
      </p:sp>
      <p:pic>
        <p:nvPicPr>
          <p:cNvPr id="247" name="Grafik 2" descr=""/>
          <p:cNvPicPr/>
          <p:nvPr/>
        </p:nvPicPr>
        <p:blipFill>
          <a:blip r:embed="rId2"/>
          <a:stretch/>
        </p:blipFill>
        <p:spPr>
          <a:xfrm>
            <a:off x="2329920" y="2606040"/>
            <a:ext cx="6984720" cy="2757600"/>
          </a:xfrm>
          <a:prstGeom prst="rect">
            <a:avLst/>
          </a:prstGeom>
          <a:ln w="0">
            <a:noFill/>
          </a:ln>
        </p:spPr>
      </p:pic>
      <p:sp>
        <p:nvSpPr>
          <p:cNvPr id="248" name="CustomShape 2"/>
          <p:cNvSpPr/>
          <p:nvPr/>
        </p:nvSpPr>
        <p:spPr>
          <a:xfrm>
            <a:off x="542880" y="72468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542880" y="127116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 Problems – Telephone Game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2057400"/>
            <a:ext cx="10737720" cy="4565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Consideration of all stakeholders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can not describe abstractly what they are doing, why they are doing it, nor what they need to be able to do things.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Requests are much too general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Presentation of new possibilities and their consequences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like to keep their existing approaches 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It is difficult to invent new approaches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542880" y="72468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542880" y="127116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 Problems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2057400"/>
            <a:ext cx="10737720" cy="4565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Cause of power struggles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Cause of opposition against changes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Priorities 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want too much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always add new ideas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542880" y="72468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542880" y="127116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 Problems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35520" y="4406760"/>
            <a:ext cx="10746360" cy="13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Requirement sources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335520" y="2906640"/>
            <a:ext cx="10746360" cy="14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Sources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TextShape 4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108000" indent="-22824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Three kinds of requirement sources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People or organizations that influence the requirements of a system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users, operators, architects, testers, ...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Contain important information that can provide requirements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standards, legal documents, requirements documents, error reports of legacy systems, ...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Systems in operation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Legacy/predecessor systems or computer systems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/>
          <p:nvPr/>
        </p:nvSpPr>
        <p:spPr>
          <a:xfrm>
            <a:off x="465840" y="1828800"/>
            <a:ext cx="10729080" cy="4578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Previous functions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secretary organized meetings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Problems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status of the organization is not recognizable for everyone, takes too long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Objectives for new functions / systems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transparent organization, faster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Factors of success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organizing a typical meeting within one day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system architecture (how much components, partitioning)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install software for every employee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 of Knowledge to Gain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542880" y="72288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/>
          <p:nvPr/>
        </p:nvSpPr>
        <p:spPr>
          <a:xfrm>
            <a:off x="465840" y="1828800"/>
            <a:ext cx="10729080" cy="4578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90000"/>
              </a:lnSpc>
              <a:spcBef>
                <a:spcPts val="865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Realistic Solutions</a:t>
            </a:r>
            <a:endParaRPr b="0" lang="en-US" sz="2000" spc="-1" strike="noStrike">
              <a:latin typeface="DejaVu Sans"/>
            </a:endParaRPr>
          </a:p>
          <a:p>
            <a:pPr lvl="1" marL="864000" indent="-3236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System is gathering data, people are solving problems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9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Consequences and risks</a:t>
            </a:r>
            <a:endParaRPr b="0" lang="en-US" sz="2000" spc="-1" strike="noStrike">
              <a:latin typeface="DejaVu Sans"/>
            </a:endParaRPr>
          </a:p>
          <a:p>
            <a:pPr lvl="1" marL="864000" indent="-3236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too little freedom of decision for participants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 of Knowledge to Gain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542880" y="72288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/>
          <p:nvPr/>
        </p:nvSpPr>
        <p:spPr>
          <a:xfrm>
            <a:off x="465840" y="1843200"/>
            <a:ext cx="10729080" cy="4352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Customer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Actual and potential customers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leader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 manager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Old and new users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Typical Stakeholders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542880" y="72396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/>
          <p:nvPr/>
        </p:nvSpPr>
        <p:spPr>
          <a:xfrm>
            <a:off x="458280" y="1339200"/>
            <a:ext cx="10736640" cy="5055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28600" indent="-2282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Developer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marketing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leader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Technical leader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Architect / Designer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Developer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Tester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Legal Department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Maybe in different locations, maybe in competing divisions</a:t>
            </a:r>
            <a:endParaRPr b="0" lang="en-US" sz="20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Typical Stakeholders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542880" y="72396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Significance of Stakeholders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TextShape 4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are the main source of requirements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Missing stakeholders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Missing requirements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Leads to change requests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Retroactive changes are expensive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all stakeholders are equally important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stakeholders also require prioritization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Never tell them!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 checklists of all stakeholders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pic>
        <p:nvPicPr>
          <p:cNvPr id="194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099800" cy="2077200"/>
          </a:xfrm>
          <a:prstGeom prst="rect">
            <a:avLst/>
          </a:prstGeom>
          <a:ln w="0">
            <a:noFill/>
          </a:ln>
        </p:spPr>
      </p:pic>
      <p:sp>
        <p:nvSpPr>
          <p:cNvPr id="195" name="CustomShape 3"/>
          <p:cNvSpPr/>
          <p:nvPr/>
        </p:nvSpPr>
        <p:spPr>
          <a:xfrm>
            <a:off x="474120" y="2297880"/>
            <a:ext cx="1815840" cy="225612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Maintenance of Stakeholder Data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TextShape 4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tables and spreadsheets to handle stakeholder data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each stakeholder, maintain at least: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name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function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personal and contact data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Temporal and spatial availability during the project progress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Relevance of the stakeholder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Area and extent of expertise of the stakeholder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 in interests regarding the project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Handling Stakeholders Throughout the Project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TextShape 4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Continuous exchange of information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Periodic status updates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Continuous involvement turns stakeholders from affected by the project into collaborators</a:t>
            </a:r>
            <a:endParaRPr b="0" lang="en-US" sz="1800" spc="-1" strike="noStrike">
              <a:latin typeface="DejaVu Sans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Principally affected stakeholders vs. well-integrated, jointly responsible stakeholders</a:t>
            </a:r>
            <a:endParaRPr b="0" lang="en-US" sz="16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Lack of attention may lead to overcritical stakeholders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However, stakeholders might not be motivated from the beginning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they like the existing legacy system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supports project management with convincing stakeholders of the benefit of a project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Agreement with Stakeholders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TextShape 4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agreements with stakeholders are often useful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 misunderstandings and disputes regarding competence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Such agreements should include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Responsibilities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Managerial authority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goals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paths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Feedback loops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Agreement with Stakeholders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TextShape 4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informal (“shaking hands”) or formal with written documents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be signed of by the management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Tasks of the Requirements Engineer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TextShape 4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Speaks language of the stakeholders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Becomes thoroughly familiar with the application domain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Creates a requirements document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Is able to get work results across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Maintains a respectful relationship with any stakeholder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Presents ideas and alternatives as well as realizations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Allows stakeholders to demand properties that make the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user-friendly and simple.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Ensures that the system satisfies the functional and qualitative demands of the stakeholders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Tasks of the Stakeholder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TextShape 4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Introduce the requirements engineer into the application domain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Supply the requirements engineer with requirements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requirements assiduously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 timely decisions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Respect the requirements engineer’s estimates of costs and feasibility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Prioritize requirements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Tasks of the Stakeholder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TextShape 4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 requirements that the requirements engineer documents, such as prototypes, etc.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Communicate changes in the requirements immediately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Adhere to the predetermined change process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Respect the requirements engineering process that has been instated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35520" y="4406760"/>
            <a:ext cx="10746360" cy="13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Elicitation Techniques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335520" y="2906640"/>
            <a:ext cx="10746360" cy="14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TextShape 4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the identification of the conscious, unconscious, and subconscious requirements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universal method!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 must match the project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Factors for choosing a technique are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distinction between conscious, unconscious and subconscious requirements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and budget constraints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Availability of stakeholders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 with a particular technique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Chances and risks of the project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Combination of different techniques minimizes risks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15" name="Table 4"/>
          <p:cNvGraphicFramePr/>
          <p:nvPr/>
        </p:nvGraphicFramePr>
        <p:xfrm>
          <a:off x="732960" y="1813320"/>
          <a:ext cx="9979920" cy="451872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/>
          <p:nvPr/>
        </p:nvSpPr>
        <p:spPr>
          <a:xfrm>
            <a:off x="465840" y="1339200"/>
            <a:ext cx="11517840" cy="48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Getting the Right Information is Tricky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 Sources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Elicitation Techniques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Assistance/Support Techniques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0" y="6858000"/>
            <a:ext cx="12184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HSN:/RE as part of Software Engineering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3: Requirements Elicitation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2001960" y="3708720"/>
            <a:ext cx="161388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 = possible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g = good</a:t>
            </a:r>
            <a:endParaRPr b="0" lang="en-US" sz="16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v = very good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263520" y="6411600"/>
            <a:ext cx="109170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S. Lauesen (2002) – Software Requirements – Styles and Techniques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318" name="Grafik 2" descr=""/>
          <p:cNvPicPr/>
          <p:nvPr/>
        </p:nvPicPr>
        <p:blipFill>
          <a:blip r:embed="rId1"/>
          <a:stretch/>
        </p:blipFill>
        <p:spPr>
          <a:xfrm>
            <a:off x="5619240" y="1320840"/>
            <a:ext cx="4225320" cy="5153760"/>
          </a:xfrm>
          <a:prstGeom prst="rect">
            <a:avLst/>
          </a:prstGeom>
          <a:ln w="0">
            <a:noFill/>
          </a:ln>
        </p:spPr>
      </p:pic>
      <p:sp>
        <p:nvSpPr>
          <p:cNvPr id="319" name="CustomShape 3"/>
          <p:cNvSpPr/>
          <p:nvPr/>
        </p:nvSpPr>
        <p:spPr>
          <a:xfrm>
            <a:off x="542880" y="72216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542880" y="126756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Aquisition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1" name="CustomShape 5"/>
          <p:cNvSpPr/>
          <p:nvPr/>
        </p:nvSpPr>
        <p:spPr>
          <a:xfrm>
            <a:off x="9950040" y="911520"/>
            <a:ext cx="518400" cy="4982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/>
          <p:nvPr/>
        </p:nvSpPr>
        <p:spPr>
          <a:xfrm>
            <a:off x="612720" y="1697400"/>
            <a:ext cx="10413360" cy="432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Interview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More time consuming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Requires explicit integration of standpoints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Allows better adaptation on background of the interviewed person and interests of the interviewee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Observations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Most complicated technique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Least impact of presumptions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263520" y="6411600"/>
            <a:ext cx="109170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A.M. Hickey, A.M. Davis (2003)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Elicitation Technique Selection: How do Experts do it?</a:t>
            </a: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 </a:t>
            </a:r>
            <a:endParaRPr b="0" lang="en-US" sz="900" spc="-1" strike="noStrike">
              <a:latin typeface="DejaVu Sans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542880" y="72216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542880" y="126756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most common / important techniques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263520" y="6411600"/>
            <a:ext cx="109170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A.M. Hickey, A.M. Davis (2003)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Elicitation Technique Selection: How do Experts do it?</a:t>
            </a: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 </a:t>
            </a:r>
            <a:endParaRPr b="0" lang="en-US" sz="900" spc="-1" strike="noStrike">
              <a:latin typeface="DejaVu Sans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542880" y="72216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542880" y="126756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most common / important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612720" y="1687680"/>
            <a:ext cx="10726200" cy="432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Workshop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Frequently used technique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Relative little expenditure of time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Fundamental for team creation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Creates new ideas (→ Vision workshop)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Problems with social structures, focus on hot spots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Other techniques may be used in addition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TextShape 4"/>
          <p:cNvSpPr/>
          <p:nvPr/>
        </p:nvSpPr>
        <p:spPr>
          <a:xfrm>
            <a:off x="55764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requirements engineer asks questions, the stakeholders answer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Driven by the requirements engineer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Possible that stakeholder concerns are missed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for eliciting explicit knowledge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Conscious requirements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Assumptions: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respondents are capable of explicitly expressing their knowledge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respondents are committed to invest time and effort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Interviews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TextShape 4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employed during the entire development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prepares questions beforehand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Might be the same for multiple stakeholders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 that arise during the interview can be discussed immediately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Clever questions may uncover subconscious requirements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Experienced interviewers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control the course of the conversation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commit themselves to each stakeholder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inquire about specific aspects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Drawback of interviews: very time-consuming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/>
          <p:nvPr/>
        </p:nvSpPr>
        <p:spPr>
          <a:xfrm>
            <a:off x="557640" y="1339200"/>
            <a:ext cx="10511280" cy="5057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Preparation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Analysis of documents (e.g. scenarios, previous work documents)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Prepare questions (with at least one domain expert)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Performance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Two interviewers if possible (Analyst; Transcript writer) 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Single or multiple person interviews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Maybe recording on tape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Analysis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Analysis / Summary of answers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Feedback to participants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542880" y="72216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542880" y="126756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Interviews 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/>
          <p:nvPr/>
        </p:nvSpPr>
        <p:spPr>
          <a:xfrm>
            <a:off x="557640" y="1339200"/>
            <a:ext cx="10729440" cy="4857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240">
              <a:lnSpc>
                <a:spcPct val="104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Purpose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Define the purpose of the interview explicitly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90000"/>
              </a:lnSpc>
              <a:spcBef>
                <a:spcPts val="187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Participants (interviewees)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Invite participants, taking the object of the interview into account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Communicate with participants (invitation, purpose and background)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90000"/>
              </a:lnSpc>
              <a:spcBef>
                <a:spcPts val="187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Location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Select a suitable location for the interview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90000"/>
              </a:lnSpc>
              <a:spcBef>
                <a:spcPts val="187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Questions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Prepare open and closed questions, where possible with a specific context (with at least one domain expert)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Avoid leading questions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90000"/>
              </a:lnSpc>
              <a:spcBef>
                <a:spcPts val="187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Interviewer → Make yourself familiar with the participants and their terminology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542880" y="72252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542880" y="126792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Prepare an Interview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/>
          <p:nvPr/>
        </p:nvSpPr>
        <p:spPr>
          <a:xfrm>
            <a:off x="557640" y="1339200"/>
            <a:ext cx="10729440" cy="4857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Introduction 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What is the interview good for?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What will happen with the answers?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questionnaire  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Start general, progress to more specific issues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Mixture of open and closed questions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Active listening! (esp. paraphrasing)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Ensure non-verbal communication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Prevent typical mistakes:</a:t>
            </a:r>
            <a:endParaRPr b="0" lang="en-US" sz="1800" spc="-1" strike="noStrike">
              <a:latin typeface="DejaVu Sans"/>
            </a:endParaRPr>
          </a:p>
          <a:p>
            <a:pPr lvl="2" marL="648000" indent="-215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Deviation from topic</a:t>
            </a:r>
            <a:endParaRPr b="0" lang="en-US" sz="1600" spc="-1" strike="noStrike">
              <a:latin typeface="DejaVu Sans"/>
            </a:endParaRPr>
          </a:p>
          <a:p>
            <a:pPr lvl="2" marL="648000" indent="-215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Answers too general</a:t>
            </a:r>
            <a:endParaRPr b="0" lang="en-US" sz="1600" spc="-1" strike="noStrike">
              <a:latin typeface="DejaVu Sans"/>
            </a:endParaRPr>
          </a:p>
          <a:p>
            <a:pPr lvl="2" marL="648000" indent="-215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Uneasy atmosphere (noise, interruptions, etc.)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542880" y="72288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542880" y="126828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Conduct an Interview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/>
          <p:nvPr/>
        </p:nvSpPr>
        <p:spPr>
          <a:xfrm>
            <a:off x="465840" y="1339200"/>
            <a:ext cx="11518920" cy="4857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Finish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Comment on the first impression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Outline further activities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Thank the interviewed person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Interviewed person has the final say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542880" y="126864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Conduct an Interview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542880" y="72432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/>
          <p:nvPr/>
        </p:nvSpPr>
        <p:spPr>
          <a:xfrm>
            <a:off x="465840" y="1339200"/>
            <a:ext cx="11518920" cy="4857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Write a protocol of the interview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Document explicitly gained requirements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Revise your models and scenarios used for the interview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Make a to-do-List of the remaining questions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Further communication with the interviewed persons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Give them your results, so they can check and confirm them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Identify conflicts between the requirements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Try to resolve identified conflicts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542880" y="72288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542880" y="126828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Post-processing the Interview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35520" y="4406760"/>
            <a:ext cx="10746360" cy="13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35520" y="2906640"/>
            <a:ext cx="10746360" cy="14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Questionnaires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TextShape 4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viable option for a large number of participants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Cheap and time efficient in comparison to interviews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use online questionnaire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use different kinds of questions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Open questions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do you think is the most important feature of the new system?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Closed questions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you think the new system requires a GUI?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Closed questions better suited for less experienced stakeholders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Questionnaires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TextShape 4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Drawbacks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for eliciting requirements known or conjectured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able to pose additional question due to feedback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immediate feedback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Forgotten or badly phrased questions possible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64" name="Table 4"/>
          <p:cNvGraphicFramePr/>
          <p:nvPr/>
        </p:nvGraphicFramePr>
        <p:xfrm>
          <a:off x="732960" y="1813320"/>
          <a:ext cx="9979920" cy="451872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TextShape 4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for: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Outlining an initial vision of a system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Developing innovative requirements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Eliciting excitement factors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well-suited for getting fine-grained requirements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Techniques yield general ideas about possible requirements, not specifics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unsuited for complex charting of system behavior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Brainstorming 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TextShape 4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Fixed timeframe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in groups of 5 to 10 people</a:t>
            </a:r>
            <a:endParaRPr b="0" lang="en-US" sz="20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Moderator documents ideas without discussing, judging, or commenting on them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Participants expand and modify ideas to add new ones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Once the ideas are collected, they are discussed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idea is subjected to thorough analysis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effective if different stakeholders are involved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Brainstorming 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TextShape 4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Large number of ideas can be collected in a short amount of time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People can expand on ideas collaboratively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Unbiased collection allows new ideas and solutions to pop up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Effectiveness depends on the group dynamics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Varied levels of dominance effectively reduce number of participants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techniques better suited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6-3-5 method: six participants, three ideas each, fivefold hand-off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Brainstorming Paradox 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TextShape 4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Variant of brainstorming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Collects events that must not occur, instead of ideas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Develops measures to prevent the events</a:t>
            </a:r>
            <a:endParaRPr b="0" lang="en-US" sz="20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for the early identification of risks and countermeasures</a:t>
            </a:r>
            <a:endParaRPr b="0" lang="en-US" sz="20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Same advantages and drawbacks as brainstorming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Change of Perspective 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TextShape 4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Involved people change their perspective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popular: Six Thinking Hats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 a problem from six different perspectives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Information: what is available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Emotions: intuitive reactions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Discernment: logical analysis of reasons to be cautious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Change of Perspective 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TextShape 4"/>
          <p:cNvSpPr/>
          <p:nvPr/>
        </p:nvSpPr>
        <p:spPr>
          <a:xfrm>
            <a:off x="609480" y="1769400"/>
            <a:ext cx="1036152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Optimistic response: logically identifying benefits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Creativity: provocation and investigation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Ordered: overview over processes, “big picture”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Solutions approach the problems from different standpoints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convinced of their opinion are persuaded to adopt a different point of view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Analogy Technique 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TextShape 4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an analogy for the system or a partial problem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Discuss the analogy instead of the system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Draw conclusions for the real system based on the analogy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Assumes that each participant is capable of analogous thinking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applied in the open or covertly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Covert application</a:t>
            </a:r>
            <a:endParaRPr b="0" lang="en-US" sz="1800" spc="-1" strike="noStrike">
              <a:latin typeface="DejaVu Sans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the requirements engineer knows the relationship to the real system</a:t>
            </a:r>
            <a:endParaRPr b="0" lang="en-US" sz="1600" spc="-1" strike="noStrike">
              <a:latin typeface="DejaVu Sans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Participants only know the analogy</a:t>
            </a:r>
            <a:endParaRPr b="0" lang="en-US" sz="1600" spc="-1" strike="noStrike">
              <a:latin typeface="DejaVu Sans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responsible to map everything back to the real world</a:t>
            </a:r>
            <a:endParaRPr b="0" lang="en-US" sz="16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Open application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Everybody knows the relationship to the real system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93" name="CustomShape 5"/>
          <p:cNvSpPr/>
          <p:nvPr/>
        </p:nvSpPr>
        <p:spPr>
          <a:xfrm>
            <a:off x="9950040" y="915480"/>
            <a:ext cx="518400" cy="4982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42880" y="72252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542880" y="127116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Requirements Engineering = Communication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93560" y="1828800"/>
            <a:ext cx="10845360" cy="4565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Software Engineering (SE) we can assume that there exists prior documentation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 </a:t>
            </a:r>
            <a:r>
              <a:rPr b="1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But not in Requirements Engineering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96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97" name="Table 4"/>
          <p:cNvGraphicFramePr/>
          <p:nvPr/>
        </p:nvGraphicFramePr>
        <p:xfrm>
          <a:off x="732960" y="1813320"/>
          <a:ext cx="9979920" cy="451872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TextShape 4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Reuse of solutions and experiences made with existing systems</a:t>
            </a:r>
            <a:endParaRPr b="0" lang="en-US" sz="20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when a legacy system is replaced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 sure that the new system covers all important features of the legacy system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be combined with other techniques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of the elicited requirements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Discovery of new requirements impossible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/>
          <p:nvPr/>
        </p:nvSpPr>
        <p:spPr>
          <a:xfrm>
            <a:off x="465840" y="2057400"/>
            <a:ext cx="10729440" cy="413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Document analysis is an important part of requirements elicitation</a:t>
            </a:r>
            <a:endParaRPr b="0" lang="en-US" sz="20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Typical types of documents: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Development documents (of current or earlier systems)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Standards &amp; Norms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Compliance (legal information)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542880" y="71856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542880" y="127116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System Archaeology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TextShape 4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Extracts information from documentation or implementations of existing systems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Legacy systems or competitor’s system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recover lost knowledge about system logic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logic is elicited anew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Yields large amount of detailed requirements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Reuse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TextShape 4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Assumption: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Documented requirements are available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requirements have a high quality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Such requirements do not have to be reelicited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Instead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just reuse the existing requirements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Saves costs and time!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Perspective-based Reading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TextShape 4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Analyzes documents from a certain perspective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implementer or tester</a:t>
            </a:r>
            <a:endParaRPr b="0" lang="en-US" sz="20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aspects not related to the perspective are ignored</a:t>
            </a:r>
            <a:endParaRPr b="0" lang="en-US" sz="20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Allows analysis focused on particular aspects</a:t>
            </a:r>
            <a:endParaRPr b="0" lang="en-US" sz="20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separate technology-related or implementation- related aspects from operational aspects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417" name="CustomShape 5"/>
          <p:cNvSpPr/>
          <p:nvPr/>
        </p:nvSpPr>
        <p:spPr>
          <a:xfrm>
            <a:off x="9950040" y="915480"/>
            <a:ext cx="518400" cy="4982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/>
          <p:nvPr/>
        </p:nvSpPr>
        <p:spPr>
          <a:xfrm>
            <a:off x="465840" y="2057400"/>
            <a:ext cx="10729440" cy="413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Define goals and expected results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Define perspectives based on the goals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Pick documents based on the defined perspectives and goal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Choose stakeholders matching the perspectives to do the reading</a:t>
            </a:r>
            <a:r>
              <a:rPr b="0" lang="en-US" sz="185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endParaRPr b="0" lang="en-US" sz="1850" spc="-1" strike="noStrike">
              <a:latin typeface="DejaVu Sans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542880" y="71784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542880" y="127116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Prepare Perspective-based Reading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21" name="CustomShape 4"/>
          <p:cNvSpPr/>
          <p:nvPr/>
        </p:nvSpPr>
        <p:spPr>
          <a:xfrm>
            <a:off x="9950040" y="915480"/>
            <a:ext cx="518400" cy="4982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/>
          <p:nvPr/>
        </p:nvSpPr>
        <p:spPr>
          <a:xfrm>
            <a:off x="465840" y="2057400"/>
            <a:ext cx="10729440" cy="413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16440" indent="-31608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two methods to conduct perspective-based reading are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sequenced reading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and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top-down reading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.</a:t>
            </a:r>
            <a:endParaRPr b="0" lang="en-US" sz="20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Sequenced reading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whole documents are read with the defined perspectives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Top-down reading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documents must have structuring means (table of contents, index, list of figures etc.)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Only relevant text passages found with the structuring means and the perspective are read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542880" y="71784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542880" y="127116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Conduct Perspective-based Reading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9950040" y="915480"/>
            <a:ext cx="518400" cy="4982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/>
          <p:nvPr/>
        </p:nvSpPr>
        <p:spPr>
          <a:xfrm>
            <a:off x="465840" y="1339200"/>
            <a:ext cx="10729440" cy="4857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Documenting the requirements 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 the gained requirements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Ensure the traceability between the requirements and the text passages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542880" y="71748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28" name="CustomShape 3"/>
          <p:cNvSpPr/>
          <p:nvPr/>
        </p:nvSpPr>
        <p:spPr>
          <a:xfrm>
            <a:off x="542880" y="127116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Post-process Perspective-based Reading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29" name="CustomShape 4"/>
          <p:cNvSpPr/>
          <p:nvPr/>
        </p:nvSpPr>
        <p:spPr>
          <a:xfrm>
            <a:off x="9950040" y="915480"/>
            <a:ext cx="518400" cy="4982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32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3" name="Table 4"/>
          <p:cNvGraphicFramePr/>
          <p:nvPr/>
        </p:nvGraphicFramePr>
        <p:xfrm>
          <a:off x="732960" y="1813320"/>
          <a:ext cx="9979920" cy="451872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93560" y="1828800"/>
            <a:ext cx="10845360" cy="4565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Software Engineering (SE) we can assume that there exists prior documentation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 </a:t>
            </a:r>
            <a:r>
              <a:rPr b="1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But not in Requirements Engineering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the beginning requirements are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unknown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unconscious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Misunderstood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Furthermore there are different opinions about the requirements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(in general at least one per stakeholder)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42880" y="72252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542880" y="127116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Requirements Engineering = Communication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36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TextShape 4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Observation of stakeholders during their work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Instead of a stakeholder or domain expert describing their work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Active demonstration or passive observation both possible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documents all steps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Elicits the business process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Observes mistakes, risks, and open questions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 the existing process in order to determine how the process should look like</a:t>
            </a:r>
            <a:endParaRPr b="0" lang="en-US" sz="1800" spc="-1" strike="noStrike">
              <a:latin typeface="DejaVu Sans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Avoids documenting an outdated or suboptimal process</a:t>
            </a:r>
            <a:endParaRPr b="0" lang="en-US" sz="16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to obtain dissatisfiers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well-suited for the development of new requirements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Field Observation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TextShape 3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is on location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Observes and documents processes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be supported by video and audio recordings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for requirements and processes that are difficult to describe verbally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Instead, they are simply shown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542880" y="72324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/>
          <p:nvPr/>
        </p:nvSpPr>
        <p:spPr>
          <a:xfrm>
            <a:off x="465840" y="1339200"/>
            <a:ext cx="10729080" cy="4856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Decide on the purpose of the observation 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Decide on the object of the observation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Work results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 the planed work results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542880" y="127116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Field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/ Preparation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542880" y="72324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/>
          <p:nvPr/>
        </p:nvSpPr>
        <p:spPr>
          <a:xfrm>
            <a:off x="465840" y="1743120"/>
            <a:ext cx="10729080" cy="4452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343080" indent="-34272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Ethnographic observation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observer works together with the stakeholders over a longer time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During this time the observer watches the stakeholders to learn and understand their mode of operation and procedure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possible, the observer does these operations independently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Direct observation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observer watches the stakeholders, analyses their operations and asks comprehension questions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systems can be observed through observation of their usage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542880" y="127116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Conduct Observation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47" name="CustomShape 3"/>
          <p:cNvSpPr/>
          <p:nvPr/>
        </p:nvSpPr>
        <p:spPr>
          <a:xfrm>
            <a:off x="542880" y="72252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/>
          <p:nvPr/>
        </p:nvSpPr>
        <p:spPr>
          <a:xfrm>
            <a:off x="465840" y="1743120"/>
            <a:ext cx="10729080" cy="4452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Guideline for an observation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Gain the trust of the observed stakeholders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Pay attention to details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Write down your expressions immediately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the objectivity of your documentation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the authenticity of the observed activities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Forms of documentation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Writing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Audio recording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Video recording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542880" y="127116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Field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 Observation / Conducting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50" name="CustomShape 3"/>
          <p:cNvSpPr/>
          <p:nvPr/>
        </p:nvSpPr>
        <p:spPr>
          <a:xfrm>
            <a:off x="542880" y="72252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/>
          <p:nvPr/>
        </p:nvSpPr>
        <p:spPr>
          <a:xfrm>
            <a:off x="465840" y="1743120"/>
            <a:ext cx="10729080" cy="487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24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Observation of stakeholders in their environment: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done by observer, camera or computer monitoring</a:t>
            </a:r>
            <a:endParaRPr b="0" lang="en-US" sz="20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Objectives are: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fundamental knowledge, that nobody is going to mention (implicit knowledge)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Find hidden requirements / causes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Get a better understanding for the real situation on the side of the requirements engineers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Disadvantages: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Large amounts of irrelevant data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consuming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Rare events may be eventually disregarded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542880" y="127116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Field Observation / Conducting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542880" y="72252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/>
          <p:nvPr/>
        </p:nvSpPr>
        <p:spPr>
          <a:xfrm>
            <a:off x="465840" y="1743120"/>
            <a:ext cx="10729080" cy="4452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Post process the records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Link the records of your observation with the gained requirements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Adjust  your results together with the participating stakeholders (for example with an interview or a workshop)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542880" y="127116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Field Observation / Post-processing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56" name="CustomShape 3"/>
          <p:cNvSpPr/>
          <p:nvPr/>
        </p:nvSpPr>
        <p:spPr>
          <a:xfrm>
            <a:off x="542880" y="72252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Apprenticing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TextShape 4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requirements engineer actively learns and performs the procedures of the stakeholders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Like an apprentice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Encouraged to question unclear and complex procedures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Allows the elicitation of requirements the stakeholders take for granted</a:t>
            </a:r>
            <a:endParaRPr b="0" lang="en-US" sz="20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Reverses the balance of power between the requirements engineer and the domain specialist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461" name="CustomShape 5"/>
          <p:cNvSpPr/>
          <p:nvPr/>
        </p:nvSpPr>
        <p:spPr>
          <a:xfrm>
            <a:off x="9950040" y="915480"/>
            <a:ext cx="518400" cy="4982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335520" y="4406760"/>
            <a:ext cx="10746360" cy="13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Assistance / Support Techniques</a:t>
            </a: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	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335520" y="2906640"/>
            <a:ext cx="10746360" cy="14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66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7" name="Table 4"/>
          <p:cNvGraphicFramePr/>
          <p:nvPr/>
        </p:nvGraphicFramePr>
        <p:xfrm>
          <a:off x="732960" y="1813320"/>
          <a:ext cx="9979920" cy="451872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93560" y="1828800"/>
            <a:ext cx="10845360" cy="4565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Software Engineering (SE) we can assume that there exists prior documentation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 </a:t>
            </a:r>
            <a:r>
              <a:rPr b="1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But not in Requirements Engineering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the beginning requirements are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unknown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unconscious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Misunderstood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Furthermore there are different opinions about the requirements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(in general at least one per stakeholder)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Acquisition of information as part of the requirements engineering activity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is called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42880" y="72252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542880" y="127116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Requirements Engineering = Communication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69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70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TextShape 4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the previously presented elicitation techniques</a:t>
            </a:r>
            <a:endParaRPr b="0" lang="en-US" sz="20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techniques not only related to requirements</a:t>
            </a:r>
            <a:endParaRPr b="0" lang="en-US" sz="20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every support technique is suitable for every elicitation technique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improve the efficiency, balance out weakness, or prevent pitfalls of a technique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Mind Mapping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74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TextShape 4"/>
          <p:cNvSpPr/>
          <p:nvPr/>
        </p:nvSpPr>
        <p:spPr>
          <a:xfrm>
            <a:off x="609480" y="1769400"/>
            <a:ext cx="10585080" cy="87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Graphical representation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Shows relationships and interdependencies between terms</a:t>
            </a:r>
            <a:endParaRPr b="0" lang="en-US" sz="1800" spc="-1" strike="noStrike">
              <a:latin typeface="DejaVu Sans"/>
            </a:endParaRPr>
          </a:p>
        </p:txBody>
      </p:sp>
      <p:pic>
        <p:nvPicPr>
          <p:cNvPr id="476" name="Grafik 2" descr=""/>
          <p:cNvPicPr/>
          <p:nvPr/>
        </p:nvPicPr>
        <p:blipFill>
          <a:blip r:embed="rId1"/>
          <a:stretch/>
        </p:blipFill>
        <p:spPr>
          <a:xfrm>
            <a:off x="1995480" y="2663640"/>
            <a:ext cx="7449120" cy="3786480"/>
          </a:xfrm>
          <a:prstGeom prst="rect">
            <a:avLst/>
          </a:prstGeom>
          <a:ln w="0">
            <a:noFill/>
          </a:ln>
        </p:spPr>
      </p:pic>
      <p:sp>
        <p:nvSpPr>
          <p:cNvPr id="477" name="CustomShape 5"/>
          <p:cNvSpPr/>
          <p:nvPr/>
        </p:nvSpPr>
        <p:spPr>
          <a:xfrm>
            <a:off x="263520" y="6411600"/>
            <a:ext cx="109170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Workshop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80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TextShape 4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Joint meeting of requirements engineer and stakeholders</a:t>
            </a:r>
            <a:endParaRPr b="0" lang="en-US" sz="20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meeting to elaborate on goals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also go into details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a workshop to design the user interfaces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/>
          <p:nvPr/>
        </p:nvSpPr>
        <p:spPr>
          <a:xfrm>
            <a:off x="465840" y="1339200"/>
            <a:ext cx="10733760" cy="5059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Objective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Define the objective of the workshop explicitly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Work results and procedure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Decide the work results explicitly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Define the procedure to gain and develop the work results 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Combine them to an agenda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Plan regular breaks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542880" y="72072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542880" y="126612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Prepare Workshop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542880" y="72072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542880" y="126612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Prepare Workshop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87" name="CustomShape 3"/>
          <p:cNvSpPr/>
          <p:nvPr/>
        </p:nvSpPr>
        <p:spPr>
          <a:xfrm>
            <a:off x="457200" y="1980720"/>
            <a:ext cx="10883880" cy="4601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Participants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Choose the participants based on the work results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Make sure your selection of participants is representative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Invite the participants early enough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Agree with the participants upon the work results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/>
          <p:nvPr/>
        </p:nvSpPr>
        <p:spPr>
          <a:xfrm>
            <a:off x="465840" y="1339200"/>
            <a:ext cx="10729440" cy="4857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Location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Ensure the location has enough room for the participants 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Provide the proper atmosphere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Organize technical equipment (whiteboard, projector etc.)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Moderator and transcript writer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Invite an external moderator and an external transcript writer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89" name="CustomShape 2"/>
          <p:cNvSpPr/>
          <p:nvPr/>
        </p:nvSpPr>
        <p:spPr>
          <a:xfrm>
            <a:off x="542880" y="72036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90" name="CustomShape 3"/>
          <p:cNvSpPr/>
          <p:nvPr/>
        </p:nvSpPr>
        <p:spPr>
          <a:xfrm>
            <a:off x="542880" y="126576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Prepare Workshop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/>
          <p:nvPr/>
        </p:nvSpPr>
        <p:spPr>
          <a:xfrm>
            <a:off x="465840" y="1339200"/>
            <a:ext cx="10729440" cy="4857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Introduction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Present the workshops object and work results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Give the participants the opportunity to discuss them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Explain the procedure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Set the discussion rules explicitly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Let the participants vote on the application of these rules one by one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Working part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Make sure that the participants adhere to the agenda and the discussion rules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Protocol the results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 and identify conflicts and try to solve them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 decisions explicitly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</p:txBody>
      </p:sp>
      <p:sp>
        <p:nvSpPr>
          <p:cNvPr id="492" name="CustomShape 2"/>
          <p:cNvSpPr/>
          <p:nvPr/>
        </p:nvSpPr>
        <p:spPr>
          <a:xfrm>
            <a:off x="542880" y="7200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93" name="CustomShape 3"/>
          <p:cNvSpPr/>
          <p:nvPr/>
        </p:nvSpPr>
        <p:spPr>
          <a:xfrm>
            <a:off x="542880" y="127116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Conduct Workshop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/>
          <p:nvPr/>
        </p:nvSpPr>
        <p:spPr>
          <a:xfrm>
            <a:off x="465840" y="1339200"/>
            <a:ext cx="10729440" cy="4857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Finish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Be sure to gather all remaining topics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Define the further procedure for each remaining topic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Allow your participants to give a feedback about the workshop (participants have the last word)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Thank the participants for their attendance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95" name="CustomShape 2"/>
          <p:cNvSpPr/>
          <p:nvPr/>
        </p:nvSpPr>
        <p:spPr>
          <a:xfrm>
            <a:off x="542880" y="71964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96" name="CustomShape 3"/>
          <p:cNvSpPr/>
          <p:nvPr/>
        </p:nvSpPr>
        <p:spPr>
          <a:xfrm>
            <a:off x="542880" y="127116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Conduct Workshop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/>
          <p:nvPr/>
        </p:nvSpPr>
        <p:spPr>
          <a:xfrm>
            <a:off x="465840" y="1339200"/>
            <a:ext cx="10729440" cy="4857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Consolidate the work results</a:t>
            </a:r>
            <a:endParaRPr b="0" lang="en-US" sz="2000" spc="-1" strike="noStrike">
              <a:latin typeface="DejaVu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Ask the participants for their approval of the transcript</a:t>
            </a:r>
            <a:endParaRPr b="0" lang="en-US" sz="2000" spc="-1" strike="noStrike">
              <a:latin typeface="DejaVu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Let each participant approve on the consolidated work results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498" name="CustomShape 2"/>
          <p:cNvSpPr/>
          <p:nvPr/>
        </p:nvSpPr>
        <p:spPr>
          <a:xfrm>
            <a:off x="542880" y="71928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99" name="CustomShape 3"/>
          <p:cNvSpPr/>
          <p:nvPr/>
        </p:nvSpPr>
        <p:spPr>
          <a:xfrm>
            <a:off x="542880" y="127116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Post-processing Workshop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Prototypes for Illustrations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TextShape 4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to illustrate requirements</a:t>
            </a:r>
            <a:endParaRPr b="0" lang="en-US" sz="20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Allows clarification of vague requirements</a:t>
            </a:r>
            <a:endParaRPr b="0" lang="en-US" sz="20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Consequences of new or changed requirements can be identified</a:t>
            </a:r>
            <a:endParaRPr b="0" lang="en-US" sz="20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Mostly used for user interface prototypes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560" y="1842480"/>
            <a:ext cx="5708160" cy="4794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Why do we need to elicit information?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Knowledge acquisition (Elicitation, Acquisition)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About involved persons and objectives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Current state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Expectations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Domain</a:t>
            </a:r>
            <a:endParaRPr b="0" lang="en-US" sz="1800" spc="-1" strike="noStrike">
              <a:latin typeface="DejaVu Sans"/>
            </a:endParaRPr>
          </a:p>
        </p:txBody>
      </p:sp>
      <p:pic>
        <p:nvPicPr>
          <p:cNvPr id="212" name="Grafik 9" descr=""/>
          <p:cNvPicPr/>
          <p:nvPr/>
        </p:nvPicPr>
        <p:blipFill>
          <a:blip r:embed="rId1"/>
          <a:stretch/>
        </p:blipFill>
        <p:spPr>
          <a:xfrm>
            <a:off x="6171840" y="3615120"/>
            <a:ext cx="5107320" cy="104796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2"/>
          <p:cNvSpPr/>
          <p:nvPr/>
        </p:nvSpPr>
        <p:spPr>
          <a:xfrm>
            <a:off x="542880" y="72252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542880" y="127116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Objectives of the Elicitation Phase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/>
          <p:nvPr/>
        </p:nvSpPr>
        <p:spPr>
          <a:xfrm>
            <a:off x="465840" y="1743120"/>
            <a:ext cx="10729080" cy="465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2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Prototypes can be very different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Paper prototypes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for graphical user interfaces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Wizard of Oz” Prototype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of a graphical user interface (GUI), but input will be sent directly to an operator, who is simulating the systems behavior and who produces the appropriate output. 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prototypes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realized in Visual Basic  (throw-away prototypes)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05" name="CustomShape 2"/>
          <p:cNvSpPr/>
          <p:nvPr/>
        </p:nvSpPr>
        <p:spPr>
          <a:xfrm>
            <a:off x="542880" y="127116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Prototypes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06" name="CustomShape 3"/>
          <p:cNvSpPr/>
          <p:nvPr/>
        </p:nvSpPr>
        <p:spPr>
          <a:xfrm>
            <a:off x="542880" y="72252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Shape 1"/>
          <p:cNvSpPr/>
          <p:nvPr/>
        </p:nvSpPr>
        <p:spPr>
          <a:xfrm>
            <a:off x="465840" y="1339200"/>
            <a:ext cx="10729440" cy="4857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Special form of workshop (6-10 participants)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Start with problems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e.g. map collection, flipchart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Collect reasons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Then focus on optimal solution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But not only opposites of the problems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Collect reasons, too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Then group the issues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Should be about 40 issues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Then priorities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e.g. distribute 10 points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e.g. in groups according to stakeholder roles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Finish with a review of the results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542880" y="71892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09" name="CustomShape 3"/>
          <p:cNvSpPr/>
          <p:nvPr/>
        </p:nvSpPr>
        <p:spPr>
          <a:xfrm>
            <a:off x="542880" y="127116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Focus Group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10" name="CustomShape 4"/>
          <p:cNvSpPr/>
          <p:nvPr/>
        </p:nvSpPr>
        <p:spPr>
          <a:xfrm>
            <a:off x="9950040" y="915480"/>
            <a:ext cx="518400" cy="4982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CRC Cards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13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TextShape 4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CRC = Class Responsibility Collaboration</a:t>
            </a:r>
            <a:endParaRPr b="0" lang="en-US" sz="20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Denote context aspects and their attributes on index cards</a:t>
            </a:r>
            <a:endParaRPr b="0" lang="en-US" sz="20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Formulate requirements based on the cards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515" name="CustomShape 5"/>
          <p:cNvSpPr/>
          <p:nvPr/>
        </p:nvSpPr>
        <p:spPr>
          <a:xfrm>
            <a:off x="9950040" y="915480"/>
            <a:ext cx="518400" cy="4982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Audio and Video Recordings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TextShape 4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Recordings as substitute for actual contact with the stakeholders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the stakeholders are not available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budget is tight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system is highly critical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useful for field observations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might feel supervised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behavior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Might refuse to participate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20" name="CustomShape 5"/>
          <p:cNvSpPr/>
          <p:nvPr/>
        </p:nvSpPr>
        <p:spPr>
          <a:xfrm>
            <a:off x="9950040" y="915480"/>
            <a:ext cx="518400" cy="4982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22" name="CustomShap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Modeling Action Sequences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TextShape 4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 are the external view of how the system will be used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a trigger event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an expected result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Describe functionality that the system must support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525" name="CustomShape 5"/>
          <p:cNvSpPr/>
          <p:nvPr/>
        </p:nvSpPr>
        <p:spPr>
          <a:xfrm>
            <a:off x="9950040" y="915480"/>
            <a:ext cx="518400" cy="4982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335520" y="4406760"/>
            <a:ext cx="10746360" cy="13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527" name="CustomShape 2"/>
          <p:cNvSpPr/>
          <p:nvPr/>
        </p:nvSpPr>
        <p:spPr>
          <a:xfrm>
            <a:off x="335520" y="2906640"/>
            <a:ext cx="10746360" cy="14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>
            <a:off x="1823400" y="2057400"/>
            <a:ext cx="4978440" cy="50868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Prepare about domain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29" name="CustomShape 2"/>
          <p:cNvSpPr/>
          <p:nvPr/>
        </p:nvSpPr>
        <p:spPr>
          <a:xfrm>
            <a:off x="1540440" y="2943360"/>
            <a:ext cx="5559480" cy="53712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Identify Information Goals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30" name="CustomShape 3"/>
          <p:cNvSpPr/>
          <p:nvPr/>
        </p:nvSpPr>
        <p:spPr>
          <a:xfrm>
            <a:off x="1547280" y="3888000"/>
            <a:ext cx="5553000" cy="69840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Determine appr.techniques / identify stakeholders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31" name="CustomShape 4"/>
          <p:cNvSpPr/>
          <p:nvPr/>
        </p:nvSpPr>
        <p:spPr>
          <a:xfrm>
            <a:off x="2244960" y="4965480"/>
            <a:ext cx="4163400" cy="52488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Conduct technique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32" name="CustomShape 5"/>
          <p:cNvSpPr/>
          <p:nvPr/>
        </p:nvSpPr>
        <p:spPr>
          <a:xfrm flipH="1" rot="16200000">
            <a:off x="4134600" y="2754720"/>
            <a:ext cx="363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533" name="CustomShape 6"/>
          <p:cNvSpPr/>
          <p:nvPr/>
        </p:nvSpPr>
        <p:spPr>
          <a:xfrm flipH="1" rot="16200000">
            <a:off x="4119480" y="3684240"/>
            <a:ext cx="393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534" name="CustomShape 7"/>
          <p:cNvSpPr/>
          <p:nvPr/>
        </p:nvSpPr>
        <p:spPr>
          <a:xfrm flipH="1" rot="16200000">
            <a:off x="4136400" y="4775760"/>
            <a:ext cx="365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535" name="CustomShape 8"/>
          <p:cNvSpPr/>
          <p:nvPr/>
        </p:nvSpPr>
        <p:spPr>
          <a:xfrm flipH="1" rot="16200000">
            <a:off x="4073040" y="5747400"/>
            <a:ext cx="500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536" name="CustomShape 9"/>
          <p:cNvSpPr/>
          <p:nvPr/>
        </p:nvSpPr>
        <p:spPr>
          <a:xfrm rot="10800000">
            <a:off x="1546920" y="3222360"/>
            <a:ext cx="698040" cy="2008800"/>
          </a:xfrm>
          <a:prstGeom prst="bentConnector3">
            <a:avLst>
              <a:gd name="adj1" fmla="val 185666"/>
            </a:avLst>
          </a:pr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grpSp>
        <p:nvGrpSpPr>
          <p:cNvPr id="537" name="Group 10"/>
          <p:cNvGrpSpPr/>
          <p:nvPr/>
        </p:nvGrpSpPr>
        <p:grpSpPr>
          <a:xfrm>
            <a:off x="7539480" y="2774520"/>
            <a:ext cx="3655440" cy="1744200"/>
            <a:chOff x="7539480" y="2774520"/>
            <a:chExt cx="3655440" cy="1744200"/>
          </a:xfrm>
        </p:grpSpPr>
        <p:sp>
          <p:nvSpPr>
            <p:cNvPr id="538" name="CustomShape 11"/>
            <p:cNvSpPr/>
            <p:nvPr/>
          </p:nvSpPr>
          <p:spPr>
            <a:xfrm>
              <a:off x="7539480" y="2774520"/>
              <a:ext cx="3655440" cy="1744200"/>
            </a:xfrm>
            <a:prstGeom prst="cloud">
              <a:avLst/>
            </a:prstGeom>
            <a:solidFill>
              <a:srgbClr val="fbc726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</p:sp>
        <p:sp>
          <p:nvSpPr>
            <p:cNvPr id="539" name="CustomShape 12"/>
            <p:cNvSpPr/>
            <p:nvPr/>
          </p:nvSpPr>
          <p:spPr>
            <a:xfrm>
              <a:off x="7809840" y="2946960"/>
              <a:ext cx="2982960" cy="1306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Not shown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:</a:t>
              </a:r>
              <a:endParaRPr b="0" lang="en-US" sz="1600" spc="-1" strike="noStrike">
                <a:latin typeface="DejaVu Sans"/>
              </a:endParaRPr>
            </a:p>
            <a:p>
              <a:pPr marL="216000" indent="-2156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Application of analysis techniques</a:t>
              </a:r>
              <a:endParaRPr b="0" lang="en-US" sz="1600" spc="-1" strike="noStrike">
                <a:latin typeface="DejaVu Sans"/>
              </a:endParaRPr>
            </a:p>
            <a:p>
              <a:pPr marL="216000" indent="-2156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Often overlapping and parallel activities</a:t>
              </a:r>
              <a:endParaRPr b="0" lang="en-US" sz="1600" spc="-1" strike="noStrike">
                <a:latin typeface="DejaVu Sans"/>
              </a:endParaRPr>
            </a:p>
          </p:txBody>
        </p:sp>
      </p:grpSp>
      <p:sp>
        <p:nvSpPr>
          <p:cNvPr id="540" name="CustomShape 13"/>
          <p:cNvSpPr/>
          <p:nvPr/>
        </p:nvSpPr>
        <p:spPr>
          <a:xfrm rot="16200000">
            <a:off x="227520" y="3868560"/>
            <a:ext cx="1373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still deficits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41" name="CustomShape 14"/>
          <p:cNvSpPr/>
          <p:nvPr/>
        </p:nvSpPr>
        <p:spPr>
          <a:xfrm>
            <a:off x="4167000" y="5557320"/>
            <a:ext cx="3351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Sufficient knowledge</a:t>
            </a:r>
            <a:endParaRPr b="0" lang="en-US" sz="1800" spc="-1" strike="noStrike">
              <a:latin typeface="DejaVu Sans"/>
            </a:endParaRPr>
          </a:p>
        </p:txBody>
      </p:sp>
      <p:grpSp>
        <p:nvGrpSpPr>
          <p:cNvPr id="542" name="Group 15"/>
          <p:cNvGrpSpPr/>
          <p:nvPr/>
        </p:nvGrpSpPr>
        <p:grpSpPr>
          <a:xfrm>
            <a:off x="4073040" y="6004800"/>
            <a:ext cx="515520" cy="385200"/>
            <a:chOff x="4073040" y="6004800"/>
            <a:chExt cx="515520" cy="385200"/>
          </a:xfrm>
        </p:grpSpPr>
        <p:sp>
          <p:nvSpPr>
            <p:cNvPr id="543" name="CustomShape 16"/>
            <p:cNvSpPr/>
            <p:nvPr/>
          </p:nvSpPr>
          <p:spPr>
            <a:xfrm>
              <a:off x="4110480" y="6028920"/>
              <a:ext cx="446400" cy="333360"/>
            </a:xfrm>
            <a:prstGeom prst="ellipse">
              <a:avLst/>
            </a:prstGeom>
            <a:solidFill>
              <a:schemeClr val="tx1"/>
            </a:solidFill>
            <a:ln w="57240">
              <a:solidFill>
                <a:srgbClr val="ffffff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/>
          </p:style>
        </p:sp>
        <p:sp>
          <p:nvSpPr>
            <p:cNvPr id="544" name="CustomShape 17"/>
            <p:cNvSpPr/>
            <p:nvPr/>
          </p:nvSpPr>
          <p:spPr>
            <a:xfrm>
              <a:off x="4073040" y="6004800"/>
              <a:ext cx="515520" cy="385200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5" name="CustomShape 18"/>
          <p:cNvSpPr/>
          <p:nvPr/>
        </p:nvSpPr>
        <p:spPr>
          <a:xfrm>
            <a:off x="542880" y="127116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Planning Requirement Elicitation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46" name="CustomShape 19"/>
          <p:cNvSpPr/>
          <p:nvPr/>
        </p:nvSpPr>
        <p:spPr>
          <a:xfrm>
            <a:off x="542880" y="72252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48" name="CustomShape 2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TextShape 3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is a core activity of requirements engineering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Without good elicitation, requirements will be wrong or missing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Stakeholders, documents and existing systems as requirements sources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Missing a source leads to missing the requirements of the source</a:t>
            </a:r>
            <a:endParaRPr b="0" lang="en-US" sz="1800" spc="-1" strike="noStrike"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Many techniques for requirements elicitation</a:t>
            </a:r>
            <a:endParaRPr b="0" lang="en-US" sz="20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every technique is good in every scenario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 the techniques depending on the project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Usually, a combination of multiple techniques yields the best results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335520" y="1268640"/>
            <a:ext cx="10744560" cy="50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latin typeface="DejaVu Sans"/>
            </a:endParaRPr>
          </a:p>
        </p:txBody>
      </p:sp>
      <p:sp>
        <p:nvSpPr>
          <p:cNvPr id="551" name="CustomShape 2"/>
          <p:cNvSpPr/>
          <p:nvPr/>
        </p:nvSpPr>
        <p:spPr>
          <a:xfrm>
            <a:off x="335520" y="764640"/>
            <a:ext cx="1074456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66560" y="1827360"/>
            <a:ext cx="10508760" cy="137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happens via speech 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Representation of experiences → perceptions)</a:t>
            </a:r>
            <a:endParaRPr b="0" lang="en-US" sz="20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of personal reality → presentation) Conflicts</a:t>
            </a:r>
            <a:endParaRPr b="0" lang="en-US" sz="2000" spc="-1" strike="noStrike">
              <a:latin typeface="DejaVu Sans"/>
            </a:endParaRPr>
          </a:p>
        </p:txBody>
      </p:sp>
      <p:pic>
        <p:nvPicPr>
          <p:cNvPr id="216" name="Picture 1" descr="C:\Users\voges\AppData\Local\Microsoft\Windows\Temporary Internet Files\Content.IE5\M08JDKOM\MC900356473[1].wmf"/>
          <p:cNvPicPr/>
          <p:nvPr/>
        </p:nvPicPr>
        <p:blipFill>
          <a:blip r:embed="rId1"/>
          <a:stretch/>
        </p:blipFill>
        <p:spPr>
          <a:xfrm>
            <a:off x="3981960" y="4142520"/>
            <a:ext cx="1258920" cy="973800"/>
          </a:xfrm>
          <a:prstGeom prst="rect">
            <a:avLst/>
          </a:prstGeom>
          <a:ln w="0">
            <a:noFill/>
          </a:ln>
        </p:spPr>
      </p:pic>
      <p:sp>
        <p:nvSpPr>
          <p:cNvPr id="217" name="CustomShape 2"/>
          <p:cNvSpPr/>
          <p:nvPr/>
        </p:nvSpPr>
        <p:spPr>
          <a:xfrm>
            <a:off x="1227960" y="5077440"/>
            <a:ext cx="162144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Objective reality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879360" y="5077440"/>
            <a:ext cx="157716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Personal reality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19" name="Line 4"/>
          <p:cNvSpPr/>
          <p:nvPr/>
        </p:nvSpPr>
        <p:spPr>
          <a:xfrm>
            <a:off x="2440080" y="4501440"/>
            <a:ext cx="1656720" cy="360"/>
          </a:xfrm>
          <a:prstGeom prst="line">
            <a:avLst/>
          </a:prstGeom>
          <a:ln>
            <a:solidFill>
              <a:srgbClr val="f79646"/>
            </a:solidFill>
            <a:round/>
            <a:tailEnd len="sm" type="triangle" w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20" name="CustomShape 5"/>
          <p:cNvSpPr/>
          <p:nvPr/>
        </p:nvSpPr>
        <p:spPr>
          <a:xfrm>
            <a:off x="2715480" y="4108680"/>
            <a:ext cx="114408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Perception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6319800" y="5077440"/>
            <a:ext cx="205560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Linguistic expression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22" name="Line 7"/>
          <p:cNvSpPr/>
          <p:nvPr/>
        </p:nvSpPr>
        <p:spPr>
          <a:xfrm>
            <a:off x="5247720" y="4501440"/>
            <a:ext cx="1401120" cy="360"/>
          </a:xfrm>
          <a:prstGeom prst="line">
            <a:avLst/>
          </a:prstGeom>
          <a:ln>
            <a:solidFill>
              <a:srgbClr val="f79646"/>
            </a:solidFill>
            <a:round/>
            <a:tailEnd len="sm" type="triangle" w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23" name="CustomShape 8"/>
          <p:cNvSpPr/>
          <p:nvPr/>
        </p:nvSpPr>
        <p:spPr>
          <a:xfrm>
            <a:off x="5245200" y="4108680"/>
            <a:ext cx="131328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Presentation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24" name="Line 9"/>
          <p:cNvSpPr/>
          <p:nvPr/>
        </p:nvSpPr>
        <p:spPr>
          <a:xfrm>
            <a:off x="7863120" y="4501440"/>
            <a:ext cx="1494360" cy="360"/>
          </a:xfrm>
          <a:prstGeom prst="line">
            <a:avLst/>
          </a:prstGeom>
          <a:ln>
            <a:solidFill>
              <a:srgbClr val="f79646"/>
            </a:solidFill>
            <a:round/>
            <a:tailEnd len="sm" type="triangle" w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25" name="CustomShape 10"/>
          <p:cNvSpPr/>
          <p:nvPr/>
        </p:nvSpPr>
        <p:spPr>
          <a:xfrm>
            <a:off x="7931880" y="4108680"/>
            <a:ext cx="136692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Interpretation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26" name="CustomShape 11"/>
          <p:cNvSpPr/>
          <p:nvPr/>
        </p:nvSpPr>
        <p:spPr>
          <a:xfrm>
            <a:off x="9640800" y="5077440"/>
            <a:ext cx="75420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Result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27" name="Line 12"/>
          <p:cNvSpPr/>
          <p:nvPr/>
        </p:nvSpPr>
        <p:spPr>
          <a:xfrm flipV="1">
            <a:off x="1046880" y="3774960"/>
            <a:ext cx="720" cy="32292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28" name="Line 13"/>
          <p:cNvSpPr/>
          <p:nvPr/>
        </p:nvSpPr>
        <p:spPr>
          <a:xfrm>
            <a:off x="1046880" y="3794760"/>
            <a:ext cx="6068160" cy="36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29" name="Line 14"/>
          <p:cNvSpPr/>
          <p:nvPr/>
        </p:nvSpPr>
        <p:spPr>
          <a:xfrm>
            <a:off x="7115040" y="3774960"/>
            <a:ext cx="360" cy="24228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0" name="CustomShape 15"/>
          <p:cNvSpPr/>
          <p:nvPr/>
        </p:nvSpPr>
        <p:spPr>
          <a:xfrm>
            <a:off x="2878200" y="3381840"/>
            <a:ext cx="165312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Customer / User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31" name="Line 16"/>
          <p:cNvSpPr/>
          <p:nvPr/>
        </p:nvSpPr>
        <p:spPr>
          <a:xfrm flipV="1">
            <a:off x="7302240" y="3774960"/>
            <a:ext cx="720" cy="24228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2" name="Line 17"/>
          <p:cNvSpPr/>
          <p:nvPr/>
        </p:nvSpPr>
        <p:spPr>
          <a:xfrm>
            <a:off x="7302240" y="3794760"/>
            <a:ext cx="3174120" cy="36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3" name="Line 18"/>
          <p:cNvSpPr/>
          <p:nvPr/>
        </p:nvSpPr>
        <p:spPr>
          <a:xfrm>
            <a:off x="10476360" y="3774960"/>
            <a:ext cx="360" cy="24228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4" name="CustomShape 19"/>
          <p:cNvSpPr/>
          <p:nvPr/>
        </p:nvSpPr>
        <p:spPr>
          <a:xfrm>
            <a:off x="7626600" y="3381840"/>
            <a:ext cx="231012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Requirements Engineer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35" name="Line 20"/>
          <p:cNvSpPr/>
          <p:nvPr/>
        </p:nvSpPr>
        <p:spPr>
          <a:xfrm flipV="1">
            <a:off x="3283200" y="4632840"/>
            <a:ext cx="720" cy="1130040"/>
          </a:xfrm>
          <a:prstGeom prst="line">
            <a:avLst/>
          </a:prstGeom>
          <a:ln>
            <a:solidFill>
              <a:srgbClr val="f79646"/>
            </a:solidFill>
            <a:round/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6" name="Line 21"/>
          <p:cNvSpPr/>
          <p:nvPr/>
        </p:nvSpPr>
        <p:spPr>
          <a:xfrm flipV="1">
            <a:off x="5902920" y="4632840"/>
            <a:ext cx="360" cy="1130040"/>
          </a:xfrm>
          <a:prstGeom prst="line">
            <a:avLst/>
          </a:prstGeom>
          <a:ln>
            <a:solidFill>
              <a:srgbClr val="f79646"/>
            </a:solidFill>
            <a:round/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7" name="Line 22"/>
          <p:cNvSpPr/>
          <p:nvPr/>
        </p:nvSpPr>
        <p:spPr>
          <a:xfrm flipV="1">
            <a:off x="8813520" y="4632840"/>
            <a:ext cx="720" cy="1130040"/>
          </a:xfrm>
          <a:prstGeom prst="line">
            <a:avLst/>
          </a:prstGeom>
          <a:ln>
            <a:solidFill>
              <a:srgbClr val="f79646"/>
            </a:solidFill>
            <a:round/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2430360" y="5783760"/>
            <a:ext cx="1699920" cy="33300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interference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39" name="CustomShape 24"/>
          <p:cNvSpPr/>
          <p:nvPr/>
        </p:nvSpPr>
        <p:spPr>
          <a:xfrm>
            <a:off x="5055840" y="5790240"/>
            <a:ext cx="1700280" cy="33300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interference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40" name="CustomShape 25"/>
          <p:cNvSpPr/>
          <p:nvPr/>
        </p:nvSpPr>
        <p:spPr>
          <a:xfrm>
            <a:off x="7947720" y="5776920"/>
            <a:ext cx="1700280" cy="33300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interference</a:t>
            </a:r>
            <a:endParaRPr b="0" lang="en-US" sz="1600" spc="-1" strike="noStrike">
              <a:latin typeface="DejaVu Sans"/>
            </a:endParaRPr>
          </a:p>
        </p:txBody>
      </p:sp>
      <p:pic>
        <p:nvPicPr>
          <p:cNvPr id="241" name="Picture 2" descr="C:\Users\voges\AppData\Local\Microsoft\Windows\Temporary Internet Files\Content.IE5\MRX1DDN7\MC900351284[1].wmf"/>
          <p:cNvPicPr/>
          <p:nvPr/>
        </p:nvPicPr>
        <p:blipFill>
          <a:blip r:embed="rId2"/>
          <a:stretch/>
        </p:blipFill>
        <p:spPr>
          <a:xfrm>
            <a:off x="302400" y="3884760"/>
            <a:ext cx="1836000" cy="1410840"/>
          </a:xfrm>
          <a:prstGeom prst="rect">
            <a:avLst/>
          </a:prstGeom>
          <a:ln w="0">
            <a:noFill/>
          </a:ln>
        </p:spPr>
      </p:pic>
      <p:pic>
        <p:nvPicPr>
          <p:cNvPr id="242" name="Picture 3" descr="C:\Users\voges\AppData\Local\Microsoft\Windows\Temporary Internet Files\Content.IE5\M08JDKOM\MC900340226[1].wmf"/>
          <p:cNvPicPr/>
          <p:nvPr/>
        </p:nvPicPr>
        <p:blipFill>
          <a:blip r:embed="rId3"/>
          <a:stretch/>
        </p:blipFill>
        <p:spPr>
          <a:xfrm>
            <a:off x="6684480" y="4017240"/>
            <a:ext cx="1116000" cy="1109160"/>
          </a:xfrm>
          <a:prstGeom prst="rect">
            <a:avLst/>
          </a:prstGeom>
          <a:ln w="0">
            <a:noFill/>
          </a:ln>
        </p:spPr>
      </p:pic>
      <p:pic>
        <p:nvPicPr>
          <p:cNvPr id="243" name="Picture 4" descr="C:\Users\voges\AppData\Local\Microsoft\Windows\Temporary Internet Files\Content.IE5\M08JDKOM\MC900352373[1].wmf"/>
          <p:cNvPicPr/>
          <p:nvPr/>
        </p:nvPicPr>
        <p:blipFill>
          <a:blip r:embed="rId4"/>
          <a:stretch/>
        </p:blipFill>
        <p:spPr>
          <a:xfrm>
            <a:off x="9654840" y="3909600"/>
            <a:ext cx="1540080" cy="1177920"/>
          </a:xfrm>
          <a:prstGeom prst="rect">
            <a:avLst/>
          </a:prstGeom>
          <a:ln w="0">
            <a:noFill/>
          </a:ln>
        </p:spPr>
      </p:pic>
      <p:sp>
        <p:nvSpPr>
          <p:cNvPr id="244" name="CustomShape 26"/>
          <p:cNvSpPr/>
          <p:nvPr/>
        </p:nvSpPr>
        <p:spPr>
          <a:xfrm>
            <a:off x="542880" y="72468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5" name="CustomShape 27"/>
          <p:cNvSpPr/>
          <p:nvPr/>
        </p:nvSpPr>
        <p:spPr>
          <a:xfrm>
            <a:off x="542880" y="127116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 Problems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Application>LibreOffice/7.3.1.3$Linux_X86_64 LibreOffice_project/30$Build-3</Application>
  <AppVersion>15.0000</AppVersion>
  <Words>4021</Words>
  <Paragraphs>929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2022-03-17T19:07:48Z</dcterms:modified>
  <cp:revision>3207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54</vt:i4>
  </property>
  <property fmtid="{D5CDD505-2E9C-101B-9397-08002B2CF9AE}" pid="3" name="PresentationFormat">
    <vt:lpwstr>Widescreen</vt:lpwstr>
  </property>
  <property fmtid="{D5CDD505-2E9C-101B-9397-08002B2CF9AE}" pid="4" name="Slides">
    <vt:i4>82</vt:i4>
  </property>
</Properties>
</file>