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31T12:59:36" idx="1">
    <p:pos x="0" y="0"/>
    <p:text>Add these headings to the lecture slides where they will be placed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2AE58290-CBED-427A-884E-8BAFB796EDE6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FD1AF2AA-B206-4939-A874-F89349A7EFA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6233B82C-7522-4F56-BD54-CD9BF049AA05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7828E54-9B99-47C4-BA0A-1BAF4BCB9547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11: Requirements Management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Standardized structures and templates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V-Modell XT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IEEE 29148-2018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47760" y="6192000"/>
            <a:ext cx="1111032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1. https://www.volere.org/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2. Der Beauftragte der Bundesregierung für Informationstechnik. V-Modell XT (o.J.), URL: https://cio.bund.de/Web/DE/Architekturen-und-Standards/V-Modell-XT/vmodell_xt_node.html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3. https://standards.ieee.org/ieee/29148/6937/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Change Management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Various reasons for changes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Errors or incomplete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Evolution of context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are not a bad thing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may gain new knowledge at later project stages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Proofs interest/involvement of the stakeholders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Frequent changes are problematic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Makes development in agreement with all stakeholders very challenging and time-consuming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Indicator for bad process quality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Necessary to properly structure and process change requests for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Structured process → Justifiable decisions if and how requests are approved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may refer to: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Individual requirements, e.g., change/addition/removal of a feature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requirements document itself, e.g., updating terminology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as entity responsible for change requests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Decision making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May delegate tasks to another party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drafting of actual changes to the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Decisions have to be negotiated and agreed upon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involved stakeholders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effort estimation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Could be performed by third party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Evaluate change requests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effort/benefit ratio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Define requirements change and/or new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Based on the changed request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should be kept to a minimum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Decide about acceptance or rejection of change requests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Classify incoming changes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based on their criticality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Prioritize accepted change requests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which order should accepted changes be implemented?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 accepted change requests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Who is responsible for implementing the changes?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Members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following parties should be represented in the change control board: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Architect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Configuration manager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Customer representative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Product manager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manager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244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Quality assurance representative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Control Board – Change Manager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Chairperson of the change control board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Mediates between parties in case of conflicts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Communicates and documents changes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Similar to the role of the requirements engineer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720000" anchor="ctr">
            <a:norm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Should contain the following information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Unique identification of change request possible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Title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Summarizes key concern of the change request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change as precisely as possible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Also contains information on the expected effect of a change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Justification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Reasons why the change is necessary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  <p:sp>
        <p:nvSpPr>
          <p:cNvPr id="143" name="Rahmen 6"/>
          <p:cNvSpPr/>
          <p:nvPr/>
        </p:nvSpPr>
        <p:spPr>
          <a:xfrm>
            <a:off x="7193160" y="2309760"/>
            <a:ext cx="1831320" cy="22579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The following information is helpful for the management of changes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validator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Person who is responsible to verify if a change was performed correctly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Impact analysis status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Flag indicating whether an impact analysis has been performed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decision status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Flag indicating the handling status of the request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example: pending, rejected, accepted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priority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Priority of the change request assigned by the change control board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Responsible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Person in charge of performing the change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release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Version of the system that implements the change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Requests – Classifications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types of change requests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Corrective requirement change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Failure in the system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Reason for failure is an error in the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fixes the error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Adaptive requirement change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needs to be amended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change in the system context or stakeholder needs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Exceptional change (hotfix)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Must be immediately done at all costs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 be either adaptive or corrective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due to critical bugs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2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Effort required for the change is estimated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Affected requirements are determined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Includes new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Development artifacts that need to be change are determined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Effort for artifact change usually significantly higher than for requirement changes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Maintaining the requirements document is cheap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Still often neglected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 be supported by traceability information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rafik 2"/>
          <p:cNvPicPr/>
          <p:nvPr/>
        </p:nvPicPr>
        <p:blipFill>
          <a:blip r:embed="rId2"/>
          <a:stretch/>
        </p:blipFill>
        <p:spPr>
          <a:xfrm>
            <a:off x="7476120" y="1765440"/>
            <a:ext cx="3777480" cy="4781160"/>
          </a:xfrm>
          <a:prstGeom prst="rect">
            <a:avLst/>
          </a:prstGeom>
          <a:ln w="0">
            <a:noFill/>
          </a:ln>
        </p:spPr>
      </p:pic>
      <p:sp>
        <p:nvSpPr>
          <p:cNvPr id="241" name="Gerader Verbinder 240"/>
          <p:cNvSpPr/>
          <p:nvPr/>
        </p:nvSpPr>
        <p:spPr>
          <a:xfrm>
            <a:off x="457200" y="2286000"/>
            <a:ext cx="360" cy="434340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erader Verbinder 241"/>
          <p:cNvSpPr/>
          <p:nvPr/>
        </p:nvSpPr>
        <p:spPr>
          <a:xfrm flipV="1">
            <a:off x="457200" y="2286000"/>
            <a:ext cx="6400800" cy="36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Gerader Verbinder 242"/>
          <p:cNvSpPr/>
          <p:nvPr/>
        </p:nvSpPr>
        <p:spPr>
          <a:xfrm flipV="1">
            <a:off x="6858000" y="2286360"/>
            <a:ext cx="360" cy="433908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erader Verbinder 243"/>
          <p:cNvSpPr/>
          <p:nvPr/>
        </p:nvSpPr>
        <p:spPr>
          <a:xfrm>
            <a:off x="6858000" y="2514600"/>
            <a:ext cx="1818720" cy="36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rafik 2"/>
          <p:cNvPicPr/>
          <p:nvPr/>
        </p:nvPicPr>
        <p:blipFill>
          <a:blip r:embed="rId2"/>
          <a:stretch/>
        </p:blipFill>
        <p:spPr>
          <a:xfrm>
            <a:off x="7476120" y="1766160"/>
            <a:ext cx="3777480" cy="478116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2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evaluation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Costs and benefits are compared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Available resources are considered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Prioritizing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release for implementing is decided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Rejection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If a change is rejected it is communicated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Legende: mit gebogener Linie 249"/>
          <p:cNvSpPr/>
          <p:nvPr/>
        </p:nvSpPr>
        <p:spPr>
          <a:xfrm flipH="1">
            <a:off x="530640" y="3547800"/>
            <a:ext cx="4734720" cy="808560"/>
          </a:xfrm>
          <a:prstGeom prst="borderCallout2">
            <a:avLst>
              <a:gd name="adj1" fmla="val 18750"/>
              <a:gd name="adj2" fmla="val -8333"/>
              <a:gd name="adj3" fmla="val 32398"/>
              <a:gd name="adj4" fmla="val -46282"/>
              <a:gd name="adj5" fmla="val 33643"/>
              <a:gd name="adj6" fmla="val -46282"/>
            </a:avLst>
          </a:prstGeom>
          <a:noFill/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Legende: mit gebogener Linie 250"/>
          <p:cNvSpPr/>
          <p:nvPr/>
        </p:nvSpPr>
        <p:spPr>
          <a:xfrm flipH="1">
            <a:off x="530280" y="4428000"/>
            <a:ext cx="5639400" cy="952920"/>
          </a:xfrm>
          <a:prstGeom prst="borderCallout2">
            <a:avLst>
              <a:gd name="adj1" fmla="val 18750"/>
              <a:gd name="adj2" fmla="val -8333"/>
              <a:gd name="adj3" fmla="val 21384"/>
              <a:gd name="adj4" fmla="val -22814"/>
              <a:gd name="adj5" fmla="val 23500"/>
              <a:gd name="adj6" fmla="val -22990"/>
            </a:avLst>
          </a:prstGeom>
          <a:noFill/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Legende: mit gebogener Linie 251"/>
          <p:cNvSpPr/>
          <p:nvPr/>
        </p:nvSpPr>
        <p:spPr>
          <a:xfrm flipH="1">
            <a:off x="540720" y="5436360"/>
            <a:ext cx="5639400" cy="952920"/>
          </a:xfrm>
          <a:prstGeom prst="borderCallout2">
            <a:avLst>
              <a:gd name="adj1" fmla="val 18750"/>
              <a:gd name="adj2" fmla="val -8333"/>
              <a:gd name="adj3" fmla="val -23310"/>
              <a:gd name="adj4" fmla="val -61023"/>
              <a:gd name="adj5" fmla="val -166199"/>
              <a:gd name="adj6" fmla="val -67601"/>
            </a:avLst>
          </a:prstGeom>
          <a:noFill/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erader Verbinder 252"/>
          <p:cNvSpPr/>
          <p:nvPr/>
        </p:nvSpPr>
        <p:spPr>
          <a:xfrm>
            <a:off x="530280" y="2213280"/>
            <a:ext cx="360" cy="125280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Gerader Verbinder 253"/>
          <p:cNvSpPr/>
          <p:nvPr/>
        </p:nvSpPr>
        <p:spPr>
          <a:xfrm>
            <a:off x="5282280" y="2213280"/>
            <a:ext cx="360" cy="125280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Gerader Verbinder 254"/>
          <p:cNvSpPr/>
          <p:nvPr/>
        </p:nvSpPr>
        <p:spPr>
          <a:xfrm flipH="1">
            <a:off x="530280" y="3473280"/>
            <a:ext cx="4752000" cy="36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erader Verbinder 255"/>
          <p:cNvSpPr/>
          <p:nvPr/>
        </p:nvSpPr>
        <p:spPr>
          <a:xfrm>
            <a:off x="5378400" y="2514600"/>
            <a:ext cx="3310200" cy="360"/>
          </a:xfrm>
          <a:prstGeom prst="line">
            <a:avLst/>
          </a:prstGeom>
          <a:ln w="0" cap="rnd">
            <a:solidFill>
              <a:srgbClr val="00000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of complex projects need to be managed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can change throughout a project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need to be structured and processed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 defines how change requests are handled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control board </a:t>
            </a:r>
            <a:r>
              <a:rPr lang="en-US" sz="2000" b="0" strike="noStrike" spc="-1">
                <a:solidFill>
                  <a:srgbClr val="000000"/>
                </a:solidFill>
                <a:latin typeface="Rockwell"/>
                <a:ea typeface="DejaVu Sans"/>
              </a:rPr>
              <a:t>= 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Evaluates and approves/rejects changes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Handling change requests requires a process on its own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11: Requirements Management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HSN-Hierarchy 2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numCol="1" spcCol="0" anchor="ctr">
            <a:noAutofit/>
          </a:bodyPr>
          <a:lstStyle/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Manage Requirements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Motivation – Why do you need to manage requirements?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Number/scope of requirements and further information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Expected product lifetime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Rate of changes to requirements and related docs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Number of stakeholders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Heterogenous nature of stakeholder opinons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Future reusability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Number of expected releases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Motivation – What exactly needs to be managed?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Flussdiagramm: Karte 10"/>
          <p:cNvSpPr/>
          <p:nvPr/>
        </p:nvSpPr>
        <p:spPr>
          <a:xfrm>
            <a:off x="54288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Flussdiagramm: Karte 11"/>
          <p:cNvSpPr/>
          <p:nvPr/>
        </p:nvSpPr>
        <p:spPr>
          <a:xfrm>
            <a:off x="2394720" y="319248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Epics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Flussdiagramm: Karte 12"/>
          <p:cNvSpPr/>
          <p:nvPr/>
        </p:nvSpPr>
        <p:spPr>
          <a:xfrm>
            <a:off x="239472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Flussdiagramm: Karte 13"/>
          <p:cNvSpPr/>
          <p:nvPr/>
        </p:nvSpPr>
        <p:spPr>
          <a:xfrm>
            <a:off x="424620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Goals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Flussdiagramm: Karte 14"/>
          <p:cNvSpPr/>
          <p:nvPr/>
        </p:nvSpPr>
        <p:spPr>
          <a:xfrm>
            <a:off x="7945560" y="195804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 Case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Flussdiagramm: Karte 16"/>
          <p:cNvSpPr/>
          <p:nvPr/>
        </p:nvSpPr>
        <p:spPr>
          <a:xfrm>
            <a:off x="6095880" y="20142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Flussdiagramm: Karte 17"/>
          <p:cNvSpPr/>
          <p:nvPr/>
        </p:nvSpPr>
        <p:spPr>
          <a:xfrm>
            <a:off x="4246200" y="31824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 Case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Flussdiagramm: Karte 18"/>
          <p:cNvSpPr/>
          <p:nvPr/>
        </p:nvSpPr>
        <p:spPr>
          <a:xfrm>
            <a:off x="542160" y="319248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User Story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Flussdiagramm: Karte 19"/>
          <p:cNvSpPr/>
          <p:nvPr/>
        </p:nvSpPr>
        <p:spPr>
          <a:xfrm>
            <a:off x="542160" y="555336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Request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Flussdiagramm: Karte 20"/>
          <p:cNvSpPr/>
          <p:nvPr/>
        </p:nvSpPr>
        <p:spPr>
          <a:xfrm>
            <a:off x="2394720" y="555300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Issues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Flussdiagramm: Karte 21"/>
          <p:cNvSpPr/>
          <p:nvPr/>
        </p:nvSpPr>
        <p:spPr>
          <a:xfrm>
            <a:off x="542160" y="4375080"/>
            <a:ext cx="1654560" cy="91800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Definition – Management in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8120" cy="463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“The process of managing existing requirements and requirements related work products, including the storing, changing and tracing of requirements (traceability).”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02640" y="3174480"/>
            <a:ext cx="10579680" cy="1878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263520" y="6411600"/>
            <a:ext cx="109188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Martin Glinz (2020)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A Glossary of Requirements Engineering Terminology (Standard Glossary for the Certified Professional for Requirements Engineering (CPRE) Studies and Exam)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Information model - Simple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Grafik 2"/>
          <p:cNvPicPr/>
          <p:nvPr/>
        </p:nvPicPr>
        <p:blipFill>
          <a:blip r:embed="rId2"/>
          <a:stretch/>
        </p:blipFill>
        <p:spPr>
          <a:xfrm>
            <a:off x="672480" y="2766240"/>
            <a:ext cx="10097280" cy="172188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5"/>
          <p:cNvSpPr/>
          <p:nvPr/>
        </p:nvSpPr>
        <p:spPr>
          <a:xfrm>
            <a:off x="263520" y="6411600"/>
            <a:ext cx="109188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lang="en-US" sz="900" b="0" strike="noStrike" spc="-1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Information model – More complex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263520" y="6411600"/>
            <a:ext cx="109188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lang="en-US" sz="900" b="0" strike="noStrike" spc="-1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rafik 4"/>
          <p:cNvPicPr/>
          <p:nvPr/>
        </p:nvPicPr>
        <p:blipFill>
          <a:blip r:embed="rId2"/>
          <a:stretch/>
        </p:blipFill>
        <p:spPr>
          <a:xfrm>
            <a:off x="219600" y="2319840"/>
            <a:ext cx="11003040" cy="313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1059</Words>
  <Application>Microsoft Office PowerPoint</Application>
  <PresentationFormat>Breitbild</PresentationFormat>
  <Paragraphs>219</Paragraphs>
  <Slides>28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28</vt:i4>
      </vt:variant>
    </vt:vector>
  </HeadingPairs>
  <TitlesOfParts>
    <vt:vector size="41" baseType="lpstr">
      <vt:lpstr>Arial</vt:lpstr>
      <vt:lpstr>DejaVu Sans</vt:lpstr>
      <vt:lpstr>Noto Serif Devanagari SemiCondensed SemiBold</vt:lpstr>
      <vt:lpstr>OpenSymbol</vt:lpstr>
      <vt:lpstr>Roboto</vt:lpstr>
      <vt:lpstr>Rockwell</vt:lpstr>
      <vt:lpstr>StarSymbol</vt:lpstr>
      <vt:lpstr>Symbol</vt:lpstr>
      <vt:lpstr>Wingdings</vt:lpstr>
      <vt:lpstr>Wingdings 2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Nelly Nicaise Nyeck Mbialeu</cp:lastModifiedBy>
  <cp:revision>3330</cp:revision>
  <dcterms:created xsi:type="dcterms:W3CDTF">2013-05-21T09:22:36Z</dcterms:created>
  <dcterms:modified xsi:type="dcterms:W3CDTF">2025-01-29T10:31:47Z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29</vt:i4>
  </property>
</Properties>
</file>