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custom.xml" ContentType="application/vnd.openxmlformats-officedocument.custom-properties+xml"/>
  <Override PartName="/docProps/app.xml" ContentType="application/vnd.openxmlformats-officedocument.extended-properties+xml"/>
  <Override PartName="/ppt/_rels/presentation.xml.rels" ContentType="application/vnd.openxmlformats-package.relationships+xml"/>
  <Override PartName="/ppt/presentation.xml" ContentType="application/vnd.openxmlformats-officedocument.presentationml.presentation.main+xml"/>
  <Override PartName="/ppt/notesSlides/_rels/notesSlide6.xml.rels" ContentType="application/vnd.openxmlformats-package.relationships+xml"/>
  <Override PartName="/ppt/notesSlides/_rels/notesSlide5.xml.rels" ContentType="application/vnd.openxmlformats-package.relationships+xml"/>
  <Override PartName="/ppt/notesSlides/_rels/notesSlide4.xml.rels" ContentType="application/vnd.openxmlformats-package.relationship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Layouts/slideLayout13.xml" ContentType="application/vnd.openxmlformats-officedocument.presentationml.slideLayout+xml"/>
  <Override PartName="/ppt/slideLayouts/slideLayout2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23.xml.rels" ContentType="application/vnd.openxmlformats-package.relationships+xml"/>
  <Override PartName="/ppt/slideLayouts/_rels/slideLayout16.xml.rels" ContentType="application/vnd.openxmlformats-package.relationships+xml"/>
  <Override PartName="/ppt/slideLayouts/_rels/slideLayout24.xml.rels" ContentType="application/vnd.openxmlformats-package.relationships+xml"/>
  <Override PartName="/ppt/slideLayouts/_rels/slideLayout2.xml.rels" ContentType="application/vnd.openxmlformats-package.relationships+xml"/>
  <Override PartName="/ppt/slideLayouts/_rels/slideLayout19.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13.xml.rels" ContentType="application/vnd.openxmlformats-package.relationships+xml"/>
  <Override PartName="/ppt/slideLayouts/_rels/slideLayout21.xml.rels" ContentType="application/vnd.openxmlformats-package.relationships+xml"/>
  <Override PartName="/ppt/slideLayouts/_rels/slideLayout8.xml.rels" ContentType="application/vnd.openxmlformats-package.relationships+xml"/>
  <Override PartName="/ppt/slideLayouts/_rels/slideLayout12.xml.rels" ContentType="application/vnd.openxmlformats-package.relationships+xml"/>
  <Override PartName="/ppt/slideLayouts/_rels/slideLayout20.xml.rels" ContentType="application/vnd.openxmlformats-package.relationships+xml"/>
  <Override PartName="/ppt/slideLayouts/_rels/slideLayout11.xml.rels" ContentType="application/vnd.openxmlformats-package.relationships+xml"/>
  <Override PartName="/ppt/slideLayouts/_rels/slideLayout7.xml.rels" ContentType="application/vnd.openxmlformats-package.relationships+xml"/>
  <Override PartName="/ppt/slideLayouts/_rels/slideLayout10.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xml.rels" ContentType="application/vnd.openxmlformats-package.relationships+xml"/>
  <Override PartName="/ppt/slideLayouts/slideLayout17.xml" ContentType="application/vnd.openxmlformats-officedocument.presentationml.slideLayout+xml"/>
  <Override PartName="/ppt/slideLayouts/slideLayout4.xml" ContentType="application/vnd.openxmlformats-officedocument.presentationml.slideLayout+xml"/>
  <Override PartName="/ppt/slideLayouts/slideLayout24.xml" ContentType="application/vnd.openxmlformats-officedocument.presentationml.slideLayout+xml"/>
  <Override PartName="/ppt/slideLayouts/slideLayout16.xml" ContentType="application/vnd.openxmlformats-officedocument.presentationml.slideLayout+xml"/>
  <Override PartName="/ppt/slideLayouts/slideLayout3.xml" ContentType="application/vnd.openxmlformats-officedocument.presentationml.slideLayout+xml"/>
  <Override PartName="/ppt/slideLayouts/slideLayout23.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22.xml" ContentType="application/vnd.openxmlformats-officedocument.presentationml.slideLayout+xml"/>
  <Override PartName="/ppt/slideLayouts/slideLayout14.xml" ContentType="application/vnd.openxmlformats-officedocument.presentationml.slideLayout+xml"/>
  <Override PartName="/ppt/slideLayouts/slideLayout19.xml" ContentType="application/vnd.openxmlformats-officedocument.presentationml.slideLayout+xml"/>
  <Override PartName="/ppt/slideLayouts/slideLayout1.xml" ContentType="application/vnd.openxmlformats-officedocument.presentationml.slideLayout+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Masters/_rels/notesMaster1.xml.rels" ContentType="application/vnd.openxmlformats-package.relationships+xml"/>
  <Override PartName="/ppt/notesMasters/notesMaster1.xml" ContentType="application/vnd.openxmlformats-officedocument.presentationml.notesMaster+xml"/>
  <Override PartName="/ppt/media/image14.png" ContentType="image/png"/>
  <Override PartName="/ppt/media/image10.png" ContentType="image/png"/>
  <Override PartName="/ppt/media/image9.png" ContentType="image/png"/>
  <Override PartName="/ppt/media/image1.png" ContentType="image/png"/>
  <Override PartName="/ppt/media/image3.jpeg" ContentType="image/jpeg"/>
  <Override PartName="/ppt/media/image11.png" ContentType="image/png"/>
  <Override PartName="/ppt/media/image2.png" ContentType="image/png"/>
  <Override PartName="/ppt/media/image4.jpeg" ContentType="image/jpeg"/>
  <Override PartName="/ppt/media/image5.jpeg" ContentType="image/jpeg"/>
  <Override PartName="/ppt/media/image6.jpeg" ContentType="image/jpeg"/>
  <Override PartName="/ppt/media/image8.png" ContentType="image/png"/>
  <Override PartName="/ppt/media/image13.png" ContentType="image/png"/>
  <Override PartName="/ppt/media/image7.png" ContentType="image/png"/>
  <Override PartName="/ppt/media/image12.png" ContentType="image/png"/>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19.xml" ContentType="application/vnd.openxmlformats-officedocument.presentationml.slide+xml"/>
  <Override PartName="/ppt/slides/slide1.xml" ContentType="application/vnd.openxmlformats-officedocument.presentationml.slide+xml"/>
  <Override PartName="/ppt/slides/slide36.xml" ContentType="application/vnd.openxmlformats-officedocument.presentationml.slide+xml"/>
  <Override PartName="/ppt/slides/slide26.xml" ContentType="application/vnd.openxmlformats-officedocument.presentationml.slide+xml"/>
  <Override PartName="/ppt/slides/slide11.xml" ContentType="application/vnd.openxmlformats-officedocument.presentationml.slide+xml"/>
  <Override PartName="/ppt/slides/slide3.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4.xml" ContentType="application/vnd.openxmlformats-officedocument.presentationml.slide+xml"/>
  <Override PartName="/ppt/slides/slide21.xml" ContentType="application/vnd.openxmlformats-officedocument.presentationml.slide+xml"/>
  <Override PartName="/ppt/slides/slide13.xml" ContentType="application/vnd.openxmlformats-officedocument.presentationml.slide+xml"/>
  <Override PartName="/ppt/slides/slide30.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2.xml" ContentType="application/vnd.openxmlformats-officedocument.presentationml.slide+xml"/>
  <Override PartName="/ppt/slides/slide10.xml" ContentType="application/vnd.openxmlformats-officedocument.presentationml.slide+xml"/>
  <Override PartName="/ppt/slides/slide14.xml" ContentType="application/vnd.openxmlformats-officedocument.presentationml.slide+xml"/>
  <Override PartName="/ppt/slides/slide31.xml" ContentType="application/vnd.openxmlformats-officedocument.presentationml.slide+xml"/>
  <Override PartName="/ppt/slides/slide23.xml" ContentType="application/vnd.openxmlformats-officedocument.presentationml.slide+xml"/>
  <Override PartName="/ppt/slides/slide15.xml" ContentType="application/vnd.openxmlformats-officedocument.presentationml.slide+xml"/>
  <Override PartName="/ppt/slides/slide32.xml" ContentType="application/vnd.openxmlformats-officedocument.presentationml.slide+xml"/>
  <Override PartName="/ppt/slides/slide24.xml" ContentType="application/vnd.openxmlformats-officedocument.presentationml.slide+xml"/>
  <Override PartName="/ppt/slides/slide16.xml" ContentType="application/vnd.openxmlformats-officedocument.presentationml.slide+xml"/>
  <Override PartName="/ppt/slides/slide33.xml" ContentType="application/vnd.openxmlformats-officedocument.presentationml.slide+xml"/>
  <Override PartName="/ppt/slides/_rels/slide10.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22.xml.rels" ContentType="application/vnd.openxmlformats-package.relationships+xml"/>
  <Override PartName="/ppt/slides/_rels/slide14.xml.rels" ContentType="application/vnd.openxmlformats-package.relationships+xml"/>
  <Override PartName="/ppt/slides/_rels/slide31.xml.rels" ContentType="application/vnd.openxmlformats-package.relationships+xml"/>
  <Override PartName="/ppt/slides/_rels/slide4.xml.rels" ContentType="application/vnd.openxmlformats-package.relationships+xml"/>
  <Override PartName="/ppt/slides/_rels/slide24.xml.rels" ContentType="application/vnd.openxmlformats-package.relationships+xml"/>
  <Override PartName="/ppt/slides/_rels/slide12.xml.rels" ContentType="application/vnd.openxmlformats-package.relationships+xml"/>
  <Override PartName="/ppt/slides/_rels/slide20.xml.rels" ContentType="application/vnd.openxmlformats-package.relationships+xml"/>
  <Override PartName="/ppt/slides/_rels/slide23.xml.rels" ContentType="application/vnd.openxmlformats-package.relationships+xml"/>
  <Override PartName="/ppt/slides/_rels/slide32.xml.rels" ContentType="application/vnd.openxmlformats-package.relationships+xml"/>
  <Override PartName="/ppt/slides/_rels/slide15.xml.rels" ContentType="application/vnd.openxmlformats-package.relationships+xml"/>
  <Override PartName="/ppt/slides/_rels/slide3.xml.rels" ContentType="application/vnd.openxmlformats-package.relationships+xml"/>
  <Override PartName="/ppt/slides/_rels/slide11.xml.rels" ContentType="application/vnd.openxmlformats-package.relationships+xml"/>
  <Override PartName="/ppt/slides/_rels/slide26.xml.rels" ContentType="application/vnd.openxmlformats-package.relationships+xml"/>
  <Override PartName="/ppt/slides/_rels/slide6.xml.rels" ContentType="application/vnd.openxmlformats-package.relationships+xml"/>
  <Override PartName="/ppt/slides/_rels/slide27.xml.rels" ContentType="application/vnd.openxmlformats-package.relationships+xml"/>
  <Override PartName="/ppt/slides/_rels/slide7.xml.rels" ContentType="application/vnd.openxmlformats-package.relationships+xml"/>
  <Override PartName="/ppt/slides/_rels/slide18.xml.rels" ContentType="application/vnd.openxmlformats-package.relationships+xml"/>
  <Override PartName="/ppt/slides/_rels/slide35.xml.rels" ContentType="application/vnd.openxmlformats-package.relationships+xml"/>
  <Override PartName="/ppt/slides/_rels/slide19.xml.rels" ContentType="application/vnd.openxmlformats-package.relationships+xml"/>
  <Override PartName="/ppt/slides/_rels/slide36.xml.rels" ContentType="application/vnd.openxmlformats-package.relationships+xml"/>
  <Override PartName="/ppt/slides/_rels/slide28.xml.rels" ContentType="application/vnd.openxmlformats-package.relationships+xml"/>
  <Override PartName="/ppt/slides/_rels/slide1.xml.rels" ContentType="application/vnd.openxmlformats-package.relationships+xml"/>
  <Override PartName="/ppt/slides/_rels/slide21.xml.rels" ContentType="application/vnd.openxmlformats-package.relationships+xml"/>
  <Override PartName="/ppt/slides/_rels/slide5.xml.rels" ContentType="application/vnd.openxmlformats-package.relationships+xml"/>
  <Override PartName="/ppt/slides/_rels/slide16.xml.rels" ContentType="application/vnd.openxmlformats-package.relationships+xml"/>
  <Override PartName="/ppt/slides/_rels/slide33.xml.rels" ContentType="application/vnd.openxmlformats-package.relationships+xml"/>
  <Override PartName="/ppt/slides/_rels/slide25.xml.rels" ContentType="application/vnd.openxmlformats-package.relationships+xml"/>
  <Override PartName="/ppt/slides/_rels/slide34.xml.rels" ContentType="application/vnd.openxmlformats-package.relationships+xml"/>
  <Override PartName="/ppt/slides/_rels/slide17.xml.rels" ContentType="application/vnd.openxmlformats-package.relationships+xml"/>
  <Override PartName="/ppt/slides/_rels/slide13.xml.rels" ContentType="application/vnd.openxmlformats-package.relationships+xml"/>
  <Override PartName="/ppt/slides/_rels/slide30.xml.rels" ContentType="application/vnd.openxmlformats-package.relationships+xml"/>
  <Override PartName="/ppt/slides/_rels/slide2.xml.rels" ContentType="application/vnd.openxmlformats-package.relationships+xml"/>
  <Override PartName="/ppt/slides/_rels/slide29.xml.rels" ContentType="application/vnd.openxmlformats-package.relationships+xml"/>
  <Override PartName="/ppt/slides/slide25.xml" ContentType="application/vnd.openxmlformats-officedocument.presentationml.slide+xml"/>
  <Override PartName="/ppt/slides/slide17.xml" ContentType="application/vnd.openxmlformats-officedocument.presentationml.slide+xml"/>
  <Override PartName="/ppt/slides/slide34.xml" ContentType="application/vnd.openxmlformats-officedocument.presentationml.slide+xml"/>
  <Override PartName="/ppt/slides/slide18.xml" ContentType="application/vnd.openxmlformats-officedocument.presentationml.slide+xml"/>
  <Override PartName="/ppt/slides/slide35.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PlaceHolder 1"/>
          <p:cNvSpPr>
            <a:spLocks noGrp="1"/>
          </p:cNvSpPr>
          <p:nvPr>
            <p:ph type="sldImg"/>
          </p:nvPr>
        </p:nvSpPr>
        <p:spPr>
          <a:xfrm>
            <a:off x="533520" y="764280"/>
            <a:ext cx="6704640" cy="3771360"/>
          </a:xfrm>
          <a:prstGeom prst="rect">
            <a:avLst/>
          </a:prstGeom>
          <a:noFill/>
          <a:ln w="0">
            <a:noFill/>
          </a:ln>
        </p:spPr>
        <p:txBody>
          <a:bodyPr lIns="0" rIns="0" tIns="0" bIns="0" anchor="ctr">
            <a:noAutofit/>
          </a:bodyPr>
          <a:p>
            <a:pPr algn="ctr"/>
            <a:r>
              <a:rPr b="0" lang="en-US" sz="4400" spc="-1" strike="noStrike">
                <a:solidFill>
                  <a:srgbClr val="000000"/>
                </a:solidFill>
                <a:latin typeface="Arial"/>
              </a:rPr>
              <a:t>Click to move the slide</a:t>
            </a:r>
            <a:endParaRPr b="0" lang="en-US" sz="4400" spc="-1" strike="noStrike">
              <a:solidFill>
                <a:srgbClr val="000000"/>
              </a:solidFill>
              <a:latin typeface="Arial"/>
            </a:endParaRPr>
          </a:p>
        </p:txBody>
      </p:sp>
      <p:sp>
        <p:nvSpPr>
          <p:cNvPr id="93" name="PlaceHolder 2"/>
          <p:cNvSpPr>
            <a:spLocks noGrp="1"/>
          </p:cNvSpPr>
          <p:nvPr>
            <p:ph type="body"/>
          </p:nvPr>
        </p:nvSpPr>
        <p:spPr>
          <a:xfrm>
            <a:off x="777240" y="4777560"/>
            <a:ext cx="6217560" cy="4525920"/>
          </a:xfrm>
          <a:prstGeom prst="rect">
            <a:avLst/>
          </a:prstGeom>
          <a:noFill/>
          <a:ln w="0">
            <a:noFill/>
          </a:ln>
        </p:spPr>
        <p:txBody>
          <a:bodyPr lIns="0" rIns="0" tIns="0" bIns="0" anchor="t">
            <a:noAutofit/>
          </a:bodyPr>
          <a:p>
            <a:pPr marL="216000" indent="0">
              <a:buNone/>
            </a:pPr>
            <a:r>
              <a:rPr b="0" lang="en-US" sz="2000" spc="-1" strike="noStrike">
                <a:solidFill>
                  <a:srgbClr val="000000"/>
                </a:solidFill>
                <a:latin typeface="Arial"/>
              </a:rPr>
              <a:t>Click to edit the notes format</a:t>
            </a:r>
            <a:endParaRPr b="0" lang="en-US" sz="2000" spc="-1" strike="noStrike">
              <a:solidFill>
                <a:srgbClr val="000000"/>
              </a:solidFill>
              <a:latin typeface="Arial"/>
            </a:endParaRPr>
          </a:p>
        </p:txBody>
      </p:sp>
      <p:sp>
        <p:nvSpPr>
          <p:cNvPr id="94" name="PlaceHolder 3"/>
          <p:cNvSpPr>
            <a:spLocks noGrp="1"/>
          </p:cNvSpPr>
          <p:nvPr>
            <p:ph type="hdr"/>
          </p:nvPr>
        </p:nvSpPr>
        <p:spPr>
          <a:xfrm>
            <a:off x="0" y="0"/>
            <a:ext cx="3372840" cy="502560"/>
          </a:xfrm>
          <a:prstGeom prst="rect">
            <a:avLst/>
          </a:prstGeom>
          <a:noFill/>
          <a:ln w="0">
            <a:noFill/>
          </a:ln>
        </p:spPr>
        <p:txBody>
          <a:bodyPr lIns="0" rIns="0" tIns="0" bIns="0" anchor="t">
            <a:noAutofit/>
          </a:bodyPr>
          <a:p>
            <a:pPr indent="0">
              <a:buNone/>
            </a:pPr>
            <a:r>
              <a:rPr b="0" lang="en-US" sz="1400" spc="-1" strike="noStrike">
                <a:solidFill>
                  <a:srgbClr val="000000"/>
                </a:solidFill>
                <a:latin typeface="Times New Roman"/>
              </a:rPr>
              <a:t>&lt;header&gt;</a:t>
            </a:r>
            <a:endParaRPr b="0" lang="en-US" sz="1400" spc="-1" strike="noStrike">
              <a:solidFill>
                <a:srgbClr val="000000"/>
              </a:solidFill>
              <a:latin typeface="Times New Roman"/>
            </a:endParaRPr>
          </a:p>
        </p:txBody>
      </p:sp>
      <p:sp>
        <p:nvSpPr>
          <p:cNvPr id="95" name="PlaceHolder 4"/>
          <p:cNvSpPr>
            <a:spLocks noGrp="1"/>
          </p:cNvSpPr>
          <p:nvPr>
            <p:ph type="dt" idx="1"/>
          </p:nvPr>
        </p:nvSpPr>
        <p:spPr>
          <a:xfrm>
            <a:off x="4399200" y="0"/>
            <a:ext cx="3372840" cy="502560"/>
          </a:xfrm>
          <a:prstGeom prst="rect">
            <a:avLst/>
          </a:prstGeom>
          <a:noFill/>
          <a:ln w="0">
            <a:noFill/>
          </a:ln>
        </p:spPr>
        <p:txBody>
          <a:bodyPr lIns="0" rIns="0" tIns="0" bIns="0" anchor="t">
            <a:noAutofit/>
          </a:bodyPr>
          <a:lstStyle>
            <a:lvl1pPr indent="0" algn="r">
              <a:buNone/>
              <a:defRPr b="0" lang="en-US" sz="1400" spc="-1" strike="noStrike">
                <a:solidFill>
                  <a:srgbClr val="000000"/>
                </a:solidFill>
                <a:latin typeface="Times New Roman"/>
              </a:defRPr>
            </a:lvl1pPr>
          </a:lstStyle>
          <a:p>
            <a:pPr indent="0" algn="r">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96" name="PlaceHolder 5"/>
          <p:cNvSpPr>
            <a:spLocks noGrp="1"/>
          </p:cNvSpPr>
          <p:nvPr>
            <p:ph type="ftr" idx="2"/>
          </p:nvPr>
        </p:nvSpPr>
        <p:spPr>
          <a:xfrm>
            <a:off x="0" y="9555480"/>
            <a:ext cx="3372840" cy="502560"/>
          </a:xfrm>
          <a:prstGeom prst="rect">
            <a:avLst/>
          </a:prstGeom>
          <a:noFill/>
          <a:ln w="0">
            <a:noFill/>
          </a:ln>
        </p:spPr>
        <p:txBody>
          <a:bodyPr lIns="0" rIns="0" tIns="0" bIns="0" anchor="b">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97" name="PlaceHolder 6"/>
          <p:cNvSpPr>
            <a:spLocks noGrp="1"/>
          </p:cNvSpPr>
          <p:nvPr>
            <p:ph type="sldNum" idx="3"/>
          </p:nvPr>
        </p:nvSpPr>
        <p:spPr>
          <a:xfrm>
            <a:off x="4399200" y="9555480"/>
            <a:ext cx="3372840" cy="502560"/>
          </a:xfrm>
          <a:prstGeom prst="rect">
            <a:avLst/>
          </a:prstGeom>
          <a:noFill/>
          <a:ln w="0">
            <a:noFill/>
          </a:ln>
        </p:spPr>
        <p:txBody>
          <a:bodyPr lIns="0" rIns="0" tIns="0" bIns="0" anchor="b">
            <a:noAutofit/>
          </a:bodyPr>
          <a:lstStyle>
            <a:lvl1pPr indent="0" algn="r">
              <a:buNone/>
              <a:defRPr b="0" lang="en-US" sz="1400" spc="-1" strike="noStrike">
                <a:solidFill>
                  <a:srgbClr val="000000"/>
                </a:solidFill>
                <a:latin typeface="Times New Roman"/>
              </a:defRPr>
            </a:lvl1pPr>
          </a:lstStyle>
          <a:p>
            <a:pPr indent="0" algn="r">
              <a:buNone/>
            </a:pPr>
            <a:fld id="{F1217A34-BB34-4E02-A628-9F417A3879D0}"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1" name="PlaceHolder 1"/>
          <p:cNvSpPr>
            <a:spLocks noGrp="1"/>
          </p:cNvSpPr>
          <p:nvPr>
            <p:ph type="sldImg"/>
          </p:nvPr>
        </p:nvSpPr>
        <p:spPr>
          <a:xfrm>
            <a:off x="533520" y="763560"/>
            <a:ext cx="6690960" cy="3759120"/>
          </a:xfrm>
          <a:prstGeom prst="rect">
            <a:avLst/>
          </a:prstGeom>
          <a:ln w="0">
            <a:noFill/>
          </a:ln>
        </p:spPr>
      </p:sp>
      <p:sp>
        <p:nvSpPr>
          <p:cNvPr id="212" name="PlaceHolder 2"/>
          <p:cNvSpPr>
            <a:spLocks noGrp="1"/>
          </p:cNvSpPr>
          <p:nvPr>
            <p:ph type="body"/>
          </p:nvPr>
        </p:nvSpPr>
        <p:spPr>
          <a:xfrm>
            <a:off x="777240" y="4777560"/>
            <a:ext cx="6204600" cy="4512960"/>
          </a:xfrm>
          <a:prstGeom prst="rect">
            <a:avLst/>
          </a:prstGeom>
          <a:noFill/>
          <a:ln w="0">
            <a:noFill/>
          </a:ln>
        </p:spPr>
        <p:txBody>
          <a:bodyPr lIns="0" rIns="0" tIns="0" bIns="0" anchor="t">
            <a:noAutofit/>
          </a:bodyPr>
          <a:p>
            <a:pPr marL="216000" indent="0">
              <a:buNone/>
            </a:pPr>
            <a:endParaRPr b="0" lang="en-US" sz="1800" spc="-1" strike="noStrike">
              <a:solidFill>
                <a:srgbClr val="000000"/>
              </a:solidFill>
              <a:latin typeface="Arial"/>
            </a:endParaRPr>
          </a:p>
        </p:txBody>
      </p:sp>
      <p:sp>
        <p:nvSpPr>
          <p:cNvPr id="213" name="CustomShape 3"/>
          <p:cNvSpPr/>
          <p:nvPr/>
        </p:nvSpPr>
        <p:spPr>
          <a:xfrm>
            <a:off x="4399200" y="9555480"/>
            <a:ext cx="3359880" cy="489600"/>
          </a:xfrm>
          <a:prstGeom prst="rect">
            <a:avLst/>
          </a:prstGeom>
          <a:noFill/>
          <a:ln w="0">
            <a:noFill/>
          </a:ln>
        </p:spPr>
        <p:style>
          <a:lnRef idx="0"/>
          <a:fillRef idx="0"/>
          <a:effectRef idx="0"/>
          <a:fontRef idx="minor"/>
        </p:style>
        <p:txBody>
          <a:bodyPr lIns="0" rIns="0" tIns="0" bIns="0" anchor="b">
            <a:noAutofit/>
          </a:bodyPr>
          <a:p>
            <a:pPr algn="r">
              <a:lnSpc>
                <a:spcPct val="100000"/>
              </a:lnSpc>
            </a:pPr>
            <a:fld id="{34728C17-D9CC-4738-AA11-A39C0C962703}" type="slidenum">
              <a:rPr b="0" lang="de-DE" sz="1800" spc="-1" strike="noStrike">
                <a:solidFill>
                  <a:srgbClr val="000000"/>
                </a:solidFill>
                <a:latin typeface="+mn-lt"/>
                <a:ea typeface="+mn-ea"/>
              </a:rPr>
              <a:t>6</a:t>
            </a:fld>
            <a:endParaRPr b="0" lang="en-US" sz="1800" spc="-1" strike="noStrike">
              <a:solidFill>
                <a:srgbClr val="000000"/>
              </a:solidFill>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4" name="PlaceHolder 1"/>
          <p:cNvSpPr>
            <a:spLocks noGrp="1"/>
          </p:cNvSpPr>
          <p:nvPr>
            <p:ph type="sldImg"/>
          </p:nvPr>
        </p:nvSpPr>
        <p:spPr>
          <a:xfrm>
            <a:off x="533520" y="763560"/>
            <a:ext cx="6690960" cy="3759120"/>
          </a:xfrm>
          <a:prstGeom prst="rect">
            <a:avLst/>
          </a:prstGeom>
          <a:ln w="0">
            <a:noFill/>
          </a:ln>
        </p:spPr>
      </p:sp>
      <p:sp>
        <p:nvSpPr>
          <p:cNvPr id="215" name="PlaceHolder 2"/>
          <p:cNvSpPr>
            <a:spLocks noGrp="1"/>
          </p:cNvSpPr>
          <p:nvPr>
            <p:ph type="body"/>
          </p:nvPr>
        </p:nvSpPr>
        <p:spPr>
          <a:xfrm>
            <a:off x="777240" y="4777560"/>
            <a:ext cx="6204600" cy="4512960"/>
          </a:xfrm>
          <a:prstGeom prst="rect">
            <a:avLst/>
          </a:prstGeom>
          <a:noFill/>
          <a:ln w="0">
            <a:noFill/>
          </a:ln>
        </p:spPr>
        <p:txBody>
          <a:bodyPr lIns="0" rIns="0" tIns="0" bIns="0" anchor="t">
            <a:noAutofit/>
          </a:bodyPr>
          <a:p>
            <a:pPr marL="216000" indent="0">
              <a:buNone/>
            </a:pPr>
            <a:endParaRPr b="0" lang="en-US" sz="1800" spc="-1" strike="noStrike">
              <a:solidFill>
                <a:srgbClr val="000000"/>
              </a:solidFill>
              <a:latin typeface="Arial"/>
            </a:endParaRPr>
          </a:p>
        </p:txBody>
      </p:sp>
      <p:sp>
        <p:nvSpPr>
          <p:cNvPr id="216" name="CustomShape 3"/>
          <p:cNvSpPr/>
          <p:nvPr/>
        </p:nvSpPr>
        <p:spPr>
          <a:xfrm>
            <a:off x="4399200" y="9555480"/>
            <a:ext cx="3359880" cy="489600"/>
          </a:xfrm>
          <a:prstGeom prst="rect">
            <a:avLst/>
          </a:prstGeom>
          <a:noFill/>
          <a:ln w="0">
            <a:noFill/>
          </a:ln>
        </p:spPr>
        <p:style>
          <a:lnRef idx="0"/>
          <a:fillRef idx="0"/>
          <a:effectRef idx="0"/>
          <a:fontRef idx="minor"/>
        </p:style>
        <p:txBody>
          <a:bodyPr lIns="0" rIns="0" tIns="0" bIns="0" anchor="b">
            <a:noAutofit/>
          </a:bodyPr>
          <a:p>
            <a:pPr algn="r">
              <a:lnSpc>
                <a:spcPct val="100000"/>
              </a:lnSpc>
            </a:pPr>
            <a:fld id="{24D935BD-EF41-4F1E-B6B8-B193FF526E19}" type="slidenum">
              <a:rPr b="0" lang="de-DE" sz="1800" spc="-1" strike="noStrike">
                <a:solidFill>
                  <a:srgbClr val="000000"/>
                </a:solidFill>
                <a:latin typeface="+mn-lt"/>
                <a:ea typeface="+mn-ea"/>
              </a:rPr>
              <a:t>&lt;number&gt;</a:t>
            </a:fld>
            <a:endParaRPr b="0" lang="en-US" sz="1800" spc="-1" strike="noStrike">
              <a:solidFill>
                <a:srgbClr val="000000"/>
              </a:solidFill>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7" name="PlaceHolder 1"/>
          <p:cNvSpPr>
            <a:spLocks noGrp="1"/>
          </p:cNvSpPr>
          <p:nvPr>
            <p:ph type="sldImg"/>
          </p:nvPr>
        </p:nvSpPr>
        <p:spPr>
          <a:xfrm>
            <a:off x="533520" y="763560"/>
            <a:ext cx="6690960" cy="3759120"/>
          </a:xfrm>
          <a:prstGeom prst="rect">
            <a:avLst/>
          </a:prstGeom>
          <a:ln w="0">
            <a:noFill/>
          </a:ln>
        </p:spPr>
      </p:sp>
      <p:sp>
        <p:nvSpPr>
          <p:cNvPr id="218" name="PlaceHolder 2"/>
          <p:cNvSpPr>
            <a:spLocks noGrp="1"/>
          </p:cNvSpPr>
          <p:nvPr>
            <p:ph type="body"/>
          </p:nvPr>
        </p:nvSpPr>
        <p:spPr>
          <a:xfrm>
            <a:off x="777240" y="4777560"/>
            <a:ext cx="6204600" cy="4512960"/>
          </a:xfrm>
          <a:prstGeom prst="rect">
            <a:avLst/>
          </a:prstGeom>
          <a:noFill/>
          <a:ln w="0">
            <a:noFill/>
          </a:ln>
        </p:spPr>
        <p:txBody>
          <a:bodyPr lIns="0" rIns="0" tIns="0" bIns="0" anchor="t">
            <a:noAutofit/>
          </a:bodyPr>
          <a:p>
            <a:pPr marL="216000" indent="0">
              <a:buNone/>
            </a:pPr>
            <a:endParaRPr b="0" lang="en-US" sz="1800" spc="-1" strike="noStrike">
              <a:solidFill>
                <a:srgbClr val="000000"/>
              </a:solidFill>
              <a:latin typeface="Arial"/>
            </a:endParaRPr>
          </a:p>
        </p:txBody>
      </p:sp>
      <p:sp>
        <p:nvSpPr>
          <p:cNvPr id="219" name="CustomShape 3"/>
          <p:cNvSpPr/>
          <p:nvPr/>
        </p:nvSpPr>
        <p:spPr>
          <a:xfrm>
            <a:off x="4399200" y="9555480"/>
            <a:ext cx="3359880" cy="489600"/>
          </a:xfrm>
          <a:prstGeom prst="rect">
            <a:avLst/>
          </a:prstGeom>
          <a:noFill/>
          <a:ln w="0">
            <a:noFill/>
          </a:ln>
        </p:spPr>
        <p:style>
          <a:lnRef idx="0"/>
          <a:fillRef idx="0"/>
          <a:effectRef idx="0"/>
          <a:fontRef idx="minor"/>
        </p:style>
        <p:txBody>
          <a:bodyPr lIns="0" rIns="0" tIns="0" bIns="0" anchor="b">
            <a:noAutofit/>
          </a:bodyPr>
          <a:p>
            <a:pPr algn="r">
              <a:lnSpc>
                <a:spcPct val="100000"/>
              </a:lnSpc>
            </a:pPr>
            <a:fld id="{249A2210-26C6-4F57-A58C-4E9524CFDEE5}" type="slidenum">
              <a:rPr b="0" lang="de-DE" sz="1800" spc="-1" strike="noStrike">
                <a:solidFill>
                  <a:srgbClr val="000000"/>
                </a:solidFill>
                <a:latin typeface="+mn-lt"/>
                <a:ea typeface="+mn-ea"/>
              </a:rPr>
              <a:t>&lt;number&gt;</a:t>
            </a:fld>
            <a:endParaRPr b="0" lang="en-US" sz="1800" spc="-1" strike="noStrike">
              <a:solidFill>
                <a:srgbClr val="000000"/>
              </a:solidFill>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2"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3"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6"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7"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8"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40"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1"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2"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3"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4"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5"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57"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59"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61"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2"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4"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6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7"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8"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1"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7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2"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7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6"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78"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9"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8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8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83"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84"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86"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87"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88"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89"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90"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91"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3"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5"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6"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1"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2"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4"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6"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0"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11444760" y="0"/>
            <a:ext cx="739440" cy="684828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1" name="CustomShape 2"/>
          <p:cNvSpPr/>
          <p:nvPr/>
        </p:nvSpPr>
        <p:spPr>
          <a:xfrm>
            <a:off x="11438640" y="6453360"/>
            <a:ext cx="75636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fld id="{E2EB16AA-076B-41B1-9A77-839A4E4DB699}" type="slidenum">
              <a:rPr b="0" lang="en-US" sz="1800" spc="-1" strike="noStrike">
                <a:solidFill>
                  <a:srgbClr val="808080"/>
                </a:solidFill>
                <a:latin typeface="Arial"/>
                <a:ea typeface="DejaVu Sans"/>
              </a:rPr>
              <a:t>&lt;number&gt;</a:t>
            </a:fld>
            <a:endParaRPr b="0" lang="en-US" sz="1800" spc="-1" strike="noStrike">
              <a:solidFill>
                <a:srgbClr val="000000"/>
              </a:solidFill>
              <a:latin typeface="Arial"/>
            </a:endParaRPr>
          </a:p>
        </p:txBody>
      </p:sp>
      <p:sp>
        <p:nvSpPr>
          <p:cNvPr id="2" name="CustomShape 3"/>
          <p:cNvSpPr/>
          <p:nvPr/>
        </p:nvSpPr>
        <p:spPr>
          <a:xfrm>
            <a:off x="912240" y="1268280"/>
            <a:ext cx="9206280" cy="3596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pic>
        <p:nvPicPr>
          <p:cNvPr id="3" name="Picture 19" descr="Logo_TUC_de_RGB"/>
          <p:cNvPicPr/>
          <p:nvPr/>
        </p:nvPicPr>
        <p:blipFill>
          <a:blip r:embed="rId2"/>
          <a:stretch/>
        </p:blipFill>
        <p:spPr>
          <a:xfrm>
            <a:off x="0" y="0"/>
            <a:ext cx="3050280" cy="560160"/>
          </a:xfrm>
          <a:prstGeom prst="rect">
            <a:avLst/>
          </a:prstGeom>
          <a:ln w="0">
            <a:noFill/>
          </a:ln>
        </p:spPr>
      </p:pic>
      <p:pic>
        <p:nvPicPr>
          <p:cNvPr id="4" name="Grafik 2" descr=""/>
          <p:cNvPicPr/>
          <p:nvPr/>
        </p:nvPicPr>
        <p:blipFill>
          <a:blip r:embed="rId3"/>
          <a:stretch/>
        </p:blipFill>
        <p:spPr>
          <a:xfrm>
            <a:off x="7430400" y="134640"/>
            <a:ext cx="3696120" cy="512280"/>
          </a:xfrm>
          <a:prstGeom prst="rect">
            <a:avLst/>
          </a:prstGeom>
          <a:ln w="0">
            <a:noFill/>
          </a:ln>
        </p:spPr>
      </p:pic>
      <p:sp>
        <p:nvSpPr>
          <p:cNvPr id="5" name="CustomShape 4"/>
          <p:cNvSpPr/>
          <p:nvPr/>
        </p:nvSpPr>
        <p:spPr>
          <a:xfrm>
            <a:off x="912240" y="1268280"/>
            <a:ext cx="9206280" cy="3596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6" name="CustomShape 5"/>
          <p:cNvSpPr/>
          <p:nvPr/>
        </p:nvSpPr>
        <p:spPr>
          <a:xfrm>
            <a:off x="11444760" y="0"/>
            <a:ext cx="739440" cy="684828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7" name="CustomShape 6"/>
          <p:cNvSpPr/>
          <p:nvPr/>
        </p:nvSpPr>
        <p:spPr>
          <a:xfrm>
            <a:off x="0" y="6642720"/>
            <a:ext cx="12182400" cy="2113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de-DE" sz="800" spc="-1" strike="noStrike">
                <a:solidFill>
                  <a:srgbClr val="a6a6a6"/>
                </a:solidFill>
                <a:latin typeface="DejaVu Sans"/>
                <a:ea typeface="DejaVu Sans"/>
              </a:rPr>
              <a:t>ETCE </a:t>
            </a:r>
            <a:r>
              <a:rPr b="0" lang="en-US" sz="800" spc="-1" strike="noStrike">
                <a:solidFill>
                  <a:srgbClr val="a6a6a6"/>
                </a:solidFill>
                <a:latin typeface="DejaVu Sans"/>
                <a:ea typeface="DejaVu Sans"/>
              </a:rPr>
              <a:t>–</a:t>
            </a:r>
            <a:r>
              <a:rPr b="0" lang="de-DE" sz="800" spc="-1" strike="noStrike">
                <a:solidFill>
                  <a:srgbClr val="a6a6a6"/>
                </a:solidFill>
                <a:latin typeface="DejaVu Sans"/>
                <a:ea typeface="DejaVu Sans"/>
              </a:rPr>
              <a:t> (TU Clausthal / University of Göttingen)</a:t>
            </a:r>
            <a:endParaRPr b="0" lang="en-US" sz="800" spc="-1" strike="noStrike">
              <a:solidFill>
                <a:srgbClr val="000000"/>
              </a:solidFill>
              <a:latin typeface="Arial"/>
            </a:endParaRPr>
          </a:p>
        </p:txBody>
      </p:sp>
      <p:sp>
        <p:nvSpPr>
          <p:cNvPr id="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9"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6" name="CustomShape 1"/>
          <p:cNvSpPr/>
          <p:nvPr/>
        </p:nvSpPr>
        <p:spPr>
          <a:xfrm>
            <a:off x="11444760" y="0"/>
            <a:ext cx="739440" cy="684828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47" name="CustomShape 2"/>
          <p:cNvSpPr/>
          <p:nvPr/>
        </p:nvSpPr>
        <p:spPr>
          <a:xfrm>
            <a:off x="11438640" y="6453360"/>
            <a:ext cx="75636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fld id="{5E68C1B3-EDA3-4631-AADF-D6BD6AE42160}" type="slidenum">
              <a:rPr b="0" lang="en-US" sz="1800" spc="-1" strike="noStrike">
                <a:solidFill>
                  <a:srgbClr val="808080"/>
                </a:solidFill>
                <a:latin typeface="Arial"/>
                <a:ea typeface="DejaVu Sans"/>
              </a:rPr>
              <a:t>&lt;number&gt;</a:t>
            </a:fld>
            <a:endParaRPr b="0" lang="en-US" sz="1800" spc="-1" strike="noStrike">
              <a:solidFill>
                <a:srgbClr val="000000"/>
              </a:solidFill>
              <a:latin typeface="Arial"/>
            </a:endParaRPr>
          </a:p>
        </p:txBody>
      </p:sp>
      <p:sp>
        <p:nvSpPr>
          <p:cNvPr id="48" name="CustomShape 3"/>
          <p:cNvSpPr/>
          <p:nvPr/>
        </p:nvSpPr>
        <p:spPr>
          <a:xfrm>
            <a:off x="912240" y="1268280"/>
            <a:ext cx="9206280" cy="3596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pic>
        <p:nvPicPr>
          <p:cNvPr id="49" name="Picture 19" descr="Logo_TUC_de_RGB"/>
          <p:cNvPicPr/>
          <p:nvPr/>
        </p:nvPicPr>
        <p:blipFill>
          <a:blip r:embed="rId2"/>
          <a:stretch/>
        </p:blipFill>
        <p:spPr>
          <a:xfrm>
            <a:off x="0" y="0"/>
            <a:ext cx="3050280" cy="560160"/>
          </a:xfrm>
          <a:prstGeom prst="rect">
            <a:avLst/>
          </a:prstGeom>
          <a:ln w="0">
            <a:noFill/>
          </a:ln>
        </p:spPr>
      </p:pic>
      <p:pic>
        <p:nvPicPr>
          <p:cNvPr id="50" name="Grafik 2" descr=""/>
          <p:cNvPicPr/>
          <p:nvPr/>
        </p:nvPicPr>
        <p:blipFill>
          <a:blip r:embed="rId3"/>
          <a:stretch/>
        </p:blipFill>
        <p:spPr>
          <a:xfrm>
            <a:off x="7430400" y="134640"/>
            <a:ext cx="3696120" cy="512280"/>
          </a:xfrm>
          <a:prstGeom prst="rect">
            <a:avLst/>
          </a:prstGeom>
          <a:ln w="0">
            <a:noFill/>
          </a:ln>
        </p:spPr>
      </p:pic>
      <p:sp>
        <p:nvSpPr>
          <p:cNvPr id="51" name="CustomShape 4"/>
          <p:cNvSpPr/>
          <p:nvPr/>
        </p:nvSpPr>
        <p:spPr>
          <a:xfrm>
            <a:off x="11444760" y="0"/>
            <a:ext cx="739440" cy="684828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52" name="CustomShape 5"/>
          <p:cNvSpPr/>
          <p:nvPr/>
        </p:nvSpPr>
        <p:spPr>
          <a:xfrm>
            <a:off x="11438640" y="6453360"/>
            <a:ext cx="75636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fld id="{C3A2A754-ACAA-4622-A4FE-6A10F1FB8AAA}" type="slidenum">
              <a:rPr b="0" lang="en-US" sz="1800" spc="-1" strike="noStrike">
                <a:solidFill>
                  <a:srgbClr val="808080"/>
                </a:solidFill>
                <a:latin typeface="Arial"/>
                <a:ea typeface="DejaVu Sans"/>
              </a:rPr>
              <a:t>&lt;number&gt;</a:t>
            </a:fld>
            <a:endParaRPr b="0" lang="en-US" sz="1800" spc="-1" strike="noStrike">
              <a:solidFill>
                <a:srgbClr val="000000"/>
              </a:solidFill>
              <a:latin typeface="Arial"/>
            </a:endParaRPr>
          </a:p>
        </p:txBody>
      </p:sp>
      <p:sp>
        <p:nvSpPr>
          <p:cNvPr id="53" name="CustomShape 6"/>
          <p:cNvSpPr/>
          <p:nvPr/>
        </p:nvSpPr>
        <p:spPr>
          <a:xfrm>
            <a:off x="0" y="6642720"/>
            <a:ext cx="12182400" cy="2113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de-DE" sz="800" spc="-1" strike="noStrike">
                <a:solidFill>
                  <a:srgbClr val="a6a6a6"/>
                </a:solidFill>
                <a:latin typeface="DejaVu Sans"/>
                <a:ea typeface="DejaVu Sans"/>
              </a:rPr>
              <a:t>ETCE </a:t>
            </a:r>
            <a:r>
              <a:rPr b="0" lang="en-US" sz="800" spc="-1" strike="noStrike">
                <a:solidFill>
                  <a:srgbClr val="a6a6a6"/>
                </a:solidFill>
                <a:latin typeface="DejaVu Sans"/>
                <a:ea typeface="DejaVu Sans"/>
              </a:rPr>
              <a:t>–</a:t>
            </a:r>
            <a:r>
              <a:rPr b="0" lang="de-DE" sz="800" spc="-1" strike="noStrike">
                <a:solidFill>
                  <a:srgbClr val="a6a6a6"/>
                </a:solidFill>
                <a:latin typeface="DejaVu Sans"/>
                <a:ea typeface="DejaVu Sans"/>
              </a:rPr>
              <a:t> (TU Clausthal / University of Göttingen)</a:t>
            </a:r>
            <a:endParaRPr b="0" lang="en-US" sz="800" spc="-1" strike="noStrike">
              <a:solidFill>
                <a:srgbClr val="000000"/>
              </a:solidFill>
              <a:latin typeface="Arial"/>
            </a:endParaRPr>
          </a:p>
        </p:txBody>
      </p:sp>
      <p:sp>
        <p:nvSpPr>
          <p:cNvPr id="5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a:t>
            </a:r>
            <a:r>
              <a:rPr b="0" lang="en-US" sz="4400" spc="-1" strike="noStrike">
                <a:solidFill>
                  <a:srgbClr val="000000"/>
                </a:solidFill>
                <a:latin typeface="Arial"/>
              </a:rPr>
              <a:t>to edit </a:t>
            </a:r>
            <a:r>
              <a:rPr b="0" lang="en-US" sz="4400" spc="-1" strike="noStrike">
                <a:solidFill>
                  <a:srgbClr val="000000"/>
                </a:solidFill>
                <a:latin typeface="Arial"/>
              </a:rPr>
              <a:t>the </a:t>
            </a:r>
            <a:r>
              <a:rPr b="0" lang="en-US" sz="4400" spc="-1" strike="noStrike">
                <a:solidFill>
                  <a:srgbClr val="000000"/>
                </a:solidFill>
                <a:latin typeface="Arial"/>
              </a:rPr>
              <a:t>title </a:t>
            </a:r>
            <a:r>
              <a:rPr b="0" lang="en-US" sz="4400" spc="-1" strike="noStrike">
                <a:solidFill>
                  <a:srgbClr val="000000"/>
                </a:solidFill>
                <a:latin typeface="Arial"/>
              </a:rPr>
              <a:t>text </a:t>
            </a:r>
            <a:r>
              <a:rPr b="0" lang="en-US" sz="4400" spc="-1" strike="noStrike">
                <a:solidFill>
                  <a:srgbClr val="000000"/>
                </a:solidFill>
                <a:latin typeface="Arial"/>
              </a:rPr>
              <a:t>forma</a:t>
            </a:r>
            <a:r>
              <a:rPr b="0" lang="en-US" sz="4400" spc="-1" strike="noStrike">
                <a:solidFill>
                  <a:srgbClr val="000000"/>
                </a:solidFill>
                <a:latin typeface="Arial"/>
              </a:rPr>
              <a:t>t</a:t>
            </a:r>
            <a:endParaRPr b="0" lang="en-US" sz="4400" spc="-1" strike="noStrike">
              <a:solidFill>
                <a:srgbClr val="000000"/>
              </a:solidFill>
              <a:latin typeface="Arial"/>
            </a:endParaRPr>
          </a:p>
        </p:txBody>
      </p:sp>
      <p:sp>
        <p:nvSpPr>
          <p:cNvPr id="55"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hyperlink" Target="https://github.com/ETCE-LAB/teaching-material/tree/master/Emerging-Technologies-for-the-Circular-Economy#readme" TargetMode="External"/><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hyperlink" Target="https://webconf.tu-clausthal.de/b/ben-rtl-yv4-kkk" TargetMode="External"/><Relationship Id="rId2" Type="http://schemas.openxmlformats.org/officeDocument/2006/relationships/hyperlink" Target="https://webconf.tu-clausthal.de/b/ben-rtl-yv4-kkk" TargetMode="External"/><Relationship Id="rId3"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hyperlink" Target="https://creativecommons.org/licenses/by-sa/4.0/" TargetMode="External"/><Relationship Id="rId2" Type="http://schemas.openxmlformats.org/officeDocument/2006/relationships/hyperlink" Target="https://github.com/ETCE-LAB/teaching-material/tree/master/Emerging-Technologies-for-the-Circular-Economy#readme" TargetMode="External"/><Relationship Id="rId3"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image" Target="../media/image4.jpeg"/><Relationship Id="rId3" Type="http://schemas.openxmlformats.org/officeDocument/2006/relationships/image" Target="../media/image5.jpeg"/><Relationship Id="rId4" Type="http://schemas.openxmlformats.org/officeDocument/2006/relationships/image" Target="../media/image6.jpeg"/><Relationship Id="rId5"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hyperlink" Target="https://bitcoin.org/bitcoin.pdf" TargetMode="External"/><Relationship Id="rId2" Type="http://schemas.openxmlformats.org/officeDocument/2006/relationships/hyperlink" Target="https://gavwood.com/paper.pdf" TargetMode="External"/><Relationship Id="rId3"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hyperlink" Target="https://climateuniversity.fi/" TargetMode="External"/><Relationship Id="rId2" Type="http://schemas.openxmlformats.org/officeDocument/2006/relationships/hyperlink" Target="https://media.ccc.de/v/bub2018-207-circular_society#t=0" TargetMode="External"/><Relationship Id="rId3" Type="http://schemas.openxmlformats.org/officeDocument/2006/relationships/hyperlink" Target="https://media.ccc.de/v/36c3-11008-server_infrastructure_for_global_rebellion" TargetMode="External"/><Relationship Id="rId4" Type="http://schemas.openxmlformats.org/officeDocument/2006/relationships/hyperlink" Target="https://open.spotify.com/show/6zrL0QQWBhlVFsCveE2mtE" TargetMode="External"/><Relationship Id="rId5" Type="http://schemas.openxmlformats.org/officeDocument/2006/relationships/hyperlink" Target="https://open.spotify.com/show/1KzrasExlM5dgMYwgFHns6" TargetMode="External"/><Relationship Id="rId6" Type="http://schemas.openxmlformats.org/officeDocument/2006/relationships/hyperlink" Target="https://open.spotify.com/show/28sR8OiOq0MMnGEzMJTXSt" TargetMode="External"/><Relationship Id="rId7"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hyperlink" Target="https://www.etce-lab.de/" TargetMode="External"/><Relationship Id="rId2" Type="http://schemas.openxmlformats.org/officeDocument/2006/relationships/hyperlink" Target="https://www.zdf.de/dokumentation/planet-e/planet-e-roboter-als-retter-100.html" TargetMode="External"/><Relationship Id="rId3" Type="http://schemas.openxmlformats.org/officeDocument/2006/relationships/hyperlink" Target="https://www.youtube.com/watch?v=3QO1stC4fvs" TargetMode="External"/><Relationship Id="rId4" Type="http://schemas.openxmlformats.org/officeDocument/2006/relationships/slideLayout" Target="../slideLayouts/slideLayout13.xml"/><Relationship Id="rId5"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hyperlink" Target="https://www.etce-lab.de/" TargetMode="External"/><Relationship Id="rId2" Type="http://schemas.openxmlformats.org/officeDocument/2006/relationships/hyperlink" Target="https://www.zdf.de/dokumentation/planet-e/planet-e-roboter-als-retter-100.html" TargetMode="External"/><Relationship Id="rId3" Type="http://schemas.openxmlformats.org/officeDocument/2006/relationships/hyperlink" Target="https://www.youtube.com/watch?v=3QO1stC4fvs" TargetMode="External"/><Relationship Id="rId4" Type="http://schemas.openxmlformats.org/officeDocument/2006/relationships/slideLayout" Target="../slideLayouts/slideLayout13.xml"/><Relationship Id="rId5"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CustomShape 1"/>
          <p:cNvSpPr/>
          <p:nvPr/>
        </p:nvSpPr>
        <p:spPr>
          <a:xfrm>
            <a:off x="527400" y="1412640"/>
            <a:ext cx="10359360" cy="1145880"/>
          </a:xfrm>
          <a:prstGeom prst="rect">
            <a:avLst/>
          </a:prstGeom>
          <a:noFill/>
          <a:ln w="0">
            <a:noFill/>
          </a:ln>
        </p:spPr>
        <p:style>
          <a:lnRef idx="0"/>
          <a:fillRef idx="0"/>
          <a:effectRef idx="0"/>
          <a:fontRef idx="minor"/>
        </p:style>
        <p:txBody>
          <a:bodyPr lIns="90000" rIns="90000" tIns="45000" bIns="45000" anchor="b">
            <a:noAutofit/>
          </a:bodyPr>
          <a:p>
            <a:pPr algn="ctr">
              <a:lnSpc>
                <a:spcPct val="100000"/>
              </a:lnSpc>
            </a:pPr>
            <a:r>
              <a:rPr b="1" lang="en-US" sz="3200" spc="-1" strike="noStrike">
                <a:solidFill>
                  <a:srgbClr val="008c4f"/>
                </a:solidFill>
                <a:latin typeface="DejaVu Sans"/>
                <a:ea typeface="DejaVu Sans"/>
              </a:rPr>
              <a:t>Emerging Technologies for the Circular Economy</a:t>
            </a:r>
            <a:endParaRPr b="0" lang="en-US" sz="3200" spc="-1" strike="noStrike">
              <a:solidFill>
                <a:srgbClr val="000000"/>
              </a:solidFill>
              <a:latin typeface="Arial"/>
            </a:endParaRPr>
          </a:p>
        </p:txBody>
      </p:sp>
      <p:sp>
        <p:nvSpPr>
          <p:cNvPr id="99" name="CustomShape 2"/>
          <p:cNvSpPr/>
          <p:nvPr/>
        </p:nvSpPr>
        <p:spPr>
          <a:xfrm>
            <a:off x="527400" y="2852640"/>
            <a:ext cx="10359360" cy="236664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spcBef>
                <a:spcPts val="479"/>
              </a:spcBef>
              <a:tabLst>
                <a:tab algn="l" pos="0"/>
              </a:tabLst>
            </a:pPr>
            <a:r>
              <a:rPr b="1" lang="en-US" sz="2400" spc="-1" strike="noStrike">
                <a:solidFill>
                  <a:srgbClr val="000000"/>
                </a:solidFill>
                <a:latin typeface="DejaVu Sans"/>
                <a:ea typeface="DejaVu Sans"/>
              </a:rPr>
              <a:t>Lecture 0: Organization</a:t>
            </a:r>
            <a:endParaRPr b="0" lang="en-US" sz="2400" spc="-1" strike="noStrike">
              <a:solidFill>
                <a:srgbClr val="000000"/>
              </a:solidFill>
              <a:latin typeface="Arial"/>
            </a:endParaRPr>
          </a:p>
          <a:p>
            <a:pPr algn="ctr">
              <a:lnSpc>
                <a:spcPct val="100000"/>
              </a:lnSpc>
              <a:spcBef>
                <a:spcPts val="479"/>
              </a:spcBef>
              <a:tabLst>
                <a:tab algn="l" pos="0"/>
              </a:tabLst>
            </a:pPr>
            <a:endParaRPr b="0" lang="en-US" sz="2400" spc="-1" strike="noStrike">
              <a:solidFill>
                <a:srgbClr val="000000"/>
              </a:solidFill>
              <a:latin typeface="Arial"/>
            </a:endParaRPr>
          </a:p>
          <a:p>
            <a:pPr algn="ctr">
              <a:lnSpc>
                <a:spcPct val="100000"/>
              </a:lnSpc>
              <a:spcBef>
                <a:spcPts val="241"/>
              </a:spcBef>
              <a:tabLst>
                <a:tab algn="l" pos="0"/>
              </a:tabLst>
            </a:pPr>
            <a:endParaRPr b="0" lang="en-US" sz="2400" spc="-1" strike="noStrike">
              <a:solidFill>
                <a:srgbClr val="000000"/>
              </a:solidFill>
              <a:latin typeface="Arial"/>
            </a:endParaRPr>
          </a:p>
          <a:p>
            <a:pPr algn="ctr">
              <a:lnSpc>
                <a:spcPct val="100000"/>
              </a:lnSpc>
              <a:spcBef>
                <a:spcPts val="241"/>
              </a:spcBef>
              <a:tabLst>
                <a:tab algn="l" pos="0"/>
              </a:tabLst>
            </a:pPr>
            <a:endParaRPr b="0" lang="en-US" sz="2400" spc="-1" strike="noStrike">
              <a:solidFill>
                <a:srgbClr val="000000"/>
              </a:solidFill>
              <a:latin typeface="Arial"/>
            </a:endParaRPr>
          </a:p>
          <a:p>
            <a:pPr algn="ctr">
              <a:lnSpc>
                <a:spcPct val="100000"/>
              </a:lnSpc>
              <a:spcBef>
                <a:spcPts val="320"/>
              </a:spcBef>
              <a:tabLst>
                <a:tab algn="l" pos="0"/>
              </a:tabLst>
            </a:pPr>
            <a:r>
              <a:rPr b="0" lang="en-US" sz="1600" spc="-1" strike="noStrike">
                <a:solidFill>
                  <a:srgbClr val="000000"/>
                </a:solidFill>
                <a:latin typeface="DejaVu Sans"/>
                <a:ea typeface="DejaVu Sans"/>
              </a:rPr>
              <a:t>Prof. Dr. Benjamin Leiding (Clausthal)</a:t>
            </a:r>
            <a:endParaRPr b="0" lang="en-US" sz="1600" spc="-1" strike="noStrike">
              <a:solidFill>
                <a:srgbClr val="000000"/>
              </a:solidFill>
              <a:latin typeface="Arial"/>
            </a:endParaRPr>
          </a:p>
          <a:p>
            <a:pPr algn="ctr">
              <a:lnSpc>
                <a:spcPct val="100000"/>
              </a:lnSpc>
              <a:spcBef>
                <a:spcPts val="320"/>
              </a:spcBef>
              <a:tabLst>
                <a:tab algn="l" pos="0"/>
              </a:tabLst>
            </a:pPr>
            <a:r>
              <a:rPr b="0" lang="en-US" sz="1600" spc="-1" strike="noStrike">
                <a:solidFill>
                  <a:srgbClr val="000000"/>
                </a:solidFill>
                <a:latin typeface="DejaVu Sans"/>
                <a:ea typeface="DejaVu Sans"/>
              </a:rPr>
              <a:t>Dr. Arne Bochem (Göttingen)</a:t>
            </a:r>
            <a:endParaRPr b="0" lang="en-US" sz="1600" spc="-1" strike="noStrike">
              <a:solidFill>
                <a:srgbClr val="000000"/>
              </a:solidFill>
              <a:latin typeface="Arial"/>
            </a:endParaRPr>
          </a:p>
          <a:p>
            <a:pPr algn="ctr">
              <a:lnSpc>
                <a:spcPct val="100000"/>
              </a:lnSpc>
              <a:spcBef>
                <a:spcPts val="320"/>
              </a:spcBef>
              <a:tabLst>
                <a:tab algn="l" pos="0"/>
              </a:tabLst>
            </a:pPr>
            <a:r>
              <a:rPr b="0" lang="en-US" sz="1600" spc="-1" strike="noStrike">
                <a:solidFill>
                  <a:srgbClr val="000000"/>
                </a:solidFill>
                <a:latin typeface="DejaVu Sans"/>
                <a:ea typeface="DejaVu Sans"/>
              </a:rPr>
              <a:t>M.Sc. Anant Sujatanagarjuna (Clausthal)</a:t>
            </a:r>
            <a:endParaRPr b="0" lang="en-US" sz="1600" spc="-1" strike="noStrike">
              <a:solidFill>
                <a:srgbClr val="000000"/>
              </a:solidFill>
              <a:latin typeface="Arial"/>
            </a:endParaRPr>
          </a:p>
          <a:p>
            <a:pPr algn="ctr">
              <a:lnSpc>
                <a:spcPct val="100000"/>
              </a:lnSpc>
              <a:spcBef>
                <a:spcPts val="320"/>
              </a:spcBef>
              <a:tabLst>
                <a:tab algn="l" pos="0"/>
              </a:tabLst>
            </a:pPr>
            <a:r>
              <a:rPr b="0" lang="en-US" sz="1600" spc="-1" strike="noStrike">
                <a:solidFill>
                  <a:srgbClr val="000000"/>
                </a:solidFill>
                <a:latin typeface="DejaVu Sans"/>
                <a:ea typeface="DejaVu Sans"/>
              </a:rPr>
              <a:t>M.Sc. Shohreh Kia (Clausthal)</a:t>
            </a:r>
            <a:endParaRPr b="0" lang="en-U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CustomShape 1"/>
          <p:cNvSpPr/>
          <p:nvPr/>
        </p:nvSpPr>
        <p:spPr>
          <a:xfrm>
            <a:off x="335520" y="764640"/>
            <a:ext cx="10743480" cy="4942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de-DE" sz="2400" spc="-1" strike="noStrike">
                <a:solidFill>
                  <a:srgbClr val="000000"/>
                </a:solidFill>
                <a:latin typeface="DejaVu Sans"/>
                <a:ea typeface="DejaVu Sans"/>
              </a:rPr>
              <a:t>Learning Outcome</a:t>
            </a:r>
            <a:endParaRPr b="0" lang="en-US" sz="2400" spc="-1" strike="noStrike">
              <a:solidFill>
                <a:srgbClr val="000000"/>
              </a:solidFill>
              <a:latin typeface="Arial"/>
            </a:endParaRPr>
          </a:p>
          <a:p>
            <a:pPr>
              <a:lnSpc>
                <a:spcPct val="100000"/>
              </a:lnSpc>
            </a:pPr>
            <a:endParaRPr b="0" lang="en-US" sz="2400" spc="-1" strike="noStrike">
              <a:solidFill>
                <a:srgbClr val="000000"/>
              </a:solidFill>
              <a:latin typeface="Arial"/>
            </a:endParaRPr>
          </a:p>
        </p:txBody>
      </p:sp>
      <p:sp>
        <p:nvSpPr>
          <p:cNvPr id="130" name="CustomShape 2"/>
          <p:cNvSpPr/>
          <p:nvPr/>
        </p:nvSpPr>
        <p:spPr>
          <a:xfrm>
            <a:off x="335520" y="2408400"/>
            <a:ext cx="10743480" cy="3891240"/>
          </a:xfrm>
          <a:prstGeom prst="rect">
            <a:avLst/>
          </a:prstGeom>
          <a:noFill/>
          <a:ln w="0">
            <a:noFill/>
          </a:ln>
        </p:spPr>
        <p:style>
          <a:lnRef idx="0"/>
          <a:fillRef idx="0"/>
          <a:effectRef idx="0"/>
          <a:fontRef idx="minor"/>
        </p:style>
        <p:txBody>
          <a:bodyPr lIns="90000" rIns="90000" tIns="45000" bIns="45000" anchor="t">
            <a:noAutofit/>
          </a:bodyPr>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Basic understanding of the concept of the Linear Economy, the Circular Economy, the Performance Economy and sustainability</a:t>
            </a:r>
            <a:endParaRPr b="0" lang="en-US"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Basic understanding of new technologies in the field of decentralized and smart systems</a:t>
            </a:r>
            <a:endParaRPr b="0" lang="en-US"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Understanding and overview of the Internet of Things and related concepts</a:t>
            </a:r>
            <a:endParaRPr b="0" lang="en-US"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Ability to design decentralized smart systems and applications in the context of connected sensor systems</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CustomShape 1"/>
          <p:cNvSpPr/>
          <p:nvPr/>
        </p:nvSpPr>
        <p:spPr>
          <a:xfrm>
            <a:off x="335520" y="764640"/>
            <a:ext cx="10743480" cy="4942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de-DE" sz="2400" spc="-1" strike="noStrike">
                <a:solidFill>
                  <a:srgbClr val="000000"/>
                </a:solidFill>
                <a:latin typeface="DejaVu Sans"/>
                <a:ea typeface="DejaVu Sans"/>
              </a:rPr>
              <a:t>Learning Outcome</a:t>
            </a:r>
            <a:endParaRPr b="0" lang="en-US" sz="2400" spc="-1" strike="noStrike">
              <a:solidFill>
                <a:srgbClr val="000000"/>
              </a:solidFill>
              <a:latin typeface="Arial"/>
            </a:endParaRPr>
          </a:p>
        </p:txBody>
      </p:sp>
      <p:sp>
        <p:nvSpPr>
          <p:cNvPr id="132" name="CustomShape 2"/>
          <p:cNvSpPr/>
          <p:nvPr/>
        </p:nvSpPr>
        <p:spPr>
          <a:xfrm>
            <a:off x="335520" y="2408400"/>
            <a:ext cx="10743480" cy="3891240"/>
          </a:xfrm>
          <a:prstGeom prst="rect">
            <a:avLst/>
          </a:prstGeom>
          <a:noFill/>
          <a:ln w="0">
            <a:noFill/>
          </a:ln>
        </p:spPr>
        <p:style>
          <a:lnRef idx="0"/>
          <a:fillRef idx="0"/>
          <a:effectRef idx="0"/>
          <a:fontRef idx="minor"/>
        </p:style>
        <p:txBody>
          <a:bodyPr lIns="90000" rIns="90000" tIns="45000" bIns="45000" anchor="t">
            <a:noAutofit/>
          </a:bodyPr>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Basic understanding of the concept of the Linear Economy, the Circular Economy, the Performance Economy and sustainability</a:t>
            </a:r>
            <a:endParaRPr b="0" lang="en-US"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Basic understanding of new technologies in the field of decentralized and smart systems</a:t>
            </a:r>
            <a:endParaRPr b="0" lang="en-US"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Understanding and overview of the Internet of Things and related concepts</a:t>
            </a:r>
            <a:endParaRPr b="0" lang="en-US"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Ability to design decentralized smart systems and applications in the context of connected sensor systems</a:t>
            </a:r>
            <a:endParaRPr b="0" lang="en-US"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Knowledge of the design and consideration of privacy-preserving data processing procedures for smart and decentralized applications</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CustomShape 1"/>
          <p:cNvSpPr/>
          <p:nvPr/>
        </p:nvSpPr>
        <p:spPr>
          <a:xfrm>
            <a:off x="335520" y="764640"/>
            <a:ext cx="10743480" cy="4942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de-DE" sz="2400" spc="-1" strike="noStrike">
                <a:solidFill>
                  <a:srgbClr val="000000"/>
                </a:solidFill>
                <a:latin typeface="DejaVu Sans"/>
                <a:ea typeface="DejaVu Sans"/>
              </a:rPr>
              <a:t>Learning Outcome</a:t>
            </a:r>
            <a:endParaRPr b="0" lang="en-US" sz="2400" spc="-1" strike="noStrike">
              <a:solidFill>
                <a:srgbClr val="000000"/>
              </a:solidFill>
              <a:latin typeface="Arial"/>
            </a:endParaRPr>
          </a:p>
          <a:p>
            <a:pPr>
              <a:lnSpc>
                <a:spcPct val="100000"/>
              </a:lnSpc>
            </a:pPr>
            <a:endParaRPr b="0" lang="en-US" sz="2400" spc="-1" strike="noStrike">
              <a:solidFill>
                <a:srgbClr val="000000"/>
              </a:solidFill>
              <a:latin typeface="Arial"/>
            </a:endParaRPr>
          </a:p>
        </p:txBody>
      </p:sp>
      <p:sp>
        <p:nvSpPr>
          <p:cNvPr id="134" name="CustomShape 2"/>
          <p:cNvSpPr/>
          <p:nvPr/>
        </p:nvSpPr>
        <p:spPr>
          <a:xfrm>
            <a:off x="335520" y="2408400"/>
            <a:ext cx="10743480" cy="3891240"/>
          </a:xfrm>
          <a:prstGeom prst="rect">
            <a:avLst/>
          </a:prstGeom>
          <a:noFill/>
          <a:ln w="0">
            <a:noFill/>
          </a:ln>
        </p:spPr>
        <p:style>
          <a:lnRef idx="0"/>
          <a:fillRef idx="0"/>
          <a:effectRef idx="0"/>
          <a:fontRef idx="minor"/>
        </p:style>
        <p:txBody>
          <a:bodyPr lIns="90000" rIns="90000" tIns="45000" bIns="45000" anchor="t">
            <a:noAutofit/>
          </a:bodyPr>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Basic understanding of the concept of the Linear Economy, the Circular Economy, the Performance Economy and sustainability</a:t>
            </a:r>
            <a:endParaRPr b="0" lang="en-US"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Basic understanding of new technologies in the field of decentralized and smart systems</a:t>
            </a:r>
            <a:endParaRPr b="0" lang="en-US"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Understanding and overview of the Internet of Things and related concepts</a:t>
            </a:r>
            <a:endParaRPr b="0" lang="en-US"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Ability to design decentralized smart systems and applications in the context of connected sensor systems</a:t>
            </a:r>
            <a:endParaRPr b="0" lang="en-US"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Knowledge of the design and consideration of privacy-preserving data processing procedures for smart and decentralized applications</a:t>
            </a:r>
            <a:endParaRPr b="0" lang="en-US"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Experience in prototyping such applications and systems</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CustomShape 1"/>
          <p:cNvSpPr/>
          <p:nvPr/>
        </p:nvSpPr>
        <p:spPr>
          <a:xfrm>
            <a:off x="335520" y="764640"/>
            <a:ext cx="10743480" cy="4942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de-DE" sz="2400" spc="-1" strike="noStrike">
                <a:solidFill>
                  <a:srgbClr val="000000"/>
                </a:solidFill>
                <a:latin typeface="DejaVu Sans"/>
                <a:ea typeface="DejaVu Sans"/>
              </a:rPr>
              <a:t>Lectures</a:t>
            </a:r>
            <a:endParaRPr b="0" lang="en-US" sz="2400" spc="-1" strike="noStrike">
              <a:solidFill>
                <a:srgbClr val="000000"/>
              </a:solidFill>
              <a:latin typeface="Arial"/>
            </a:endParaRPr>
          </a:p>
        </p:txBody>
      </p:sp>
      <p:sp>
        <p:nvSpPr>
          <p:cNvPr id="136" name="CustomShape 2"/>
          <p:cNvSpPr/>
          <p:nvPr/>
        </p:nvSpPr>
        <p:spPr>
          <a:xfrm>
            <a:off x="335520" y="1268640"/>
            <a:ext cx="10743480" cy="5031000"/>
          </a:xfrm>
          <a:prstGeom prst="rect">
            <a:avLst/>
          </a:prstGeom>
          <a:noFill/>
          <a:ln w="0">
            <a:noFill/>
          </a:ln>
        </p:spPr>
        <p:style>
          <a:lnRef idx="0"/>
          <a:fillRef idx="0"/>
          <a:effectRef idx="0"/>
          <a:fontRef idx="minor"/>
        </p:style>
        <p:txBody>
          <a:bodyPr lIns="90000" rIns="90000" tIns="45000" bIns="45000" anchor="ctr">
            <a:noAutofit/>
          </a:bodyPr>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17.04.2023 → Organization + Introduction</a:t>
            </a:r>
            <a:endParaRPr b="0" lang="en-US"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24.04.2023 → Circular Economy </a:t>
            </a:r>
            <a:endParaRPr b="0" lang="en-US"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08.05.2023 → Lifecycle Assessment (LCA) </a:t>
            </a:r>
            <a:endParaRPr b="0" lang="en-US"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15.05.2023 → Introduction to the Internet of Things</a:t>
            </a:r>
            <a:endParaRPr b="0" lang="en-US"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22.05.2023 → Internet of Things – Communication + Security and Privacy</a:t>
            </a:r>
            <a:endParaRPr b="0" lang="en-US"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05.06.2023 → Internet of Things – Data Processing and BigData</a:t>
            </a:r>
            <a:endParaRPr b="0" lang="en-US" sz="1800" spc="-1" strike="noStrike">
              <a:solidFill>
                <a:srgbClr val="000000"/>
              </a:solidFill>
              <a:latin typeface="Arial"/>
            </a:endParaRPr>
          </a:p>
          <a:p>
            <a:pPr lvl="6" marL="1512000" indent="-216000">
              <a:lnSpc>
                <a:spcPct val="100000"/>
              </a:lnSpc>
              <a:spcBef>
                <a:spcPts val="360"/>
              </a:spcBef>
              <a:buClr>
                <a:srgbClr val="000000"/>
              </a:buClr>
              <a:buSzPct val="45000"/>
              <a:buFont typeface="Wingdings" charset="2"/>
              <a:buChar char=""/>
            </a:pPr>
            <a:r>
              <a:rPr b="0" lang="en-US" sz="1800" spc="-1" strike="noStrike">
                <a:solidFill>
                  <a:srgbClr val="000000"/>
                </a:solidFill>
                <a:latin typeface="DejaVu Sans"/>
                <a:ea typeface="DejaVu Sans"/>
              </a:rPr>
              <a:t> → </a:t>
            </a:r>
            <a:r>
              <a:rPr b="0" lang="en-US" sz="1800" spc="-1" strike="noStrike">
                <a:solidFill>
                  <a:srgbClr val="000000"/>
                </a:solidFill>
                <a:latin typeface="DejaVu Sans"/>
                <a:ea typeface="DejaVu Sans"/>
              </a:rPr>
              <a:t>Extra MOOC - Foodsharing </a:t>
            </a:r>
            <a:endParaRPr b="0" lang="en-US"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12.06.2023 → Industrial Internet of Things</a:t>
            </a:r>
            <a:endParaRPr b="0" lang="en-US"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19.06.2023 → Introduction to Blockchain Technology</a:t>
            </a:r>
            <a:endParaRPr b="0" lang="en-US"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26.06.2023 → Blockchain Technology – Consensus</a:t>
            </a:r>
            <a:endParaRPr b="0" lang="en-US"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03.07.2023 → Blockchain Technology – Ethereum and Smart Contracts</a:t>
            </a:r>
            <a:endParaRPr b="0" lang="en-US"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10.07.2023 → Blockchain Technology and Sustainability</a:t>
            </a:r>
            <a:endParaRPr b="0" lang="en-US"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17.07.2023 → Invited Lecture </a:t>
            </a:r>
            <a:r>
              <a:rPr b="1" lang="en-US" sz="1800" spc="-1" strike="noStrike">
                <a:solidFill>
                  <a:srgbClr val="000000"/>
                </a:solidFill>
                <a:latin typeface="DejaVu Sans"/>
                <a:ea typeface="DejaVu Sans"/>
              </a:rPr>
              <a:t>XOR</a:t>
            </a:r>
            <a:r>
              <a:rPr b="0" lang="en-US" sz="1800" spc="-1" strike="noStrike">
                <a:solidFill>
                  <a:srgbClr val="000000"/>
                </a:solidFill>
                <a:latin typeface="DejaVu Sans"/>
                <a:ea typeface="DejaVu Sans"/>
              </a:rPr>
              <a:t> The Machine-to-Everything Economy – A step towards the CE 2.0?</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CustomShape 1"/>
          <p:cNvSpPr/>
          <p:nvPr/>
        </p:nvSpPr>
        <p:spPr>
          <a:xfrm>
            <a:off x="335520" y="764640"/>
            <a:ext cx="10743480" cy="4942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Exercises</a:t>
            </a:r>
            <a:endParaRPr b="0" lang="en-US" sz="2400" spc="-1" strike="noStrike">
              <a:solidFill>
                <a:srgbClr val="000000"/>
              </a:solidFill>
              <a:latin typeface="Arial"/>
            </a:endParaRPr>
          </a:p>
        </p:txBody>
      </p:sp>
      <p:sp>
        <p:nvSpPr>
          <p:cNvPr id="138" name="CustomShape 2"/>
          <p:cNvSpPr/>
          <p:nvPr/>
        </p:nvSpPr>
        <p:spPr>
          <a:xfrm>
            <a:off x="335520" y="1268640"/>
            <a:ext cx="10743480" cy="5031000"/>
          </a:xfrm>
          <a:prstGeom prst="rect">
            <a:avLst/>
          </a:prstGeom>
          <a:noFill/>
          <a:ln w="0">
            <a:noFill/>
          </a:ln>
        </p:spPr>
        <p:style>
          <a:lnRef idx="0"/>
          <a:fillRef idx="0"/>
          <a:effectRef idx="0"/>
          <a:fontRef idx="minor"/>
        </p:style>
        <p:txBody>
          <a:bodyPr lIns="90000" rIns="90000" tIns="45000" bIns="45000" anchor="ctr">
            <a:noAutofit/>
          </a:bodyPr>
          <a:p>
            <a:pPr marL="195120" indent="-18972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17.04.2023 </a:t>
            </a:r>
            <a:r>
              <a:rPr b="0" lang="en-US" sz="1800" spc="-1" strike="noStrike">
                <a:solidFill>
                  <a:srgbClr val="000000"/>
                </a:solidFill>
                <a:latin typeface="DejaVu Sans"/>
                <a:ea typeface="DejaVu Sans"/>
              </a:rPr>
              <a:t>→</a:t>
            </a:r>
            <a:r>
              <a:rPr b="0" lang="de-DE" sz="1800" spc="-1" strike="noStrike">
                <a:solidFill>
                  <a:srgbClr val="000000"/>
                </a:solidFill>
                <a:latin typeface="DejaVu Sans"/>
                <a:ea typeface="DejaVu Sans"/>
              </a:rPr>
              <a:t> Exercise 01 – Knowledge Test (MC)</a:t>
            </a:r>
            <a:endParaRPr b="0" lang="en-US"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24.04.2023 </a:t>
            </a:r>
            <a:r>
              <a:rPr b="0" lang="en-US" sz="1800" spc="-1" strike="noStrike">
                <a:solidFill>
                  <a:srgbClr val="000000"/>
                </a:solidFill>
                <a:latin typeface="DejaVu Sans"/>
                <a:ea typeface="DejaVu Sans"/>
              </a:rPr>
              <a:t>→</a:t>
            </a:r>
            <a:r>
              <a:rPr b="0" lang="de-DE" sz="1800" spc="-1" strike="noStrike">
                <a:solidFill>
                  <a:srgbClr val="000000"/>
                </a:solidFill>
                <a:latin typeface="DejaVu Sans"/>
                <a:ea typeface="DejaVu Sans"/>
              </a:rPr>
              <a:t> Exercise 02 – Circular Economy (MC)</a:t>
            </a:r>
            <a:endParaRPr b="0" lang="en-US"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08.05.2023 </a:t>
            </a:r>
            <a:r>
              <a:rPr b="0" lang="en-US" sz="1800" spc="-1" strike="noStrike">
                <a:solidFill>
                  <a:srgbClr val="000000"/>
                </a:solidFill>
                <a:latin typeface="DejaVu Sans"/>
                <a:ea typeface="DejaVu Sans"/>
              </a:rPr>
              <a:t>→</a:t>
            </a:r>
            <a:r>
              <a:rPr b="0" lang="de-DE" sz="1800" spc="-1" strike="noStrike">
                <a:solidFill>
                  <a:srgbClr val="000000"/>
                </a:solidFill>
                <a:latin typeface="DejaVu Sans"/>
                <a:ea typeface="DejaVu Sans"/>
              </a:rPr>
              <a:t> Exercise 03 – Lifecycle Assessment (LCA)</a:t>
            </a:r>
            <a:endParaRPr b="0" lang="en-US"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15.05.2023 </a:t>
            </a:r>
            <a:r>
              <a:rPr b="0" lang="en-US" sz="1800" spc="-1" strike="noStrike">
                <a:solidFill>
                  <a:srgbClr val="000000"/>
                </a:solidFill>
                <a:latin typeface="DejaVu Sans"/>
                <a:ea typeface="DejaVu Sans"/>
              </a:rPr>
              <a:t>→</a:t>
            </a:r>
            <a:r>
              <a:rPr b="0" lang="de-DE" sz="1800" spc="-1" strike="noStrike">
                <a:solidFill>
                  <a:srgbClr val="000000"/>
                </a:solidFill>
                <a:latin typeface="DejaVu Sans"/>
                <a:ea typeface="DejaVu Sans"/>
              </a:rPr>
              <a:t> Exercise 04 – IoT Sensing and Gathering Data</a:t>
            </a:r>
            <a:endParaRPr b="0" lang="en-US"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22.05.2023 </a:t>
            </a:r>
            <a:r>
              <a:rPr b="0" lang="en-US" sz="1800" spc="-1" strike="noStrike">
                <a:solidFill>
                  <a:srgbClr val="000000"/>
                </a:solidFill>
                <a:latin typeface="DejaVu Sans"/>
                <a:ea typeface="DejaVu Sans"/>
              </a:rPr>
              <a:t>→</a:t>
            </a:r>
            <a:r>
              <a:rPr b="0" lang="de-DE" sz="1800" spc="-1" strike="noStrike">
                <a:solidFill>
                  <a:srgbClr val="000000"/>
                </a:solidFill>
                <a:latin typeface="DejaVu Sans"/>
                <a:ea typeface="DejaVu Sans"/>
              </a:rPr>
              <a:t> Exercise 05 – IoT Security</a:t>
            </a:r>
            <a:endParaRPr b="0" lang="en-US"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05.06.2023 </a:t>
            </a:r>
            <a:r>
              <a:rPr b="0" lang="en-US" sz="1800" spc="-1" strike="noStrike">
                <a:solidFill>
                  <a:srgbClr val="000000"/>
                </a:solidFill>
                <a:latin typeface="DejaVu Sans"/>
                <a:ea typeface="DejaVu Sans"/>
              </a:rPr>
              <a:t>→</a:t>
            </a:r>
            <a:r>
              <a:rPr b="0" lang="de-DE" sz="1800" spc="-1" strike="noStrike">
                <a:solidFill>
                  <a:srgbClr val="000000"/>
                </a:solidFill>
                <a:latin typeface="DejaVu Sans"/>
                <a:ea typeface="DejaVu Sans"/>
              </a:rPr>
              <a:t> Exercise 06 – IoT Data Processing</a:t>
            </a:r>
            <a:endParaRPr b="0" lang="en-US"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12.06.2023 → Exercise 07 – Industrial IoT</a:t>
            </a:r>
            <a:endParaRPr b="0" lang="en-US"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19.06.2023 </a:t>
            </a:r>
            <a:r>
              <a:rPr b="0" lang="en-US" sz="1800" spc="-1" strike="noStrike">
                <a:solidFill>
                  <a:srgbClr val="000000"/>
                </a:solidFill>
                <a:latin typeface="DejaVu Sans"/>
                <a:ea typeface="DejaVu Sans"/>
              </a:rPr>
              <a:t>→</a:t>
            </a:r>
            <a:r>
              <a:rPr b="0" lang="de-DE" sz="1800" spc="-1" strike="noStrike">
                <a:solidFill>
                  <a:srgbClr val="000000"/>
                </a:solidFill>
                <a:latin typeface="DejaVu Sans"/>
                <a:ea typeface="DejaVu Sans"/>
              </a:rPr>
              <a:t> </a:t>
            </a:r>
            <a:r>
              <a:rPr b="0" lang="en-GB" sz="1800" spc="-1" strike="noStrike">
                <a:solidFill>
                  <a:srgbClr val="000000"/>
                </a:solidFill>
                <a:latin typeface="DejaVu Sans"/>
                <a:ea typeface="DejaVu Sans"/>
              </a:rPr>
              <a:t>Exercise</a:t>
            </a:r>
            <a:r>
              <a:rPr b="0" lang="de-DE" sz="1800" spc="-1" strike="noStrike">
                <a:solidFill>
                  <a:srgbClr val="000000"/>
                </a:solidFill>
                <a:latin typeface="DejaVu Sans"/>
                <a:ea typeface="DejaVu Sans"/>
              </a:rPr>
              <a:t> 08 – Blockchain (MC)</a:t>
            </a:r>
            <a:endParaRPr b="0" lang="en-US"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26.06.2023 </a:t>
            </a:r>
            <a:r>
              <a:rPr b="0" lang="en-US" sz="1800" spc="-1" strike="noStrike">
                <a:solidFill>
                  <a:srgbClr val="000000"/>
                </a:solidFill>
                <a:latin typeface="DejaVu Sans"/>
                <a:ea typeface="DejaVu Sans"/>
              </a:rPr>
              <a:t>→</a:t>
            </a:r>
            <a:r>
              <a:rPr b="0" lang="de-DE" sz="1800" spc="-1" strike="noStrike">
                <a:solidFill>
                  <a:srgbClr val="000000"/>
                </a:solidFill>
                <a:latin typeface="DejaVu Sans"/>
                <a:ea typeface="DejaVu Sans"/>
              </a:rPr>
              <a:t> Exercise 09 – Blockchain Basics</a:t>
            </a:r>
            <a:endParaRPr b="0" lang="en-US"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03.07.2023 </a:t>
            </a:r>
            <a:r>
              <a:rPr b="0" lang="en-US" sz="1800" spc="-1" strike="noStrike">
                <a:solidFill>
                  <a:srgbClr val="000000"/>
                </a:solidFill>
                <a:latin typeface="DejaVu Sans"/>
                <a:ea typeface="DejaVu Sans"/>
              </a:rPr>
              <a:t>→</a:t>
            </a:r>
            <a:r>
              <a:rPr b="0" lang="de-DE" sz="1800" spc="-1" strike="noStrike">
                <a:solidFill>
                  <a:srgbClr val="000000"/>
                </a:solidFill>
                <a:latin typeface="DejaVu Sans"/>
                <a:ea typeface="DejaVu Sans"/>
              </a:rPr>
              <a:t> Exercise 10 – Blockchain Conensus</a:t>
            </a:r>
            <a:endParaRPr b="0" lang="en-US"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10.07.2023 </a:t>
            </a:r>
            <a:r>
              <a:rPr b="0" lang="en-US" sz="1800" spc="-1" strike="noStrike">
                <a:solidFill>
                  <a:srgbClr val="000000"/>
                </a:solidFill>
                <a:latin typeface="DejaVu Sans"/>
                <a:ea typeface="DejaVu Sans"/>
              </a:rPr>
              <a:t>→</a:t>
            </a:r>
            <a:r>
              <a:rPr b="0" lang="de-DE" sz="1800" spc="-1" strike="noStrike">
                <a:solidFill>
                  <a:srgbClr val="000000"/>
                </a:solidFill>
                <a:latin typeface="DejaVu Sans"/>
                <a:ea typeface="DejaVu Sans"/>
              </a:rPr>
              <a:t> Exercise 11 – Blockchain Tokens</a:t>
            </a:r>
            <a:endParaRPr b="0" lang="en-US"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17.07.2023 </a:t>
            </a:r>
            <a:r>
              <a:rPr b="0" lang="en-US" sz="1800" spc="-1" strike="noStrike">
                <a:solidFill>
                  <a:srgbClr val="000000"/>
                </a:solidFill>
                <a:latin typeface="DejaVu Sans"/>
                <a:ea typeface="DejaVu Sans"/>
              </a:rPr>
              <a:t>→</a:t>
            </a:r>
            <a:r>
              <a:rPr b="0" lang="de-DE" sz="1800" spc="-1" strike="noStrike">
                <a:solidFill>
                  <a:srgbClr val="000000"/>
                </a:solidFill>
                <a:latin typeface="DejaVu Sans"/>
                <a:ea typeface="DejaVu Sans"/>
              </a:rPr>
              <a:t> Exercise 12 – Blockchain Smart Contracts and IoT</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CustomShape 1"/>
          <p:cNvSpPr/>
          <p:nvPr/>
        </p:nvSpPr>
        <p:spPr>
          <a:xfrm>
            <a:off x="335520" y="764640"/>
            <a:ext cx="10743480" cy="4942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Course Organization</a:t>
            </a:r>
            <a:endParaRPr b="0" lang="en-US" sz="2400" spc="-1" strike="noStrike">
              <a:solidFill>
                <a:srgbClr val="000000"/>
              </a:solidFill>
              <a:latin typeface="Arial"/>
            </a:endParaRPr>
          </a:p>
        </p:txBody>
      </p:sp>
      <p:sp>
        <p:nvSpPr>
          <p:cNvPr id="140" name="CustomShape 2"/>
          <p:cNvSpPr/>
          <p:nvPr/>
        </p:nvSpPr>
        <p:spPr>
          <a:xfrm>
            <a:off x="335520" y="1268280"/>
            <a:ext cx="10743480" cy="5031000"/>
          </a:xfrm>
          <a:prstGeom prst="rect">
            <a:avLst/>
          </a:prstGeom>
          <a:noFill/>
          <a:ln w="0">
            <a:noFill/>
          </a:ln>
        </p:spPr>
        <p:style>
          <a:lnRef idx="0"/>
          <a:fillRef idx="0"/>
          <a:effectRef idx="0"/>
          <a:fontRef idx="minor"/>
        </p:style>
        <p:txBody>
          <a:bodyPr lIns="90000" rIns="90000" tIns="45000" bIns="45000" anchor="ctr">
            <a:noAutofit/>
          </a:bodyPr>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Online course that is offered in parallel at the Clausthal University of Technology and the University of Göttingen</a:t>
            </a:r>
            <a:endParaRPr b="0" lang="en-US" sz="1800" spc="-1" strike="noStrike">
              <a:solidFill>
                <a:srgbClr val="000000"/>
              </a:solidFill>
              <a:latin typeface="Arial"/>
            </a:endParaRPr>
          </a:p>
          <a:p>
            <a:pPr>
              <a:lnSpc>
                <a:spcPct val="100000"/>
              </a:lnSpc>
              <a:spcBef>
                <a:spcPts val="360"/>
              </a:spcBef>
            </a:pPr>
            <a:endParaRPr b="0" lang="en-US"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Organization of the lecture:</a:t>
            </a:r>
            <a:endParaRPr b="0" lang="en-US" sz="1800" spc="-1" strike="noStrike">
              <a:solidFill>
                <a:srgbClr val="000000"/>
              </a:solidFill>
              <a:latin typeface="Arial"/>
            </a:endParaRPr>
          </a:p>
          <a:p>
            <a:pPr lvl="1" marL="432000" indent="-21600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Slides will be uploaded to StudIP (Clausthal and Göttingen) and Github (</a:t>
            </a:r>
            <a:r>
              <a:rPr b="0" lang="en-US" sz="1800" spc="-1" strike="noStrike" u="sng">
                <a:solidFill>
                  <a:srgbClr val="0000ff"/>
                </a:solidFill>
                <a:uFillTx/>
                <a:latin typeface="DejaVu Sans"/>
                <a:ea typeface="DejaVu Sans"/>
                <a:hlinkClick r:id="rId1"/>
              </a:rPr>
              <a:t>Link</a:t>
            </a:r>
            <a:r>
              <a:rPr b="0" lang="en-US" sz="1800" spc="-1" strike="noStrike">
                <a:solidFill>
                  <a:srgbClr val="000000"/>
                </a:solidFill>
                <a:latin typeface="DejaVu Sans"/>
                <a:ea typeface="DejaVu Sans"/>
              </a:rPr>
              <a:t>)</a:t>
            </a:r>
            <a:endParaRPr b="0" lang="en-US" sz="1800" spc="-1" strike="noStrike">
              <a:solidFill>
                <a:srgbClr val="000000"/>
              </a:solidFill>
              <a:latin typeface="Arial"/>
            </a:endParaRPr>
          </a:p>
          <a:p>
            <a:pPr lvl="2" marL="648000" indent="-216000">
              <a:lnSpc>
                <a:spcPct val="100000"/>
              </a:lnSpc>
              <a:spcBef>
                <a:spcPts val="360"/>
              </a:spcBef>
              <a:buClr>
                <a:srgbClr val="008c4f"/>
              </a:buClr>
              <a:buSzPct val="45000"/>
              <a:buFont typeface="Symbol"/>
              <a:buChar char=""/>
            </a:pPr>
            <a:r>
              <a:rPr b="0" lang="en-US" sz="1800" spc="-1" strike="noStrike">
                <a:solidFill>
                  <a:srgbClr val="000000"/>
                </a:solidFill>
                <a:latin typeface="DejaVu Sans"/>
                <a:ea typeface="DejaVu Sans"/>
              </a:rPr>
              <a:t>Please report bugs!</a:t>
            </a:r>
            <a:endParaRPr b="0" lang="en-US" sz="1800" spc="-1" strike="noStrike">
              <a:solidFill>
                <a:srgbClr val="000000"/>
              </a:solidFill>
              <a:latin typeface="Arial"/>
            </a:endParaRPr>
          </a:p>
          <a:p>
            <a:pPr lvl="1" marL="432000" indent="-21600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Lectures and exercises as live stream (BBB – next slide)</a:t>
            </a:r>
            <a:endParaRPr b="0" lang="en-US" sz="1800" spc="-1" strike="noStrike">
              <a:solidFill>
                <a:srgbClr val="000000"/>
              </a:solidFill>
              <a:latin typeface="Arial"/>
            </a:endParaRPr>
          </a:p>
          <a:p>
            <a:pPr lvl="1" marL="432000" indent="-21600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Lecture recordings will be available on StudIP and on Github</a:t>
            </a:r>
            <a:endParaRPr b="0" lang="en-US" sz="1800" spc="-1" strike="noStrike">
              <a:solidFill>
                <a:srgbClr val="000000"/>
              </a:solidFill>
              <a:latin typeface="Arial"/>
            </a:endParaRPr>
          </a:p>
          <a:p>
            <a:pPr lvl="1" marL="432000" indent="-21600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Exercise time slots </a:t>
            </a:r>
            <a:r>
              <a:rPr b="0" lang="de-DE" sz="1800" spc="-1" strike="noStrike">
                <a:solidFill>
                  <a:srgbClr val="000000"/>
                </a:solidFill>
                <a:latin typeface="DejaVu Sans"/>
                <a:ea typeface="DejaVu Sans"/>
              </a:rPr>
              <a:t>= </a:t>
            </a:r>
            <a:r>
              <a:rPr b="0" lang="en-GB" sz="1800" spc="-1" strike="noStrike">
                <a:solidFill>
                  <a:srgbClr val="000000"/>
                </a:solidFill>
                <a:latin typeface="DejaVu Sans"/>
                <a:ea typeface="DejaVu Sans"/>
              </a:rPr>
              <a:t>Time for questions and eventual tutorials related to the exercises</a:t>
            </a:r>
            <a:endParaRPr b="0" lang="en-US" sz="1800" spc="-1" strike="noStrike">
              <a:solidFill>
                <a:srgbClr val="000000"/>
              </a:solidFill>
              <a:latin typeface="Arial"/>
            </a:endParaRPr>
          </a:p>
          <a:p>
            <a:pPr algn="ctr">
              <a:lnSpc>
                <a:spcPct val="100000"/>
              </a:lnSpc>
              <a:spcBef>
                <a:spcPts val="360"/>
              </a:spcBef>
            </a:pPr>
            <a:endParaRPr b="0" lang="en-US" sz="1800" spc="-1" strike="noStrike">
              <a:solidFill>
                <a:srgbClr val="000000"/>
              </a:solidFill>
              <a:latin typeface="Arial"/>
            </a:endParaRPr>
          </a:p>
          <a:p>
            <a:pPr algn="ctr">
              <a:lnSpc>
                <a:spcPct val="100000"/>
              </a:lnSpc>
              <a:spcBef>
                <a:spcPts val="360"/>
              </a:spcBef>
            </a:pPr>
            <a:r>
              <a:rPr b="0" lang="en-GB" sz="1800" spc="-1" strike="noStrike">
                <a:solidFill>
                  <a:srgbClr val="000000"/>
                </a:solidFill>
                <a:latin typeface="DejaVu Sans"/>
                <a:ea typeface="DejaVu Sans"/>
              </a:rPr>
              <a:t>Questions? Write us an email: </a:t>
            </a:r>
            <a:r>
              <a:rPr b="0" lang="en-GB" sz="1800" spc="-1" strike="noStrike" u="sng">
                <a:solidFill>
                  <a:srgbClr val="000000"/>
                </a:solidFill>
                <a:uFillTx/>
                <a:latin typeface="DejaVu Sans"/>
                <a:ea typeface="DejaVu Sans"/>
              </a:rPr>
              <a:t>etce-etce@tu-clausthal.de</a:t>
            </a:r>
            <a:r>
              <a:rPr b="0" lang="en-GB" sz="1800" spc="-1" strike="noStrike">
                <a:solidFill>
                  <a:srgbClr val="000000"/>
                </a:solidFill>
                <a:latin typeface="DejaVu Sans"/>
                <a:ea typeface="DejaVu Sans"/>
              </a:rPr>
              <a:t> ← </a:t>
            </a:r>
            <a:r>
              <a:rPr b="1" lang="en-GB" sz="1800" spc="-1" strike="noStrike">
                <a:solidFill>
                  <a:srgbClr val="000000"/>
                </a:solidFill>
                <a:latin typeface="DejaVu Sans"/>
                <a:ea typeface="DejaVu Sans"/>
              </a:rPr>
              <a:t>We will </a:t>
            </a:r>
            <a:r>
              <a:rPr b="1" lang="en-GB" sz="1800" spc="-1" strike="noStrike" u="sng">
                <a:solidFill>
                  <a:srgbClr val="c9211e"/>
                </a:solidFill>
                <a:uFillTx/>
                <a:latin typeface="DejaVu Sans"/>
                <a:ea typeface="DejaVu Sans"/>
              </a:rPr>
              <a:t>only</a:t>
            </a:r>
            <a:r>
              <a:rPr b="1" lang="en-GB" sz="1800" spc="-1" strike="noStrike">
                <a:solidFill>
                  <a:srgbClr val="000000"/>
                </a:solidFill>
                <a:latin typeface="DejaVu Sans"/>
                <a:ea typeface="DejaVu Sans"/>
              </a:rPr>
              <a:t> respond to</a:t>
            </a:r>
            <a:endParaRPr b="0" lang="en-US" sz="1800" spc="-1" strike="noStrike">
              <a:solidFill>
                <a:srgbClr val="000000"/>
              </a:solidFill>
              <a:latin typeface="Arial"/>
            </a:endParaRPr>
          </a:p>
          <a:p>
            <a:pPr algn="ctr">
              <a:lnSpc>
                <a:spcPct val="100000"/>
              </a:lnSpc>
              <a:spcBef>
                <a:spcPts val="360"/>
              </a:spcBef>
            </a:pPr>
            <a:r>
              <a:rPr b="1" lang="en-GB" sz="1800" spc="-1" strike="noStrike">
                <a:solidFill>
                  <a:srgbClr val="000000"/>
                </a:solidFill>
                <a:latin typeface="DejaVu Sans"/>
                <a:ea typeface="DejaVu Sans"/>
              </a:rPr>
              <a:t>emails written to this specific email address!</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CustomShape 1"/>
          <p:cNvSpPr/>
          <p:nvPr/>
        </p:nvSpPr>
        <p:spPr>
          <a:xfrm>
            <a:off x="335520" y="764640"/>
            <a:ext cx="10742040" cy="4928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Dates/Times/Locations</a:t>
            </a:r>
            <a:endParaRPr b="0" lang="en-US" sz="2400" spc="-1" strike="noStrike">
              <a:solidFill>
                <a:srgbClr val="000000"/>
              </a:solidFill>
              <a:latin typeface="Arial"/>
            </a:endParaRPr>
          </a:p>
          <a:p>
            <a:pPr>
              <a:lnSpc>
                <a:spcPct val="100000"/>
              </a:lnSpc>
            </a:pPr>
            <a:endParaRPr b="0" lang="en-US" sz="2400" spc="-1" strike="noStrike">
              <a:solidFill>
                <a:srgbClr val="000000"/>
              </a:solidFill>
              <a:latin typeface="Arial"/>
            </a:endParaRPr>
          </a:p>
          <a:p>
            <a:pPr>
              <a:lnSpc>
                <a:spcPct val="100000"/>
              </a:lnSpc>
            </a:pPr>
            <a:endParaRPr b="0" lang="en-US" sz="2400" spc="-1" strike="noStrike">
              <a:solidFill>
                <a:srgbClr val="000000"/>
              </a:solidFill>
              <a:latin typeface="Arial"/>
            </a:endParaRPr>
          </a:p>
        </p:txBody>
      </p:sp>
      <p:sp>
        <p:nvSpPr>
          <p:cNvPr id="142" name="CustomShape 2"/>
          <p:cNvSpPr/>
          <p:nvPr/>
        </p:nvSpPr>
        <p:spPr>
          <a:xfrm>
            <a:off x="335520" y="1268640"/>
            <a:ext cx="10742040" cy="5029560"/>
          </a:xfrm>
          <a:prstGeom prst="rect">
            <a:avLst/>
          </a:prstGeom>
          <a:noFill/>
          <a:ln w="0">
            <a:noFill/>
          </a:ln>
        </p:spPr>
        <p:style>
          <a:lnRef idx="0"/>
          <a:fillRef idx="0"/>
          <a:effectRef idx="0"/>
          <a:fontRef idx="minor"/>
        </p:style>
        <p:txBody>
          <a:bodyPr lIns="90000" rIns="90000" tIns="45000" bIns="45000" anchor="ctr">
            <a:noAutofit/>
          </a:bodyPr>
          <a:p>
            <a:pPr>
              <a:lnSpc>
                <a:spcPct val="100000"/>
              </a:lnSpc>
              <a:spcBef>
                <a:spcPts val="360"/>
              </a:spcBef>
            </a:pPr>
            <a:endParaRPr b="0" lang="en-US" sz="1800" spc="-1" strike="noStrike">
              <a:solidFill>
                <a:srgbClr val="000000"/>
              </a:solidFill>
              <a:latin typeface="Arial"/>
            </a:endParaRPr>
          </a:p>
          <a:p>
            <a:pPr marL="195120" indent="-188640">
              <a:lnSpc>
                <a:spcPct val="100000"/>
              </a:lnSpc>
              <a:spcBef>
                <a:spcPts val="360"/>
              </a:spcBef>
              <a:buClr>
                <a:srgbClr val="008c4f"/>
              </a:buClr>
              <a:buSzPct val="80000"/>
              <a:buFont typeface="Wingdings" charset="2"/>
              <a:buChar char=""/>
            </a:pPr>
            <a:r>
              <a:rPr b="0" lang="en-GB" sz="1800" spc="-1" strike="noStrike" u="sng">
                <a:solidFill>
                  <a:srgbClr val="000000"/>
                </a:solidFill>
                <a:uFillTx/>
                <a:latin typeface="DejaVu Sans"/>
                <a:ea typeface="DejaVu Sans"/>
              </a:rPr>
              <a:t>Lecture:</a:t>
            </a:r>
            <a:endParaRPr b="0" lang="en-US" sz="1800" spc="-1" strike="noStrike">
              <a:solidFill>
                <a:srgbClr val="000000"/>
              </a:solidFill>
              <a:latin typeface="Arial"/>
            </a:endParaRPr>
          </a:p>
          <a:p>
            <a:pPr lvl="1" marL="432000" indent="-21132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Monday </a:t>
            </a:r>
            <a:r>
              <a:rPr b="1" lang="en-GB" sz="1800" spc="-1" strike="noStrike">
                <a:solidFill>
                  <a:srgbClr val="000000"/>
                </a:solidFill>
                <a:latin typeface="DejaVu Sans"/>
                <a:ea typeface="DejaVu Sans"/>
              </a:rPr>
              <a:t>2:15 pm to 3:45 pm</a:t>
            </a:r>
            <a:r>
              <a:rPr b="0" lang="en-GB" sz="1800" spc="-1" strike="noStrike">
                <a:solidFill>
                  <a:srgbClr val="000000"/>
                </a:solidFill>
                <a:latin typeface="DejaVu Sans"/>
                <a:ea typeface="DejaVu Sans"/>
              </a:rPr>
              <a:t> (Berlin time) – </a:t>
            </a:r>
            <a:r>
              <a:rPr b="1" lang="en-GB" sz="1800" spc="-1" strike="noStrike">
                <a:solidFill>
                  <a:srgbClr val="000000"/>
                </a:solidFill>
                <a:latin typeface="DejaVu Sans"/>
                <a:ea typeface="DejaVu Sans"/>
              </a:rPr>
              <a:t>17.04.2023</a:t>
            </a:r>
            <a:r>
              <a:rPr b="0" lang="en-GB" sz="1800" spc="-1" strike="noStrike">
                <a:solidFill>
                  <a:srgbClr val="000000"/>
                </a:solidFill>
                <a:latin typeface="DejaVu Sans"/>
                <a:ea typeface="DejaVu Sans"/>
              </a:rPr>
              <a:t> to </a:t>
            </a:r>
            <a:r>
              <a:rPr b="1" lang="en-GB" sz="1800" spc="-1" strike="noStrike">
                <a:solidFill>
                  <a:srgbClr val="000000"/>
                </a:solidFill>
                <a:latin typeface="DejaVu Sans"/>
                <a:ea typeface="DejaVu Sans"/>
              </a:rPr>
              <a:t>17.07.2023</a:t>
            </a:r>
            <a:endParaRPr b="0" lang="en-US" sz="1800" spc="-1" strike="noStrike">
              <a:solidFill>
                <a:srgbClr val="000000"/>
              </a:solidFill>
              <a:latin typeface="Arial"/>
            </a:endParaRPr>
          </a:p>
          <a:p>
            <a:pPr lvl="1" marL="432000" indent="-21132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Location: Goslar Gotec (Am Stollen 19 C, 38640 Goslar, Germany) or via BigBlueButton (</a:t>
            </a:r>
            <a:r>
              <a:rPr b="0" lang="en-GB" sz="1800" spc="-1" strike="noStrike" u="sng">
                <a:solidFill>
                  <a:srgbClr val="0000ff"/>
                </a:solidFill>
                <a:uFillTx/>
                <a:latin typeface="DejaVu Sans"/>
                <a:ea typeface="DejaVu Sans"/>
                <a:hlinkClick r:id="rId1"/>
              </a:rPr>
              <a:t>Link</a:t>
            </a:r>
            <a:r>
              <a:rPr b="0" lang="en-GB" sz="1800" spc="-1" strike="noStrike">
                <a:solidFill>
                  <a:srgbClr val="000000"/>
                </a:solidFill>
                <a:latin typeface="DejaVu Sans"/>
                <a:ea typeface="DejaVu Sans"/>
              </a:rPr>
              <a:t>)</a:t>
            </a:r>
            <a:endParaRPr b="0" lang="en-US" sz="1800" spc="-1" strike="noStrike">
              <a:solidFill>
                <a:srgbClr val="000000"/>
              </a:solidFill>
              <a:latin typeface="Arial"/>
            </a:endParaRPr>
          </a:p>
          <a:p>
            <a:pPr>
              <a:lnSpc>
                <a:spcPct val="100000"/>
              </a:lnSpc>
              <a:spcBef>
                <a:spcPts val="360"/>
              </a:spcBef>
            </a:pPr>
            <a:endParaRPr b="0" lang="en-US" sz="1800" spc="-1" strike="noStrike">
              <a:solidFill>
                <a:srgbClr val="000000"/>
              </a:solidFill>
              <a:latin typeface="Arial"/>
            </a:endParaRPr>
          </a:p>
          <a:p>
            <a:pPr marL="195120" indent="-188640">
              <a:lnSpc>
                <a:spcPct val="100000"/>
              </a:lnSpc>
              <a:spcBef>
                <a:spcPts val="360"/>
              </a:spcBef>
              <a:buClr>
                <a:srgbClr val="008c4f"/>
              </a:buClr>
              <a:buSzPct val="80000"/>
              <a:buFont typeface="Wingdings" charset="2"/>
              <a:buChar char=""/>
            </a:pPr>
            <a:r>
              <a:rPr b="0" lang="en-GB" sz="1800" spc="-1" strike="noStrike" u="sng">
                <a:solidFill>
                  <a:srgbClr val="000000"/>
                </a:solidFill>
                <a:uFillTx/>
                <a:latin typeface="DejaVu Sans"/>
                <a:ea typeface="DejaVu Sans"/>
              </a:rPr>
              <a:t>Exercise / Q&amp;A:</a:t>
            </a:r>
            <a:endParaRPr b="0" lang="en-US" sz="1800" spc="-1" strike="noStrike">
              <a:solidFill>
                <a:srgbClr val="000000"/>
              </a:solidFill>
              <a:latin typeface="Arial"/>
            </a:endParaRPr>
          </a:p>
          <a:p>
            <a:pPr lvl="1" marL="432000" indent="-21132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Monday </a:t>
            </a:r>
            <a:r>
              <a:rPr b="1" lang="en-GB" sz="1800" spc="-1" strike="noStrike">
                <a:solidFill>
                  <a:srgbClr val="000000"/>
                </a:solidFill>
                <a:latin typeface="DejaVu Sans"/>
                <a:ea typeface="DejaVu Sans"/>
              </a:rPr>
              <a:t>4 pm to 5 pm</a:t>
            </a:r>
            <a:r>
              <a:rPr b="0" lang="en-GB" sz="1800" spc="-1" strike="noStrike">
                <a:solidFill>
                  <a:srgbClr val="000000"/>
                </a:solidFill>
                <a:latin typeface="DejaVu Sans"/>
                <a:ea typeface="DejaVu Sans"/>
              </a:rPr>
              <a:t> (Berlin time) – </a:t>
            </a:r>
            <a:r>
              <a:rPr b="1" lang="en-GB" sz="1800" spc="-1" strike="noStrike">
                <a:solidFill>
                  <a:srgbClr val="000000"/>
                </a:solidFill>
                <a:latin typeface="DejaVu Sans"/>
                <a:ea typeface="DejaVu Sans"/>
              </a:rPr>
              <a:t>17.04.2023</a:t>
            </a:r>
            <a:r>
              <a:rPr b="0" lang="en-GB" sz="1800" spc="-1" strike="noStrike">
                <a:solidFill>
                  <a:srgbClr val="000000"/>
                </a:solidFill>
                <a:latin typeface="DejaVu Sans"/>
                <a:ea typeface="DejaVu Sans"/>
              </a:rPr>
              <a:t> to </a:t>
            </a:r>
            <a:r>
              <a:rPr b="1" lang="en-GB" sz="1800" spc="-1" strike="noStrike">
                <a:solidFill>
                  <a:srgbClr val="000000"/>
                </a:solidFill>
                <a:latin typeface="DejaVu Sans"/>
                <a:ea typeface="DejaVu Sans"/>
              </a:rPr>
              <a:t>17.07.2023</a:t>
            </a:r>
            <a:endParaRPr b="0" lang="en-US" sz="1800" spc="-1" strike="noStrike">
              <a:solidFill>
                <a:srgbClr val="000000"/>
              </a:solidFill>
              <a:latin typeface="Arial"/>
            </a:endParaRPr>
          </a:p>
          <a:p>
            <a:pPr lvl="1" marL="432000" indent="-21132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Location: Goslar Gotec (Am Stollen 19 C, 38640 Goslar, Germany) or via BigBlueButton (</a:t>
            </a:r>
            <a:r>
              <a:rPr b="0" lang="en-GB" sz="1800" spc="-1" strike="noStrike" u="sng">
                <a:solidFill>
                  <a:srgbClr val="0000ff"/>
                </a:solidFill>
                <a:uFillTx/>
                <a:latin typeface="DejaVu Sans"/>
                <a:ea typeface="DejaVu Sans"/>
                <a:hlinkClick r:id="rId2"/>
              </a:rPr>
              <a:t>Link</a:t>
            </a:r>
            <a:r>
              <a:rPr b="0" lang="en-GB" sz="1800" spc="-1" strike="noStrike">
                <a:solidFill>
                  <a:srgbClr val="000000"/>
                </a:solidFill>
                <a:latin typeface="DejaVu Sans"/>
                <a:ea typeface="DejaVu Sans"/>
              </a:rPr>
              <a:t>)</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CustomShape 1"/>
          <p:cNvSpPr/>
          <p:nvPr/>
        </p:nvSpPr>
        <p:spPr>
          <a:xfrm>
            <a:off x="335520" y="764640"/>
            <a:ext cx="10743480" cy="4942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Exercises </a:t>
            </a:r>
            <a:endParaRPr b="0" lang="en-US" sz="2400" spc="-1" strike="noStrike">
              <a:solidFill>
                <a:srgbClr val="000000"/>
              </a:solidFill>
              <a:latin typeface="Arial"/>
            </a:endParaRPr>
          </a:p>
        </p:txBody>
      </p:sp>
      <p:sp>
        <p:nvSpPr>
          <p:cNvPr id="144" name="CustomShape 2"/>
          <p:cNvSpPr/>
          <p:nvPr/>
        </p:nvSpPr>
        <p:spPr>
          <a:xfrm>
            <a:off x="335520" y="1268280"/>
            <a:ext cx="10743480" cy="503100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endParaRPr b="0" lang="en-US"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Individual work</a:t>
            </a:r>
            <a:r>
              <a:rPr b="0" lang="de-DE" sz="1800" spc="-1" strike="noStrike">
                <a:solidFill>
                  <a:srgbClr val="000000"/>
                </a:solidFill>
                <a:latin typeface="DejaVu Sans"/>
                <a:ea typeface="DejaVu Sans"/>
              </a:rPr>
              <a:t> </a:t>
            </a:r>
            <a:r>
              <a:rPr b="0" lang="en-US" sz="1800" spc="-1" strike="noStrike">
                <a:solidFill>
                  <a:srgbClr val="000000"/>
                </a:solidFill>
                <a:latin typeface="DejaVu Sans"/>
                <a:ea typeface="DejaVu Sans"/>
              </a:rPr>
              <a:t>→</a:t>
            </a:r>
            <a:r>
              <a:rPr b="0" lang="de-DE" sz="1800" spc="-1" strike="noStrike">
                <a:solidFill>
                  <a:srgbClr val="000000"/>
                </a:solidFill>
                <a:latin typeface="DejaVu Sans"/>
                <a:ea typeface="DejaVu Sans"/>
              </a:rPr>
              <a:t> </a:t>
            </a:r>
            <a:r>
              <a:rPr b="0" lang="en-GB" sz="1800" spc="-1" strike="noStrike">
                <a:solidFill>
                  <a:srgbClr val="000000"/>
                </a:solidFill>
                <a:latin typeface="DejaVu Sans"/>
                <a:ea typeface="DejaVu Sans"/>
              </a:rPr>
              <a:t>no group submissions</a:t>
            </a:r>
            <a:endParaRPr b="0" lang="en-US"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en-GB" sz="1800" spc="-1" strike="noStrike">
                <a:solidFill>
                  <a:srgbClr val="000000"/>
                </a:solidFill>
                <a:latin typeface="DejaVu Sans"/>
                <a:ea typeface="DejaVu Sans"/>
              </a:rPr>
              <a:t>Multiple-Choice or coding tasks</a:t>
            </a:r>
            <a:endParaRPr b="0" lang="en-US"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en-GB" sz="1800" spc="-1" strike="noStrike">
                <a:solidFill>
                  <a:srgbClr val="000000"/>
                </a:solidFill>
                <a:latin typeface="DejaVu Sans"/>
                <a:ea typeface="DejaVu Sans"/>
              </a:rPr>
              <a:t>7-14 days to submit (depending on the task)</a:t>
            </a:r>
            <a:endParaRPr b="0" lang="en-US"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en-GB" sz="1800" spc="-1" strike="noStrike">
                <a:solidFill>
                  <a:srgbClr val="000000"/>
                </a:solidFill>
                <a:latin typeface="DejaVu Sans"/>
                <a:ea typeface="DejaVu Sans"/>
              </a:rPr>
              <a:t>Submission deadline is always Monday at 1:59pm (right before the next lecture)</a:t>
            </a:r>
            <a:endParaRPr b="0" lang="en-US"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en-GB" sz="1800" spc="-1" strike="noStrike">
                <a:solidFill>
                  <a:srgbClr val="000000"/>
                </a:solidFill>
                <a:latin typeface="DejaVu Sans"/>
                <a:ea typeface="DejaVu Sans"/>
              </a:rPr>
              <a:t>Submission of </a:t>
            </a:r>
            <a:r>
              <a:rPr b="1" lang="en-GB" sz="1800" spc="-1" strike="noStrike">
                <a:solidFill>
                  <a:srgbClr val="000000"/>
                </a:solidFill>
                <a:latin typeface="DejaVu Sans"/>
                <a:ea typeface="DejaVu Sans"/>
              </a:rPr>
              <a:t>each</a:t>
            </a:r>
            <a:r>
              <a:rPr b="0" lang="en-GB" sz="1800" spc="-1" strike="noStrike">
                <a:solidFill>
                  <a:srgbClr val="000000"/>
                </a:solidFill>
                <a:latin typeface="DejaVu Sans"/>
                <a:ea typeface="DejaVu Sans"/>
              </a:rPr>
              <a:t> exercise is </a:t>
            </a:r>
            <a:r>
              <a:rPr b="1" lang="en-GB" sz="1800" spc="-1" strike="noStrike">
                <a:solidFill>
                  <a:srgbClr val="000000"/>
                </a:solidFill>
                <a:latin typeface="DejaVu Sans"/>
                <a:ea typeface="DejaVu Sans"/>
              </a:rPr>
              <a:t>mandatory</a:t>
            </a:r>
            <a:endParaRPr b="0" lang="en-US"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1" lang="en-GB" sz="1800" spc="-1" strike="noStrike" u="sng">
                <a:solidFill>
                  <a:srgbClr val="c9211e"/>
                </a:solidFill>
                <a:uFillTx/>
                <a:latin typeface="DejaVu Sans"/>
                <a:ea typeface="DejaVu Sans"/>
              </a:rPr>
              <a:t>You pass by submitting an exercise – even if it is an empty page</a:t>
            </a:r>
            <a:endParaRPr b="0" lang="en-US"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en-GB" sz="1800" spc="-1" strike="noStrike">
                <a:solidFill>
                  <a:srgbClr val="000000"/>
                </a:solidFill>
                <a:latin typeface="DejaVu Sans"/>
                <a:ea typeface="DejaVu Sans"/>
              </a:rPr>
              <a:t>You will receive feedback on your submission</a:t>
            </a:r>
            <a:endParaRPr b="0" lang="en-US"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en-GB" sz="1800" spc="-1" strike="noStrike">
                <a:solidFill>
                  <a:srgbClr val="000000"/>
                </a:solidFill>
                <a:latin typeface="DejaVu Sans"/>
                <a:ea typeface="DejaVu Sans"/>
              </a:rPr>
              <a:t>Exercise = learning feedback</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CustomShape 1"/>
          <p:cNvSpPr/>
          <p:nvPr/>
        </p:nvSpPr>
        <p:spPr>
          <a:xfrm>
            <a:off x="335520" y="764640"/>
            <a:ext cx="10743480" cy="4942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Coding Exercise Submission and Grading – Clausthal and Göttingen</a:t>
            </a:r>
            <a:endParaRPr b="0" lang="en-US" sz="2400" spc="-1" strike="noStrike">
              <a:solidFill>
                <a:srgbClr val="000000"/>
              </a:solidFill>
              <a:latin typeface="Arial"/>
            </a:endParaRPr>
          </a:p>
        </p:txBody>
      </p:sp>
      <p:sp>
        <p:nvSpPr>
          <p:cNvPr id="146" name="CustomShape 2"/>
          <p:cNvSpPr/>
          <p:nvPr/>
        </p:nvSpPr>
        <p:spPr>
          <a:xfrm>
            <a:off x="335520" y="1268640"/>
            <a:ext cx="10743480" cy="5031000"/>
          </a:xfrm>
          <a:prstGeom prst="rect">
            <a:avLst/>
          </a:prstGeom>
          <a:noFill/>
          <a:ln w="0">
            <a:noFill/>
          </a:ln>
        </p:spPr>
        <p:style>
          <a:lnRef idx="0"/>
          <a:fillRef idx="0"/>
          <a:effectRef idx="0"/>
          <a:fontRef idx="minor"/>
        </p:style>
        <p:txBody>
          <a:bodyPr lIns="90000" rIns="90000" tIns="45000" bIns="45000" anchor="ctr">
            <a:noAutofit/>
          </a:bodyPr>
          <a:p>
            <a:pPr marL="216000" indent="-213840">
              <a:lnSpc>
                <a:spcPct val="100000"/>
              </a:lnSpc>
              <a:spcBef>
                <a:spcPts val="360"/>
              </a:spcBef>
              <a:buClr>
                <a:srgbClr val="008c4f"/>
              </a:buClr>
              <a:buSzPct val="115000"/>
              <a:buFont typeface="Wingdings 2" charset="2"/>
              <a:buChar char=""/>
            </a:pPr>
            <a:r>
              <a:rPr b="0" lang="de-DE" sz="1800" spc="-1" strike="noStrike">
                <a:solidFill>
                  <a:srgbClr val="000000"/>
                </a:solidFill>
                <a:latin typeface="DejaVu Sans"/>
                <a:ea typeface="DejaVu Sans"/>
              </a:rPr>
              <a:t>Coding exercises are graded semi-automatically. Due to this it is highly important that you follow the required submission format. Otherwise the grading process will fail and you will receive 0 points.</a:t>
            </a:r>
            <a:endParaRPr b="0" lang="en-US" sz="1800" spc="-1" strike="noStrike">
              <a:solidFill>
                <a:srgbClr val="000000"/>
              </a:solidFill>
              <a:latin typeface="Arial"/>
            </a:endParaRPr>
          </a:p>
          <a:p>
            <a:pPr marL="216000" indent="-213840">
              <a:lnSpc>
                <a:spcPct val="100000"/>
              </a:lnSpc>
              <a:spcBef>
                <a:spcPts val="360"/>
              </a:spcBef>
              <a:buClr>
                <a:srgbClr val="008c4f"/>
              </a:buClr>
              <a:buSzPct val="115000"/>
              <a:buFont typeface="Wingdings 2" charset="2"/>
              <a:buChar char=""/>
            </a:pPr>
            <a:r>
              <a:rPr b="0" lang="de-DE" sz="1800" spc="-1" strike="noStrike">
                <a:solidFill>
                  <a:srgbClr val="000000"/>
                </a:solidFill>
                <a:latin typeface="DejaVu Sans"/>
                <a:ea typeface="DejaVu Sans"/>
              </a:rPr>
              <a:t>Code must use Python. Do not use any libraries beyond what is specified in the assignment as they may not be available in the grading environment.</a:t>
            </a:r>
            <a:endParaRPr b="0" lang="en-US" sz="1800" spc="-1" strike="noStrike">
              <a:solidFill>
                <a:srgbClr val="000000"/>
              </a:solidFill>
              <a:latin typeface="Arial"/>
            </a:endParaRPr>
          </a:p>
          <a:p>
            <a:pPr marL="216000" indent="-213840">
              <a:lnSpc>
                <a:spcPct val="100000"/>
              </a:lnSpc>
              <a:spcBef>
                <a:spcPts val="360"/>
              </a:spcBef>
              <a:buClr>
                <a:srgbClr val="008c4f"/>
              </a:buClr>
              <a:buSzPct val="115000"/>
              <a:buFont typeface="Wingdings 2" charset="2"/>
              <a:buChar char=""/>
            </a:pPr>
            <a:r>
              <a:rPr b="0" lang="de-DE" sz="1800" spc="-1" strike="noStrike">
                <a:solidFill>
                  <a:srgbClr val="000000"/>
                </a:solidFill>
                <a:latin typeface="DejaVu Sans"/>
                <a:ea typeface="DejaVu Sans"/>
              </a:rPr>
              <a:t>Follow the directory structure from the handout file </a:t>
            </a:r>
            <a:r>
              <a:rPr b="1" lang="de-DE" sz="1800" spc="-1" strike="noStrike">
                <a:solidFill>
                  <a:srgbClr val="000000"/>
                </a:solidFill>
                <a:latin typeface="DejaVu Sans"/>
                <a:ea typeface="DejaVu Sans"/>
              </a:rPr>
              <a:t>exactly</a:t>
            </a:r>
            <a:r>
              <a:rPr b="0" lang="de-DE" sz="1800" spc="-1" strike="noStrike">
                <a:solidFill>
                  <a:srgbClr val="000000"/>
                </a:solidFill>
                <a:latin typeface="DejaVu Sans"/>
                <a:ea typeface="DejaVu Sans"/>
              </a:rPr>
              <a:t>. Usually this means:</a:t>
            </a:r>
            <a:endParaRPr b="0" lang="en-US" sz="1800" spc="-1" strike="noStrike">
              <a:solidFill>
                <a:srgbClr val="000000"/>
              </a:solidFill>
              <a:latin typeface="Arial"/>
            </a:endParaRPr>
          </a:p>
          <a:p>
            <a:pPr lvl="1" marL="432000" indent="-213840">
              <a:lnSpc>
                <a:spcPct val="100000"/>
              </a:lnSpc>
              <a:spcBef>
                <a:spcPts val="360"/>
              </a:spcBef>
              <a:buClr>
                <a:srgbClr val="008c4f"/>
              </a:buClr>
              <a:buSzPct val="45000"/>
              <a:buFont typeface="OpenSymbol"/>
              <a:buChar char="—"/>
            </a:pPr>
            <a:r>
              <a:rPr b="0" lang="de-DE" sz="1800" spc="-1" strike="noStrike">
                <a:solidFill>
                  <a:srgbClr val="000000"/>
                </a:solidFill>
                <a:latin typeface="DejaVu Sans"/>
                <a:ea typeface="DejaVu Sans"/>
              </a:rPr>
              <a:t>If the handout contains a folder ‘lab1’, your submission should have a folder ‘lab1’ in the archive with the files inside it. The folder must not be inside another folder and the files must not be directly in the archive outside the folder.</a:t>
            </a:r>
            <a:endParaRPr b="0" lang="en-US" sz="1800" spc="-1" strike="noStrike">
              <a:solidFill>
                <a:srgbClr val="000000"/>
              </a:solidFill>
              <a:latin typeface="Arial"/>
            </a:endParaRPr>
          </a:p>
          <a:p>
            <a:pPr lvl="1" marL="432000" indent="-213840">
              <a:lnSpc>
                <a:spcPct val="100000"/>
              </a:lnSpc>
              <a:spcBef>
                <a:spcPts val="360"/>
              </a:spcBef>
              <a:buClr>
                <a:srgbClr val="008c4f"/>
              </a:buClr>
              <a:buSzPct val="45000"/>
              <a:buFont typeface="OpenSymbol"/>
              <a:buChar char="—"/>
            </a:pPr>
            <a:r>
              <a:rPr b="0" lang="de-DE" sz="1800" spc="-1" strike="noStrike">
                <a:solidFill>
                  <a:srgbClr val="000000"/>
                </a:solidFill>
                <a:latin typeface="DejaVu Sans"/>
                <a:ea typeface="DejaVu Sans"/>
              </a:rPr>
              <a:t>The archive must be an uncompressed </a:t>
            </a:r>
            <a:r>
              <a:rPr b="1" lang="de-DE" sz="1800" spc="-1" strike="noStrike">
                <a:solidFill>
                  <a:srgbClr val="000000"/>
                </a:solidFill>
                <a:latin typeface="DejaVu Sans"/>
                <a:ea typeface="DejaVu Sans"/>
              </a:rPr>
              <a:t>zip</a:t>
            </a:r>
            <a:r>
              <a:rPr b="0" lang="de-DE" sz="1800" spc="-1" strike="noStrike">
                <a:solidFill>
                  <a:srgbClr val="000000"/>
                </a:solidFill>
                <a:latin typeface="DejaVu Sans"/>
                <a:ea typeface="DejaVu Sans"/>
              </a:rPr>
              <a:t> archive, not tar, rar, tar.gz or anything else.</a:t>
            </a:r>
            <a:endParaRPr b="0" lang="en-US" sz="1800" spc="-1" strike="noStrike">
              <a:solidFill>
                <a:srgbClr val="000000"/>
              </a:solidFill>
              <a:latin typeface="Arial"/>
            </a:endParaRPr>
          </a:p>
        </p:txBody>
      </p:sp>
      <p:sp>
        <p:nvSpPr>
          <p:cNvPr id="147" name="CustomShape 3"/>
          <p:cNvSpPr/>
          <p:nvPr/>
        </p:nvSpPr>
        <p:spPr>
          <a:xfrm>
            <a:off x="4655880" y="476640"/>
            <a:ext cx="2429640" cy="3556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CustomShape 1"/>
          <p:cNvSpPr/>
          <p:nvPr/>
        </p:nvSpPr>
        <p:spPr>
          <a:xfrm>
            <a:off x="335520" y="764640"/>
            <a:ext cx="10743480" cy="4942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Coding Exercise Submission and Grading – Clausthal and Göttingen</a:t>
            </a:r>
            <a:endParaRPr b="0" lang="en-US" sz="2400" spc="-1" strike="noStrike">
              <a:solidFill>
                <a:srgbClr val="000000"/>
              </a:solidFill>
              <a:latin typeface="Arial"/>
            </a:endParaRPr>
          </a:p>
        </p:txBody>
      </p:sp>
      <p:sp>
        <p:nvSpPr>
          <p:cNvPr id="149" name="CustomShape 2"/>
          <p:cNvSpPr/>
          <p:nvPr/>
        </p:nvSpPr>
        <p:spPr>
          <a:xfrm>
            <a:off x="335520" y="1268640"/>
            <a:ext cx="10743480" cy="5031000"/>
          </a:xfrm>
          <a:prstGeom prst="rect">
            <a:avLst/>
          </a:prstGeom>
          <a:noFill/>
          <a:ln w="0">
            <a:noFill/>
          </a:ln>
        </p:spPr>
        <p:style>
          <a:lnRef idx="0"/>
          <a:fillRef idx="0"/>
          <a:effectRef idx="0"/>
          <a:fontRef idx="minor"/>
        </p:style>
        <p:txBody>
          <a:bodyPr lIns="90000" rIns="90000" tIns="45000" bIns="45000" anchor="ctr">
            <a:noAutofit/>
          </a:bodyPr>
          <a:p>
            <a:pPr marL="195120" indent="-18972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Before submitting, unpack your archive to a new folder and check that the Makefile runs correctly.</a:t>
            </a:r>
            <a:endParaRPr b="0" lang="en-US"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Code is submitted via a timed write-only StudIP submission folder. Only a single file can be submitted. The file name must follow the exact format ‘lab&lt;n&gt;_&lt;matriculation number&gt;.zip’, so for example ‘lab4_123456789.zip’, no extra space or _ symbols anywhere.</a:t>
            </a:r>
            <a:endParaRPr b="0" lang="en-US" sz="1800" spc="-1" strike="noStrike">
              <a:solidFill>
                <a:srgbClr val="000000"/>
              </a:solidFill>
              <a:latin typeface="Arial"/>
            </a:endParaRPr>
          </a:p>
        </p:txBody>
      </p:sp>
      <p:sp>
        <p:nvSpPr>
          <p:cNvPr id="150" name="CustomShape 3"/>
          <p:cNvSpPr/>
          <p:nvPr/>
        </p:nvSpPr>
        <p:spPr>
          <a:xfrm>
            <a:off x="4655880" y="476640"/>
            <a:ext cx="2429640" cy="3556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CustomShape 1"/>
          <p:cNvSpPr/>
          <p:nvPr/>
        </p:nvSpPr>
        <p:spPr>
          <a:xfrm>
            <a:off x="335520" y="764640"/>
            <a:ext cx="10741320" cy="4921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fr-FR" sz="2400" spc="-1" strike="noStrike">
                <a:solidFill>
                  <a:srgbClr val="000000"/>
                </a:solidFill>
                <a:latin typeface="DejaVu Sans"/>
                <a:ea typeface="DejaVu Sans"/>
              </a:rPr>
              <a:t>License</a:t>
            </a:r>
            <a:endParaRPr b="0" lang="en-US" sz="2400" spc="-1" strike="noStrike">
              <a:solidFill>
                <a:srgbClr val="000000"/>
              </a:solidFill>
              <a:latin typeface="Arial"/>
            </a:endParaRPr>
          </a:p>
        </p:txBody>
      </p:sp>
      <p:sp>
        <p:nvSpPr>
          <p:cNvPr id="101" name="CustomShape 2"/>
          <p:cNvSpPr/>
          <p:nvPr/>
        </p:nvSpPr>
        <p:spPr>
          <a:xfrm>
            <a:off x="335520" y="1268640"/>
            <a:ext cx="10741320" cy="5028840"/>
          </a:xfrm>
          <a:prstGeom prst="rect">
            <a:avLst/>
          </a:prstGeom>
          <a:noFill/>
          <a:ln w="0">
            <a:noFill/>
          </a:ln>
        </p:spPr>
        <p:style>
          <a:lnRef idx="0"/>
          <a:fillRef idx="0"/>
          <a:effectRef idx="0"/>
          <a:fontRef idx="minor"/>
        </p:style>
        <p:txBody>
          <a:bodyPr lIns="90000" rIns="90000" tIns="45000" bIns="45000" anchor="t">
            <a:noAutofit/>
          </a:bodyPr>
          <a:p>
            <a:pPr>
              <a:lnSpc>
                <a:spcPct val="100000"/>
              </a:lnSpc>
              <a:spcBef>
                <a:spcPts val="360"/>
              </a:spcBef>
            </a:pPr>
            <a:endParaRPr b="0" lang="en-US" sz="1800" spc="-1" strike="noStrike">
              <a:solidFill>
                <a:srgbClr val="000000"/>
              </a:solidFill>
              <a:latin typeface="Arial"/>
            </a:endParaRPr>
          </a:p>
          <a:p>
            <a:pPr>
              <a:lnSpc>
                <a:spcPct val="100000"/>
              </a:lnSpc>
              <a:spcBef>
                <a:spcPts val="360"/>
              </a:spcBef>
            </a:pPr>
            <a:endParaRPr b="0" lang="en-US" sz="1800" spc="-1" strike="noStrike">
              <a:solidFill>
                <a:srgbClr val="000000"/>
              </a:solidFill>
              <a:latin typeface="Arial"/>
            </a:endParaRPr>
          </a:p>
        </p:txBody>
      </p:sp>
      <p:sp>
        <p:nvSpPr>
          <p:cNvPr id="102" name="CustomShape 3"/>
          <p:cNvSpPr/>
          <p:nvPr/>
        </p:nvSpPr>
        <p:spPr>
          <a:xfrm>
            <a:off x="336600" y="3429000"/>
            <a:ext cx="10859040" cy="2050920"/>
          </a:xfrm>
          <a:prstGeom prst="rect">
            <a:avLst/>
          </a:prstGeom>
          <a:noFill/>
          <a:ln w="0">
            <a:noFill/>
          </a:ln>
        </p:spPr>
        <p:style>
          <a:lnRef idx="0"/>
          <a:fillRef idx="0"/>
          <a:effectRef idx="0"/>
          <a:fontRef idx="minor"/>
        </p:style>
        <p:txBody>
          <a:bodyPr lIns="90000" rIns="90000" tIns="45000" bIns="45000" anchor="t">
            <a:noAutofit/>
          </a:bodyPr>
          <a:p>
            <a:pPr marL="216000" indent="-212760">
              <a:lnSpc>
                <a:spcPct val="100000"/>
              </a:lnSpc>
              <a:spcBef>
                <a:spcPts val="1191"/>
              </a:spcBef>
              <a:spcAft>
                <a:spcPts val="992"/>
              </a:spcAft>
              <a:buClr>
                <a:srgbClr val="008c4f"/>
              </a:buClr>
              <a:buSzPct val="115000"/>
              <a:buFont typeface="Wingdings 2" charset="2"/>
              <a:buChar char=""/>
            </a:pPr>
            <a:r>
              <a:rPr b="0" lang="en-US" sz="2000" spc="-1" strike="noStrike">
                <a:solidFill>
                  <a:srgbClr val="000000"/>
                </a:solidFill>
                <a:latin typeface="DejaVu Sans"/>
                <a:ea typeface="DejaVu Sans"/>
              </a:rPr>
              <a:t>This work is licensed under a </a:t>
            </a:r>
            <a:r>
              <a:rPr b="1" lang="en-US" sz="2000" spc="-1" strike="noStrike">
                <a:solidFill>
                  <a:srgbClr val="000000"/>
                </a:solidFill>
                <a:latin typeface="DejaVu Sans"/>
                <a:ea typeface="DejaVu Sans"/>
              </a:rPr>
              <a:t>Creative Commons Attribution-ShareAlike 4.0 International License</a:t>
            </a:r>
            <a:r>
              <a:rPr b="0" lang="en-US" sz="2000" spc="-1" strike="noStrike">
                <a:solidFill>
                  <a:srgbClr val="000000"/>
                </a:solidFill>
                <a:latin typeface="DejaVu Sans"/>
                <a:ea typeface="DejaVu Sans"/>
              </a:rPr>
              <a:t>. To view a copy of this license, please refer to </a:t>
            </a:r>
            <a:r>
              <a:rPr b="0" lang="en-US" sz="2000" spc="-1" strike="noStrike" u="sng">
                <a:solidFill>
                  <a:srgbClr val="0000ff"/>
                </a:solidFill>
                <a:uFillTx/>
                <a:latin typeface="DejaVu Sans"/>
                <a:ea typeface="DejaVu Sans"/>
                <a:hlinkClick r:id="rId1"/>
              </a:rPr>
              <a:t>https://creativecommons.org/licenses/by-sa/4.0/</a:t>
            </a:r>
            <a:r>
              <a:rPr b="0" lang="en-US" sz="2000" spc="-1" strike="noStrike">
                <a:solidFill>
                  <a:srgbClr val="0369a3"/>
                </a:solidFill>
                <a:latin typeface="DejaVu Sans"/>
                <a:ea typeface="DejaVu Sans"/>
              </a:rPr>
              <a:t> .</a:t>
            </a:r>
            <a:endParaRPr b="0" lang="en-US" sz="2000" spc="-1" strike="noStrike">
              <a:solidFill>
                <a:srgbClr val="000000"/>
              </a:solidFill>
              <a:latin typeface="Arial"/>
            </a:endParaRPr>
          </a:p>
          <a:p>
            <a:pPr marL="216000" indent="-212760">
              <a:lnSpc>
                <a:spcPct val="100000"/>
              </a:lnSpc>
              <a:spcBef>
                <a:spcPts val="1191"/>
              </a:spcBef>
              <a:spcAft>
                <a:spcPts val="992"/>
              </a:spcAft>
              <a:buClr>
                <a:srgbClr val="008c4f"/>
              </a:buClr>
              <a:buSzPct val="115000"/>
              <a:buFont typeface="Wingdings 2" charset="2"/>
              <a:buChar char=""/>
            </a:pPr>
            <a:r>
              <a:rPr b="0" lang="en-US" sz="2000" spc="-1" strike="noStrike">
                <a:solidFill>
                  <a:srgbClr val="000000"/>
                </a:solidFill>
                <a:latin typeface="DejaVu Sans"/>
                <a:ea typeface="DejaVu Sans"/>
              </a:rPr>
              <a:t>Updated versions of these slides will be available in our </a:t>
            </a:r>
            <a:r>
              <a:rPr b="0" lang="en-US" sz="2000" spc="-1" strike="noStrike" u="sng">
                <a:solidFill>
                  <a:srgbClr val="0000ff"/>
                </a:solidFill>
                <a:uFillTx/>
                <a:latin typeface="DejaVu Sans"/>
                <a:ea typeface="DejaVu Sans"/>
                <a:hlinkClick r:id="rId2"/>
              </a:rPr>
              <a:t>Github repository</a:t>
            </a:r>
            <a:r>
              <a:rPr b="0" lang="en-US" sz="2000" spc="-1" strike="noStrike">
                <a:solidFill>
                  <a:srgbClr val="000000"/>
                </a:solidFill>
                <a:latin typeface="DejaVu Sans"/>
                <a:ea typeface="DejaVu Sans"/>
              </a:rPr>
              <a:t>.</a:t>
            </a: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CustomShape 1"/>
          <p:cNvSpPr/>
          <p:nvPr/>
        </p:nvSpPr>
        <p:spPr>
          <a:xfrm>
            <a:off x="335520" y="840960"/>
            <a:ext cx="10743480" cy="4942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Multiple-Choice Exercises – Göttingen </a:t>
            </a:r>
            <a:endParaRPr b="0" lang="en-US" sz="2400" spc="-1" strike="noStrike">
              <a:solidFill>
                <a:srgbClr val="000000"/>
              </a:solidFill>
              <a:latin typeface="Arial"/>
            </a:endParaRPr>
          </a:p>
        </p:txBody>
      </p:sp>
      <p:sp>
        <p:nvSpPr>
          <p:cNvPr id="152" name="CustomShape 2"/>
          <p:cNvSpPr/>
          <p:nvPr/>
        </p:nvSpPr>
        <p:spPr>
          <a:xfrm>
            <a:off x="388800" y="1488600"/>
            <a:ext cx="10721880" cy="52045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de-DE" sz="1400" spc="-1" strike="noStrike">
                <a:solidFill>
                  <a:srgbClr val="008c4f"/>
                </a:solidFill>
                <a:latin typeface="DejaVu Sans"/>
                <a:ea typeface="Arial"/>
              </a:rPr>
              <a:t>Every student enrolled in this course is required to take the Knowledge quiz in first two weeks of the course. </a:t>
            </a:r>
            <a:endParaRPr b="0" lang="en-US" sz="1400" spc="-1" strike="noStrike">
              <a:solidFill>
                <a:srgbClr val="000000"/>
              </a:solidFill>
              <a:latin typeface="Arial"/>
            </a:endParaRPr>
          </a:p>
          <a:p>
            <a:pPr marL="216000" indent="-216000">
              <a:lnSpc>
                <a:spcPct val="100000"/>
              </a:lnSpc>
              <a:buClr>
                <a:srgbClr val="008c4f"/>
              </a:buClr>
              <a:buSzPct val="45000"/>
              <a:buFont typeface="Monotype Sorts" charset="2"/>
              <a:buChar char=""/>
            </a:pPr>
            <a:endParaRPr b="0" lang="en-US" sz="1400" spc="-1" strike="noStrike">
              <a:solidFill>
                <a:srgbClr val="000000"/>
              </a:solidFill>
              <a:latin typeface="Arial"/>
            </a:endParaRPr>
          </a:p>
          <a:p>
            <a:pPr marL="216000" indent="-216000">
              <a:lnSpc>
                <a:spcPct val="100000"/>
              </a:lnSpc>
              <a:buClr>
                <a:srgbClr val="008c4f"/>
              </a:buClr>
              <a:buSzPct val="45000"/>
              <a:buFont typeface="Monotype Sorts" charset="2"/>
              <a:buChar char=""/>
            </a:pPr>
            <a:r>
              <a:rPr b="0" lang="de-DE" sz="1400" spc="-1" strike="noStrike">
                <a:solidFill>
                  <a:srgbClr val="000000"/>
                </a:solidFill>
                <a:latin typeface="DejaVu Sans"/>
                <a:ea typeface="Arial"/>
              </a:rPr>
              <a:t>The first knowledge test will be available on ILIAS from </a:t>
            </a:r>
            <a:r>
              <a:rPr b="1" lang="de-DE" sz="1400" spc="-1" strike="noStrike">
                <a:solidFill>
                  <a:srgbClr val="000000"/>
                </a:solidFill>
                <a:latin typeface="DejaVu Sans"/>
                <a:ea typeface="Arial"/>
              </a:rPr>
              <a:t>Monday, 17 April 2023, 5:00 PM until 24 April 2023 01:59 PM</a:t>
            </a:r>
            <a:endParaRPr b="0" lang="en-US" sz="1400" spc="-1" strike="noStrike">
              <a:solidFill>
                <a:srgbClr val="000000"/>
              </a:solidFill>
              <a:latin typeface="Arial"/>
            </a:endParaRPr>
          </a:p>
          <a:p>
            <a:pPr marL="216000" indent="-216000">
              <a:lnSpc>
                <a:spcPct val="100000"/>
              </a:lnSpc>
              <a:buClr>
                <a:srgbClr val="008c4f"/>
              </a:buClr>
              <a:buSzPct val="45000"/>
              <a:buFont typeface="Monotype Sorts" charset="2"/>
              <a:buChar char=""/>
            </a:pPr>
            <a:r>
              <a:rPr b="0" lang="en-US" sz="1400" spc="-1" strike="noStrike">
                <a:solidFill>
                  <a:srgbClr val="000000"/>
                </a:solidFill>
                <a:latin typeface="Arial"/>
                <a:ea typeface="DejaVu Sans"/>
              </a:rPr>
              <a:t> </a:t>
            </a:r>
            <a:endParaRPr b="0" lang="en-US" sz="1400" spc="-1" strike="noStrike">
              <a:solidFill>
                <a:srgbClr val="000000"/>
              </a:solidFill>
              <a:latin typeface="Arial"/>
            </a:endParaRPr>
          </a:p>
          <a:p>
            <a:pPr marL="216000" indent="-216000">
              <a:lnSpc>
                <a:spcPct val="100000"/>
              </a:lnSpc>
              <a:buClr>
                <a:srgbClr val="008c4f"/>
              </a:buClr>
              <a:buSzPct val="45000"/>
              <a:buFont typeface="Monotype Sorts" charset="2"/>
              <a:buChar char=""/>
            </a:pPr>
            <a:r>
              <a:rPr b="0" lang="de-DE" sz="1400" spc="-1" strike="noStrike">
                <a:solidFill>
                  <a:srgbClr val="000000"/>
                </a:solidFill>
                <a:latin typeface="DejaVu Sans"/>
                <a:ea typeface="Arial"/>
              </a:rPr>
              <a:t>The second knowledge test will be available on ILIAS from </a:t>
            </a:r>
            <a:r>
              <a:rPr b="1" lang="de-DE" sz="1400" spc="-1" strike="noStrike">
                <a:solidFill>
                  <a:srgbClr val="000000"/>
                </a:solidFill>
                <a:latin typeface="DejaVu Sans"/>
                <a:ea typeface="Arial"/>
              </a:rPr>
              <a:t>Monday, 24 April 2023, 5:00 PM until 01 May 2023 01:59 PM</a:t>
            </a:r>
            <a:endParaRPr b="0" lang="en-US" sz="1400" spc="-1" strike="noStrike">
              <a:solidFill>
                <a:srgbClr val="000000"/>
              </a:solidFill>
              <a:latin typeface="Arial"/>
            </a:endParaRPr>
          </a:p>
          <a:p>
            <a:pPr marL="216000" indent="-216000">
              <a:lnSpc>
                <a:spcPct val="100000"/>
              </a:lnSpc>
              <a:buClr>
                <a:srgbClr val="008c4f"/>
              </a:buClr>
              <a:buSzPct val="45000"/>
              <a:buFont typeface="Monotype Sorts" charset="2"/>
              <a:buChar char=""/>
            </a:pPr>
            <a:r>
              <a:rPr b="0" lang="en-US" sz="1400" spc="-1" strike="noStrike">
                <a:solidFill>
                  <a:srgbClr val="000000"/>
                </a:solidFill>
                <a:latin typeface="Arial"/>
                <a:ea typeface="DejaVu Sans"/>
              </a:rPr>
              <a:t> </a:t>
            </a:r>
            <a:endParaRPr b="0" lang="en-US" sz="1400" spc="-1" strike="noStrike">
              <a:solidFill>
                <a:srgbClr val="000000"/>
              </a:solidFill>
              <a:latin typeface="Arial"/>
            </a:endParaRPr>
          </a:p>
          <a:p>
            <a:pPr marL="216000" indent="-216000">
              <a:lnSpc>
                <a:spcPct val="100000"/>
              </a:lnSpc>
              <a:buClr>
                <a:srgbClr val="008c4f"/>
              </a:buClr>
              <a:buSzPct val="45000"/>
              <a:buFont typeface="Monotype Sorts" charset="2"/>
              <a:buChar char=""/>
            </a:pPr>
            <a:r>
              <a:rPr b="1" lang="de-DE" sz="1400" spc="-1" strike="noStrike">
                <a:solidFill>
                  <a:srgbClr val="000000"/>
                </a:solidFill>
                <a:latin typeface="DejaVu Sans"/>
                <a:ea typeface="Arial Unicode MS"/>
              </a:rPr>
              <a:t>Goal of the test:</a:t>
            </a:r>
            <a:endParaRPr b="0" lang="en-US" sz="1400" spc="-1" strike="noStrike">
              <a:solidFill>
                <a:srgbClr val="000000"/>
              </a:solidFill>
              <a:latin typeface="Arial"/>
            </a:endParaRPr>
          </a:p>
          <a:p>
            <a:pPr lvl="1" marL="432000" indent="-216000">
              <a:lnSpc>
                <a:spcPct val="100000"/>
              </a:lnSpc>
              <a:buClr>
                <a:srgbClr val="008c4f"/>
              </a:buClr>
              <a:buSzPct val="45000"/>
              <a:buFont typeface="OpenSymbol"/>
              <a:buChar char="—"/>
            </a:pPr>
            <a:r>
              <a:rPr b="0" lang="de-DE" sz="1400" spc="-1" strike="noStrike">
                <a:solidFill>
                  <a:srgbClr val="000000"/>
                </a:solidFill>
                <a:latin typeface="DejaVu Sans"/>
                <a:ea typeface="Arial Unicode MS"/>
              </a:rPr>
              <a:t>To check the knowledge level of the student that is relevant to this course of study.</a:t>
            </a:r>
            <a:endParaRPr b="0" lang="en-US" sz="1400" spc="-1" strike="noStrike">
              <a:solidFill>
                <a:srgbClr val="000000"/>
              </a:solidFill>
              <a:latin typeface="Arial"/>
            </a:endParaRPr>
          </a:p>
          <a:p>
            <a:pPr marL="216000" indent="-216000">
              <a:lnSpc>
                <a:spcPct val="100000"/>
              </a:lnSpc>
              <a:buClr>
                <a:srgbClr val="008c4f"/>
              </a:buClr>
              <a:buSzPct val="45000"/>
              <a:buFont typeface="Monotype Sorts" charset="2"/>
              <a:buChar char=""/>
            </a:pPr>
            <a:r>
              <a:rPr b="0" lang="en-US" sz="1400" spc="-1" strike="noStrike">
                <a:solidFill>
                  <a:srgbClr val="000000"/>
                </a:solidFill>
                <a:latin typeface="Arial"/>
                <a:ea typeface="DejaVu Sans"/>
              </a:rPr>
              <a:t> </a:t>
            </a:r>
            <a:endParaRPr b="0" lang="en-US" sz="1400" spc="-1" strike="noStrike">
              <a:solidFill>
                <a:srgbClr val="000000"/>
              </a:solidFill>
              <a:latin typeface="Arial"/>
            </a:endParaRPr>
          </a:p>
          <a:p>
            <a:pPr marL="216000" indent="-216000">
              <a:lnSpc>
                <a:spcPct val="100000"/>
              </a:lnSpc>
              <a:buClr>
                <a:srgbClr val="008c4f"/>
              </a:buClr>
              <a:buSzPct val="45000"/>
              <a:buFont typeface="Monotype Sorts" charset="2"/>
              <a:buChar char=""/>
            </a:pPr>
            <a:r>
              <a:rPr b="1" lang="de-DE" sz="1400" spc="-1" strike="noStrike">
                <a:solidFill>
                  <a:srgbClr val="000000"/>
                </a:solidFill>
                <a:latin typeface="DejaVu Sans"/>
                <a:ea typeface="Arial Unicode MS"/>
              </a:rPr>
              <a:t>Preparation:</a:t>
            </a:r>
            <a:endParaRPr b="0" lang="en-US" sz="1400" spc="-1" strike="noStrike">
              <a:solidFill>
                <a:srgbClr val="000000"/>
              </a:solidFill>
              <a:latin typeface="Arial"/>
            </a:endParaRPr>
          </a:p>
          <a:p>
            <a:pPr lvl="1" marL="432000" indent="-216000">
              <a:lnSpc>
                <a:spcPct val="100000"/>
              </a:lnSpc>
              <a:buClr>
                <a:srgbClr val="008c4f"/>
              </a:buClr>
              <a:buSzPct val="45000"/>
              <a:buFont typeface="OpenSymbol"/>
              <a:buChar char="—"/>
            </a:pPr>
            <a:r>
              <a:rPr b="0" lang="de-DE" sz="1400" spc="-1" strike="noStrike">
                <a:solidFill>
                  <a:srgbClr val="000000"/>
                </a:solidFill>
                <a:latin typeface="DejaVu Sans"/>
                <a:ea typeface="Arial Unicode MS"/>
              </a:rPr>
              <a:t>A review of basic concepts of Cryptography and Python for Week 1, and Circular Economy for Week 2 is recommended.</a:t>
            </a:r>
            <a:endParaRPr b="0" lang="en-US" sz="1400" spc="-1" strike="noStrike">
              <a:solidFill>
                <a:srgbClr val="000000"/>
              </a:solidFill>
              <a:latin typeface="Arial"/>
            </a:endParaRPr>
          </a:p>
          <a:p>
            <a:pPr lvl="1" marL="432000" indent="-216000">
              <a:lnSpc>
                <a:spcPct val="100000"/>
              </a:lnSpc>
              <a:buClr>
                <a:srgbClr val="008c4f"/>
              </a:buClr>
              <a:buSzPct val="45000"/>
              <a:buFont typeface="OpenSymbol"/>
              <a:buChar char="—"/>
            </a:pPr>
            <a:r>
              <a:rPr b="0" lang="de-DE" sz="1400" spc="-1" strike="noStrike">
                <a:solidFill>
                  <a:srgbClr val="000000"/>
                </a:solidFill>
                <a:latin typeface="DejaVu Sans"/>
                <a:ea typeface="Arial Unicode MS"/>
              </a:rPr>
              <a:t>Knowledge quiz for Week 1 only tests your existing knowledge.</a:t>
            </a:r>
            <a:endParaRPr b="0" lang="en-US" sz="1400" spc="-1" strike="noStrike">
              <a:solidFill>
                <a:srgbClr val="000000"/>
              </a:solidFill>
              <a:latin typeface="Arial"/>
            </a:endParaRPr>
          </a:p>
          <a:p>
            <a:pPr marL="216000" indent="-216000">
              <a:lnSpc>
                <a:spcPct val="100000"/>
              </a:lnSpc>
              <a:buClr>
                <a:srgbClr val="008c4f"/>
              </a:buClr>
              <a:buSzPct val="45000"/>
              <a:buFont typeface="Monotype Sorts" charset="2"/>
              <a:buChar char=""/>
            </a:pPr>
            <a:r>
              <a:rPr b="0" lang="en-US" sz="1400" spc="-1" strike="noStrike">
                <a:solidFill>
                  <a:srgbClr val="000000"/>
                </a:solidFill>
                <a:latin typeface="Arial"/>
                <a:ea typeface="DejaVu Sans"/>
              </a:rPr>
              <a:t> </a:t>
            </a:r>
            <a:endParaRPr b="0" lang="en-US" sz="1400" spc="-1" strike="noStrike">
              <a:solidFill>
                <a:srgbClr val="000000"/>
              </a:solidFill>
              <a:latin typeface="Arial"/>
            </a:endParaRPr>
          </a:p>
          <a:p>
            <a:pPr marL="216000" indent="-216000">
              <a:lnSpc>
                <a:spcPct val="100000"/>
              </a:lnSpc>
              <a:buClr>
                <a:srgbClr val="008c4f"/>
              </a:buClr>
              <a:buSzPct val="45000"/>
              <a:buFont typeface="Monotype Sorts" charset="2"/>
              <a:buChar char=""/>
            </a:pPr>
            <a:r>
              <a:rPr b="1" lang="de-DE" sz="1400" spc="-1" strike="noStrike">
                <a:solidFill>
                  <a:srgbClr val="000000"/>
                </a:solidFill>
                <a:latin typeface="DejaVu Sans"/>
                <a:ea typeface="Arial Unicode MS"/>
              </a:rPr>
              <a:t>Test sturcture:</a:t>
            </a:r>
            <a:endParaRPr b="0" lang="en-US" sz="1400" spc="-1" strike="noStrike">
              <a:solidFill>
                <a:srgbClr val="000000"/>
              </a:solidFill>
              <a:latin typeface="Arial"/>
            </a:endParaRPr>
          </a:p>
          <a:p>
            <a:pPr lvl="1" marL="432000" indent="-216000">
              <a:lnSpc>
                <a:spcPct val="100000"/>
              </a:lnSpc>
              <a:buClr>
                <a:srgbClr val="008c4f"/>
              </a:buClr>
              <a:buSzPct val="45000"/>
              <a:buFont typeface="OpenSymbol"/>
              <a:buChar char="—"/>
            </a:pPr>
            <a:r>
              <a:rPr b="0" lang="de-DE" sz="1400" spc="-1" strike="noStrike">
                <a:solidFill>
                  <a:srgbClr val="000000"/>
                </a:solidFill>
                <a:latin typeface="DejaVu Sans"/>
                <a:ea typeface="Arial Unicode MS"/>
              </a:rPr>
              <a:t>Total </a:t>
            </a:r>
            <a:r>
              <a:rPr b="1" lang="de-DE" sz="1400" spc="-1" strike="noStrike">
                <a:solidFill>
                  <a:srgbClr val="000000"/>
                </a:solidFill>
                <a:latin typeface="DejaVu Sans"/>
                <a:ea typeface="Arial Unicode MS"/>
              </a:rPr>
              <a:t>25 multiple choice questions → no time limit</a:t>
            </a:r>
            <a:r>
              <a:rPr b="0" lang="de-DE" sz="1400" spc="-1" strike="noStrike">
                <a:solidFill>
                  <a:srgbClr val="000000"/>
                </a:solidFill>
                <a:latin typeface="DejaVu Sans"/>
                <a:ea typeface="Arial Unicode MS"/>
              </a:rPr>
              <a:t>.</a:t>
            </a:r>
            <a:endParaRPr b="0" lang="en-US" sz="1400" spc="-1" strike="noStrike">
              <a:solidFill>
                <a:srgbClr val="000000"/>
              </a:solidFill>
              <a:latin typeface="Arial"/>
            </a:endParaRPr>
          </a:p>
          <a:p>
            <a:pPr lvl="1" marL="432000" indent="-216000">
              <a:lnSpc>
                <a:spcPct val="100000"/>
              </a:lnSpc>
              <a:buClr>
                <a:srgbClr val="008c4f"/>
              </a:buClr>
              <a:buSzPct val="45000"/>
              <a:buFont typeface="OpenSymbol"/>
              <a:buChar char="—"/>
            </a:pPr>
            <a:r>
              <a:rPr b="0" lang="de-DE" sz="1400" spc="-1" strike="noStrike">
                <a:solidFill>
                  <a:srgbClr val="000000"/>
                </a:solidFill>
                <a:latin typeface="DejaVu Sans"/>
                <a:ea typeface="Arial Unicode MS"/>
              </a:rPr>
              <a:t>Each question can fetch a maximum of </a:t>
            </a:r>
            <a:r>
              <a:rPr b="1" lang="de-DE" sz="1400" spc="-1" strike="noStrike">
                <a:solidFill>
                  <a:srgbClr val="000000"/>
                </a:solidFill>
                <a:latin typeface="DejaVu Sans"/>
                <a:ea typeface="Arial Unicode MS"/>
              </a:rPr>
              <a:t>1 point</a:t>
            </a:r>
            <a:endParaRPr b="0" lang="en-US" sz="1400" spc="-1" strike="noStrike">
              <a:solidFill>
                <a:srgbClr val="000000"/>
              </a:solidFill>
              <a:latin typeface="Arial"/>
            </a:endParaRPr>
          </a:p>
          <a:p>
            <a:pPr lvl="1" marL="432000" indent="-216000">
              <a:lnSpc>
                <a:spcPct val="100000"/>
              </a:lnSpc>
              <a:buClr>
                <a:srgbClr val="008c4f"/>
              </a:buClr>
              <a:buSzPct val="45000"/>
              <a:buFont typeface="OpenSymbol"/>
              <a:buChar char="—"/>
            </a:pPr>
            <a:r>
              <a:rPr b="1" lang="de-DE" sz="1400" spc="-1" strike="noStrike">
                <a:solidFill>
                  <a:srgbClr val="ff0000"/>
                </a:solidFill>
                <a:latin typeface="DejaVu Sans"/>
                <a:ea typeface="Arial Unicode MS"/>
              </a:rPr>
              <a:t>IMPORTANT</a:t>
            </a:r>
            <a:r>
              <a:rPr b="1" lang="de-DE" sz="1400" spc="-1" strike="noStrike">
                <a:solidFill>
                  <a:srgbClr val="000000"/>
                </a:solidFill>
                <a:latin typeface="DejaVu Sans"/>
                <a:ea typeface="Arial Unicode MS"/>
              </a:rPr>
              <a:t> : Incorrect choices will yield in negative points. </a:t>
            </a:r>
            <a:r>
              <a:rPr b="0" lang="de-DE" sz="1400" spc="-1" strike="noStrike">
                <a:solidFill>
                  <a:srgbClr val="000000"/>
                </a:solidFill>
                <a:latin typeface="DejaVu Sans"/>
                <a:ea typeface="Arial Unicode MS"/>
              </a:rPr>
              <a:t>An incorrect choice in a question will take away </a:t>
            </a:r>
            <a:r>
              <a:rPr b="1" lang="de-DE" sz="1400" spc="-1" strike="noStrike">
                <a:solidFill>
                  <a:srgbClr val="000000"/>
                </a:solidFill>
                <a:latin typeface="DejaVu Sans"/>
                <a:ea typeface="Arial Unicode MS"/>
              </a:rPr>
              <a:t>just as many points</a:t>
            </a:r>
            <a:r>
              <a:rPr b="0" lang="de-DE" sz="1400" spc="-1" strike="noStrike">
                <a:solidFill>
                  <a:srgbClr val="000000"/>
                </a:solidFill>
                <a:latin typeface="DejaVu Sans"/>
                <a:ea typeface="Arial Unicode MS"/>
              </a:rPr>
              <a:t> as a correct choice is awarded.</a:t>
            </a:r>
            <a:endParaRPr b="0" lang="en-US" sz="1400" spc="-1" strike="noStrike">
              <a:solidFill>
                <a:srgbClr val="000000"/>
              </a:solidFill>
              <a:latin typeface="Arial"/>
            </a:endParaRPr>
          </a:p>
          <a:p>
            <a:pPr lvl="1" marL="432000" indent="-216000">
              <a:lnSpc>
                <a:spcPct val="100000"/>
              </a:lnSpc>
              <a:buClr>
                <a:srgbClr val="008c4f"/>
              </a:buClr>
              <a:buSzPct val="45000"/>
              <a:buFont typeface="OpenSymbol"/>
              <a:buChar char="—"/>
            </a:pPr>
            <a:r>
              <a:rPr b="0" lang="de-DE" sz="1400" spc="-1" strike="noStrike">
                <a:solidFill>
                  <a:srgbClr val="000000"/>
                </a:solidFill>
                <a:latin typeface="DejaVu Sans"/>
                <a:ea typeface="Arial Unicode MS"/>
              </a:rPr>
              <a:t>Each test is evaluated on a </a:t>
            </a:r>
            <a:r>
              <a:rPr b="1" lang="de-DE" sz="1400" spc="-1" strike="noStrike">
                <a:solidFill>
                  <a:srgbClr val="000000"/>
                </a:solidFill>
                <a:latin typeface="DejaVu Sans"/>
                <a:ea typeface="Arial Unicode MS"/>
              </a:rPr>
              <a:t>grade scale of 10.</a:t>
            </a:r>
            <a:endParaRPr b="0" lang="en-US" sz="1400" spc="-1" strike="noStrike">
              <a:solidFill>
                <a:srgbClr val="000000"/>
              </a:solidFill>
              <a:latin typeface="Arial"/>
            </a:endParaRPr>
          </a:p>
          <a:p>
            <a:pPr lvl="1" marL="432000" indent="-216000">
              <a:lnSpc>
                <a:spcPct val="100000"/>
              </a:lnSpc>
              <a:buClr>
                <a:srgbClr val="008c4f"/>
              </a:buClr>
              <a:buSzPct val="45000"/>
              <a:buFont typeface="OpenSymbol"/>
              <a:buChar char="—"/>
            </a:pPr>
            <a:r>
              <a:rPr b="0" lang="de-DE" sz="1400" spc="-1" strike="noStrike">
                <a:solidFill>
                  <a:srgbClr val="000000"/>
                </a:solidFill>
                <a:latin typeface="DejaVu Sans"/>
                <a:ea typeface="Arial Unicode MS"/>
              </a:rPr>
              <a:t>The result of your test will be available after the quiz is closed.</a:t>
            </a:r>
            <a:endParaRPr b="0" lang="en-US"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CustomShape 1"/>
          <p:cNvSpPr/>
          <p:nvPr/>
        </p:nvSpPr>
        <p:spPr>
          <a:xfrm>
            <a:off x="335520" y="764640"/>
            <a:ext cx="10743480" cy="4942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Multiple-Choice Exercises – Göttingen </a:t>
            </a:r>
            <a:endParaRPr b="0" lang="en-US" sz="2400" spc="-1" strike="noStrike">
              <a:solidFill>
                <a:srgbClr val="000000"/>
              </a:solidFill>
              <a:latin typeface="Arial"/>
            </a:endParaRPr>
          </a:p>
        </p:txBody>
      </p:sp>
      <p:sp>
        <p:nvSpPr>
          <p:cNvPr id="154" name="CustomShape 2"/>
          <p:cNvSpPr/>
          <p:nvPr/>
        </p:nvSpPr>
        <p:spPr>
          <a:xfrm>
            <a:off x="4655880" y="476640"/>
            <a:ext cx="2429640" cy="3556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155" name="CustomShape 3"/>
          <p:cNvSpPr/>
          <p:nvPr/>
        </p:nvSpPr>
        <p:spPr>
          <a:xfrm>
            <a:off x="494640" y="1523880"/>
            <a:ext cx="10362240" cy="4773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de-DE" sz="1800" spc="-1" strike="noStrike">
                <a:solidFill>
                  <a:srgbClr val="000000"/>
                </a:solidFill>
                <a:latin typeface="DejaVu Sans"/>
                <a:ea typeface="DejaVu Sans"/>
              </a:rPr>
              <a:t>Step-1: Navigate to StudIP, select "Lernmodule/Learning modules"</a:t>
            </a:r>
            <a:endParaRPr b="0" lang="en-US" sz="1800" spc="-1" strike="noStrike">
              <a:solidFill>
                <a:srgbClr val="000000"/>
              </a:solidFill>
              <a:latin typeface="Arial"/>
            </a:endParaRPr>
          </a:p>
        </p:txBody>
      </p:sp>
      <p:pic>
        <p:nvPicPr>
          <p:cNvPr id="156" name="" descr=""/>
          <p:cNvPicPr/>
          <p:nvPr/>
        </p:nvPicPr>
        <p:blipFill>
          <a:blip r:embed="rId1"/>
          <a:srcRect l="0" t="0" r="0" b="43275"/>
          <a:stretch/>
        </p:blipFill>
        <p:spPr>
          <a:xfrm>
            <a:off x="609120" y="2057760"/>
            <a:ext cx="9514800" cy="3879000"/>
          </a:xfrm>
          <a:prstGeom prst="rect">
            <a:avLst/>
          </a:prstGeom>
          <a:ln w="0">
            <a:noFill/>
          </a:ln>
        </p:spPr>
      </p:pic>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CustomShape 1"/>
          <p:cNvSpPr/>
          <p:nvPr/>
        </p:nvSpPr>
        <p:spPr>
          <a:xfrm>
            <a:off x="335520" y="764640"/>
            <a:ext cx="10743480" cy="4942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Multiple-Choice Exercises – Göttingen </a:t>
            </a:r>
            <a:endParaRPr b="0" lang="en-US" sz="2400" spc="-1" strike="noStrike">
              <a:solidFill>
                <a:srgbClr val="000000"/>
              </a:solidFill>
              <a:latin typeface="Arial"/>
            </a:endParaRPr>
          </a:p>
        </p:txBody>
      </p:sp>
      <p:sp>
        <p:nvSpPr>
          <p:cNvPr id="158" name="CustomShape 2"/>
          <p:cNvSpPr/>
          <p:nvPr/>
        </p:nvSpPr>
        <p:spPr>
          <a:xfrm>
            <a:off x="4655880" y="476640"/>
            <a:ext cx="2429640" cy="3556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159" name="CustomShape 3"/>
          <p:cNvSpPr/>
          <p:nvPr/>
        </p:nvSpPr>
        <p:spPr>
          <a:xfrm>
            <a:off x="494640" y="1474920"/>
            <a:ext cx="10362240" cy="4773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de-DE" sz="1800" spc="-1" strike="noStrike">
                <a:solidFill>
                  <a:srgbClr val="000000"/>
                </a:solidFill>
                <a:latin typeface="DejaVu Sans"/>
                <a:ea typeface="DejaVu Sans"/>
              </a:rPr>
              <a:t>Step-2: Use the dropdown arrow to select an available Test, and click on "Starten"</a:t>
            </a:r>
            <a:r>
              <a:rPr b="0" lang="en-US" sz="1800" spc="-1" strike="noStrike">
                <a:solidFill>
                  <a:srgbClr val="000000"/>
                </a:solidFill>
                <a:latin typeface="DejaVu Sans"/>
                <a:ea typeface="DejaVu Sans"/>
              </a:rPr>
              <a:t>. This will take you to the ILIAS Page</a:t>
            </a:r>
            <a:endParaRPr b="0" lang="en-US" sz="1800" spc="-1" strike="noStrike">
              <a:solidFill>
                <a:srgbClr val="000000"/>
              </a:solidFill>
              <a:latin typeface="Arial"/>
            </a:endParaRPr>
          </a:p>
        </p:txBody>
      </p:sp>
      <p:pic>
        <p:nvPicPr>
          <p:cNvPr id="160" name="Grafik 7" descr=""/>
          <p:cNvPicPr/>
          <p:nvPr/>
        </p:nvPicPr>
        <p:blipFill>
          <a:blip r:embed="rId1"/>
          <a:srcRect l="0" t="0" r="0" b="34950"/>
          <a:stretch/>
        </p:blipFill>
        <p:spPr>
          <a:xfrm>
            <a:off x="446400" y="2185200"/>
            <a:ext cx="9402120" cy="3845160"/>
          </a:xfrm>
          <a:prstGeom prst="rect">
            <a:avLst/>
          </a:prstGeom>
          <a:ln w="0">
            <a:noFill/>
          </a:ln>
        </p:spPr>
      </p:pic>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CustomShape 1"/>
          <p:cNvSpPr/>
          <p:nvPr/>
        </p:nvSpPr>
        <p:spPr>
          <a:xfrm>
            <a:off x="335520" y="764640"/>
            <a:ext cx="10743480" cy="4942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Multiple-Choice Exercises – Göttingen </a:t>
            </a:r>
            <a:endParaRPr b="0" lang="en-US" sz="2400" spc="-1" strike="noStrike">
              <a:solidFill>
                <a:srgbClr val="000000"/>
              </a:solidFill>
              <a:latin typeface="Arial"/>
            </a:endParaRPr>
          </a:p>
        </p:txBody>
      </p:sp>
      <p:sp>
        <p:nvSpPr>
          <p:cNvPr id="162" name="CustomShape 2"/>
          <p:cNvSpPr/>
          <p:nvPr/>
        </p:nvSpPr>
        <p:spPr>
          <a:xfrm>
            <a:off x="4655880" y="476640"/>
            <a:ext cx="2429640" cy="3556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163" name="CustomShape 3"/>
          <p:cNvSpPr/>
          <p:nvPr/>
        </p:nvSpPr>
        <p:spPr>
          <a:xfrm>
            <a:off x="494640" y="1523880"/>
            <a:ext cx="10362240" cy="4773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de-DE" sz="1800" spc="-1" strike="noStrike">
                <a:solidFill>
                  <a:srgbClr val="000000"/>
                </a:solidFill>
                <a:latin typeface="DejaVu Sans"/>
                <a:ea typeface="DejaVu Sans"/>
              </a:rPr>
              <a:t>Step-3: On ILIAS, to attempt the test, click on "Test Fortsetzen"</a:t>
            </a:r>
            <a:endParaRPr b="0" lang="en-US" sz="1800" spc="-1" strike="noStrike">
              <a:solidFill>
                <a:srgbClr val="000000"/>
              </a:solidFill>
              <a:latin typeface="Arial"/>
            </a:endParaRPr>
          </a:p>
        </p:txBody>
      </p:sp>
      <p:pic>
        <p:nvPicPr>
          <p:cNvPr id="164" name="Grafik 7" descr=""/>
          <p:cNvPicPr/>
          <p:nvPr/>
        </p:nvPicPr>
        <p:blipFill>
          <a:blip r:embed="rId1"/>
          <a:srcRect l="0" t="0" r="0" b="33481"/>
          <a:stretch/>
        </p:blipFill>
        <p:spPr>
          <a:xfrm>
            <a:off x="494640" y="2088360"/>
            <a:ext cx="8939880" cy="3961440"/>
          </a:xfrm>
          <a:prstGeom prst="rect">
            <a:avLst/>
          </a:prstGeom>
          <a:ln w="0">
            <a:noFill/>
          </a:ln>
        </p:spPr>
      </p:pic>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CustomShape 1"/>
          <p:cNvSpPr/>
          <p:nvPr/>
        </p:nvSpPr>
        <p:spPr>
          <a:xfrm>
            <a:off x="335520" y="764640"/>
            <a:ext cx="10743480" cy="4942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Multiple-Choice Exercises – Göttingen </a:t>
            </a:r>
            <a:endParaRPr b="0" lang="en-US" sz="2400" spc="-1" strike="noStrike">
              <a:solidFill>
                <a:srgbClr val="000000"/>
              </a:solidFill>
              <a:latin typeface="Arial"/>
            </a:endParaRPr>
          </a:p>
        </p:txBody>
      </p:sp>
      <p:sp>
        <p:nvSpPr>
          <p:cNvPr id="166" name="CustomShape 2"/>
          <p:cNvSpPr/>
          <p:nvPr/>
        </p:nvSpPr>
        <p:spPr>
          <a:xfrm>
            <a:off x="4655880" y="476640"/>
            <a:ext cx="2429640" cy="3556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167" name="CustomShape 3"/>
          <p:cNvSpPr/>
          <p:nvPr/>
        </p:nvSpPr>
        <p:spPr>
          <a:xfrm>
            <a:off x="494640" y="1523880"/>
            <a:ext cx="10362240" cy="4773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de-DE" sz="1800" spc="-1" strike="noStrike">
                <a:solidFill>
                  <a:srgbClr val="000000"/>
                </a:solidFill>
                <a:latin typeface="DejaVu Sans"/>
                <a:ea typeface="DejaVu Sans"/>
              </a:rPr>
              <a:t>Step-4: After answering a question, click on "Weiter" for the next question, and on "Test beenden" after you answer all questions</a:t>
            </a:r>
            <a:endParaRPr b="0" lang="en-US" sz="1800" spc="-1" strike="noStrike">
              <a:solidFill>
                <a:srgbClr val="000000"/>
              </a:solidFill>
              <a:latin typeface="Arial"/>
            </a:endParaRPr>
          </a:p>
        </p:txBody>
      </p:sp>
      <p:pic>
        <p:nvPicPr>
          <p:cNvPr id="168" name="Grafik 7" descr=""/>
          <p:cNvPicPr/>
          <p:nvPr/>
        </p:nvPicPr>
        <p:blipFill>
          <a:blip r:embed="rId1"/>
          <a:srcRect l="0" t="22322" r="0" b="17289"/>
          <a:stretch/>
        </p:blipFill>
        <p:spPr>
          <a:xfrm>
            <a:off x="494640" y="2166840"/>
            <a:ext cx="8335440" cy="4176720"/>
          </a:xfrm>
          <a:prstGeom prst="rect">
            <a:avLst/>
          </a:prstGeom>
          <a:ln w="0">
            <a:noFill/>
          </a:ln>
        </p:spPr>
      </p:pic>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CustomShape 1"/>
          <p:cNvSpPr/>
          <p:nvPr/>
        </p:nvSpPr>
        <p:spPr>
          <a:xfrm>
            <a:off x="335520" y="768240"/>
            <a:ext cx="10743480" cy="4942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Multiple-Choice Exercises – Clausthal </a:t>
            </a:r>
            <a:endParaRPr b="0" lang="en-US" sz="2400" spc="-1" strike="noStrike">
              <a:solidFill>
                <a:srgbClr val="000000"/>
              </a:solidFill>
              <a:latin typeface="Arial"/>
            </a:endParaRPr>
          </a:p>
        </p:txBody>
      </p:sp>
      <p:sp>
        <p:nvSpPr>
          <p:cNvPr id="170" name="CustomShape 2"/>
          <p:cNvSpPr/>
          <p:nvPr/>
        </p:nvSpPr>
        <p:spPr>
          <a:xfrm>
            <a:off x="388800" y="1488600"/>
            <a:ext cx="10717200" cy="52045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de-DE" sz="1400" spc="-1" strike="noStrike">
                <a:solidFill>
                  <a:srgbClr val="008c4f"/>
                </a:solidFill>
                <a:latin typeface="DejaVu Sans"/>
                <a:ea typeface="Arial"/>
              </a:rPr>
              <a:t>Every student enrolled in this course is required to take the Knowledge quiz in first two weeks of the course.  </a:t>
            </a:r>
            <a:endParaRPr b="0" lang="en-US" sz="1400" spc="-1" strike="noStrike">
              <a:solidFill>
                <a:srgbClr val="000000"/>
              </a:solidFill>
              <a:latin typeface="Arial"/>
            </a:endParaRPr>
          </a:p>
          <a:p>
            <a:pPr>
              <a:lnSpc>
                <a:spcPct val="100000"/>
              </a:lnSpc>
            </a:pPr>
            <a:endParaRPr b="0" lang="en-US" sz="1400" spc="-1" strike="noStrike">
              <a:solidFill>
                <a:srgbClr val="000000"/>
              </a:solidFill>
              <a:latin typeface="Arial"/>
            </a:endParaRPr>
          </a:p>
          <a:p>
            <a:pPr marL="216000" indent="-216000">
              <a:lnSpc>
                <a:spcPct val="100000"/>
              </a:lnSpc>
              <a:buClr>
                <a:srgbClr val="008c4f"/>
              </a:buClr>
              <a:buSzPct val="45000"/>
              <a:buFont typeface="Monotype Sorts" charset="2"/>
              <a:buChar char=""/>
            </a:pPr>
            <a:r>
              <a:rPr b="0" lang="de-DE" sz="1400" spc="-1" strike="noStrike">
                <a:solidFill>
                  <a:srgbClr val="000000"/>
                </a:solidFill>
                <a:latin typeface="DejaVu Sans"/>
                <a:ea typeface="Arial Unicode MS"/>
              </a:rPr>
              <a:t>The first knowledge test will be available on Moodle from </a:t>
            </a:r>
            <a:r>
              <a:rPr b="1" lang="de-DE" sz="1400" spc="-1" strike="noStrike">
                <a:solidFill>
                  <a:srgbClr val="000000"/>
                </a:solidFill>
                <a:latin typeface="DejaVu Sans"/>
                <a:ea typeface="Arial"/>
              </a:rPr>
              <a:t>Monday</a:t>
            </a:r>
            <a:r>
              <a:rPr b="1" lang="de-DE" sz="1400" spc="-1" strike="noStrike">
                <a:solidFill>
                  <a:srgbClr val="000000"/>
                </a:solidFill>
                <a:latin typeface="DejaVu Sans"/>
                <a:ea typeface="Arial Unicode MS"/>
              </a:rPr>
              <a:t>, 17 April 2023, 5:00 PM until 24 April 2023 01:59 PM</a:t>
            </a:r>
            <a:endParaRPr b="0" lang="en-US" sz="1400" spc="-1" strike="noStrike">
              <a:solidFill>
                <a:srgbClr val="000000"/>
              </a:solidFill>
              <a:latin typeface="Arial"/>
            </a:endParaRPr>
          </a:p>
          <a:p>
            <a:pPr marL="216000" indent="-216000">
              <a:lnSpc>
                <a:spcPct val="100000"/>
              </a:lnSpc>
              <a:buClr>
                <a:srgbClr val="008c4f"/>
              </a:buClr>
              <a:buSzPct val="45000"/>
              <a:buFont typeface="Monotype Sorts" charset="2"/>
              <a:buChar char=""/>
            </a:pPr>
            <a:endParaRPr b="0" lang="en-US" sz="1400" spc="-1" strike="noStrike">
              <a:solidFill>
                <a:srgbClr val="000000"/>
              </a:solidFill>
              <a:latin typeface="Arial"/>
            </a:endParaRPr>
          </a:p>
          <a:p>
            <a:pPr marL="216000" indent="-216000">
              <a:lnSpc>
                <a:spcPct val="100000"/>
              </a:lnSpc>
              <a:buClr>
                <a:srgbClr val="008c4f"/>
              </a:buClr>
              <a:buSzPct val="45000"/>
              <a:buFont typeface="Monotype Sorts" charset="2"/>
              <a:buChar char=""/>
            </a:pPr>
            <a:r>
              <a:rPr b="0" lang="de-DE" sz="1400" spc="-1" strike="noStrike">
                <a:solidFill>
                  <a:srgbClr val="000000"/>
                </a:solidFill>
                <a:latin typeface="DejaVu Sans"/>
                <a:ea typeface="Arial Unicode MS"/>
              </a:rPr>
              <a:t>The second knowledge test will be available on Moodle from </a:t>
            </a:r>
            <a:r>
              <a:rPr b="1" lang="de-DE" sz="1400" spc="-1" strike="noStrike">
                <a:solidFill>
                  <a:srgbClr val="000000"/>
                </a:solidFill>
                <a:latin typeface="DejaVu Sans"/>
                <a:ea typeface="Arial"/>
              </a:rPr>
              <a:t>Monday</a:t>
            </a:r>
            <a:r>
              <a:rPr b="1" lang="de-DE" sz="1400" spc="-1" strike="noStrike">
                <a:solidFill>
                  <a:srgbClr val="000000"/>
                </a:solidFill>
                <a:latin typeface="DejaVu Sans"/>
                <a:ea typeface="Arial Unicode MS"/>
              </a:rPr>
              <a:t>, 24 April 2023, 5:00 PM until 01 May 2023 01:59 PM</a:t>
            </a:r>
            <a:endParaRPr b="0" lang="en-US" sz="1400" spc="-1" strike="noStrike">
              <a:solidFill>
                <a:srgbClr val="000000"/>
              </a:solidFill>
              <a:latin typeface="Arial"/>
            </a:endParaRPr>
          </a:p>
          <a:p>
            <a:pPr marL="216000" indent="-216000">
              <a:lnSpc>
                <a:spcPct val="100000"/>
              </a:lnSpc>
              <a:buClr>
                <a:srgbClr val="008c4f"/>
              </a:buClr>
              <a:buSzPct val="45000"/>
              <a:buFont typeface="Monotype Sorts" charset="2"/>
              <a:buChar char=""/>
            </a:pPr>
            <a:r>
              <a:rPr b="0" lang="en-US" sz="1400" spc="-1" strike="noStrike">
                <a:solidFill>
                  <a:srgbClr val="000000"/>
                </a:solidFill>
                <a:latin typeface="Arial"/>
                <a:ea typeface="DejaVu Sans"/>
              </a:rPr>
              <a:t> </a:t>
            </a:r>
            <a:endParaRPr b="0" lang="en-US" sz="1400" spc="-1" strike="noStrike">
              <a:solidFill>
                <a:srgbClr val="000000"/>
              </a:solidFill>
              <a:latin typeface="Arial"/>
            </a:endParaRPr>
          </a:p>
          <a:p>
            <a:pPr marL="216000" indent="-216000">
              <a:lnSpc>
                <a:spcPct val="100000"/>
              </a:lnSpc>
              <a:buClr>
                <a:srgbClr val="008c4f"/>
              </a:buClr>
              <a:buSzPct val="45000"/>
              <a:buFont typeface="Monotype Sorts" charset="2"/>
              <a:buChar char=""/>
            </a:pPr>
            <a:r>
              <a:rPr b="1" lang="de-DE" sz="1400" spc="-1" strike="noStrike">
                <a:solidFill>
                  <a:srgbClr val="000000"/>
                </a:solidFill>
                <a:latin typeface="DejaVu Sans"/>
                <a:ea typeface="Arial Unicode MS"/>
              </a:rPr>
              <a:t>Goal of the test:</a:t>
            </a:r>
            <a:endParaRPr b="0" lang="en-US" sz="1400" spc="-1" strike="noStrike">
              <a:solidFill>
                <a:srgbClr val="000000"/>
              </a:solidFill>
              <a:latin typeface="Arial"/>
            </a:endParaRPr>
          </a:p>
          <a:p>
            <a:pPr lvl="1" marL="432000" indent="-216000">
              <a:lnSpc>
                <a:spcPct val="100000"/>
              </a:lnSpc>
              <a:buClr>
                <a:srgbClr val="008c4f"/>
              </a:buClr>
              <a:buSzPct val="45000"/>
              <a:buFont typeface="OpenSymbol"/>
              <a:buChar char="—"/>
            </a:pPr>
            <a:r>
              <a:rPr b="0" lang="de-DE" sz="1400" spc="-1" strike="noStrike">
                <a:solidFill>
                  <a:srgbClr val="000000"/>
                </a:solidFill>
                <a:latin typeface="DejaVu Sans"/>
                <a:ea typeface="Arial Unicode MS"/>
              </a:rPr>
              <a:t>To check the knowledge level of the student that is relevant to this course of study.</a:t>
            </a:r>
            <a:endParaRPr b="0" lang="en-US" sz="1400" spc="-1" strike="noStrike">
              <a:solidFill>
                <a:srgbClr val="000000"/>
              </a:solidFill>
              <a:latin typeface="Arial"/>
            </a:endParaRPr>
          </a:p>
          <a:p>
            <a:pPr marL="216000" indent="-216000">
              <a:lnSpc>
                <a:spcPct val="100000"/>
              </a:lnSpc>
              <a:buClr>
                <a:srgbClr val="008c4f"/>
              </a:buClr>
              <a:buSzPct val="45000"/>
              <a:buFont typeface="Monotype Sorts" charset="2"/>
              <a:buChar char=""/>
            </a:pPr>
            <a:r>
              <a:rPr b="0" lang="en-US" sz="1400" spc="-1" strike="noStrike">
                <a:solidFill>
                  <a:srgbClr val="000000"/>
                </a:solidFill>
                <a:latin typeface="Arial"/>
                <a:ea typeface="DejaVu Sans"/>
              </a:rPr>
              <a:t> </a:t>
            </a:r>
            <a:endParaRPr b="0" lang="en-US" sz="1400" spc="-1" strike="noStrike">
              <a:solidFill>
                <a:srgbClr val="000000"/>
              </a:solidFill>
              <a:latin typeface="Arial"/>
            </a:endParaRPr>
          </a:p>
          <a:p>
            <a:pPr marL="216000" indent="-216000">
              <a:lnSpc>
                <a:spcPct val="100000"/>
              </a:lnSpc>
              <a:buClr>
                <a:srgbClr val="008c4f"/>
              </a:buClr>
              <a:buSzPct val="45000"/>
              <a:buFont typeface="Monotype Sorts" charset="2"/>
              <a:buChar char=""/>
            </a:pPr>
            <a:r>
              <a:rPr b="1" lang="de-DE" sz="1400" spc="-1" strike="noStrike">
                <a:solidFill>
                  <a:srgbClr val="000000"/>
                </a:solidFill>
                <a:latin typeface="DejaVu Sans"/>
                <a:ea typeface="Arial Unicode MS"/>
              </a:rPr>
              <a:t>Preparation:</a:t>
            </a:r>
            <a:endParaRPr b="0" lang="en-US" sz="1400" spc="-1" strike="noStrike">
              <a:solidFill>
                <a:srgbClr val="000000"/>
              </a:solidFill>
              <a:latin typeface="Arial"/>
            </a:endParaRPr>
          </a:p>
          <a:p>
            <a:pPr lvl="1" marL="432000" indent="-216000">
              <a:lnSpc>
                <a:spcPct val="100000"/>
              </a:lnSpc>
              <a:buClr>
                <a:srgbClr val="008c4f"/>
              </a:buClr>
              <a:buSzPct val="45000"/>
              <a:buFont typeface="OpenSymbol"/>
              <a:buChar char="—"/>
            </a:pPr>
            <a:r>
              <a:rPr b="0" lang="de-DE" sz="1400" spc="-1" strike="noStrike">
                <a:solidFill>
                  <a:srgbClr val="000000"/>
                </a:solidFill>
                <a:latin typeface="DejaVu Sans"/>
                <a:ea typeface="Arial Unicode MS"/>
              </a:rPr>
              <a:t>A review of basic concepts of Cryptography and Python for Week 1, and Circular Economy for Week 2 is recommended.</a:t>
            </a:r>
            <a:endParaRPr b="0" lang="en-US" sz="1400" spc="-1" strike="noStrike">
              <a:solidFill>
                <a:srgbClr val="000000"/>
              </a:solidFill>
              <a:latin typeface="Arial"/>
            </a:endParaRPr>
          </a:p>
          <a:p>
            <a:pPr lvl="1" marL="432000" indent="-216000">
              <a:lnSpc>
                <a:spcPct val="100000"/>
              </a:lnSpc>
              <a:buClr>
                <a:srgbClr val="008c4f"/>
              </a:buClr>
              <a:buSzPct val="45000"/>
              <a:buFont typeface="OpenSymbol"/>
              <a:buChar char="—"/>
            </a:pPr>
            <a:r>
              <a:rPr b="0" lang="de-DE" sz="1400" spc="-1" strike="noStrike">
                <a:solidFill>
                  <a:srgbClr val="000000"/>
                </a:solidFill>
                <a:latin typeface="DejaVu Sans"/>
                <a:ea typeface="Arial Unicode MS"/>
              </a:rPr>
              <a:t>Knowledge quiz for Week 1 only tests your existing knowledge.</a:t>
            </a:r>
            <a:endParaRPr b="0" lang="en-US" sz="1400" spc="-1" strike="noStrike">
              <a:solidFill>
                <a:srgbClr val="000000"/>
              </a:solidFill>
              <a:latin typeface="Arial"/>
            </a:endParaRPr>
          </a:p>
          <a:p>
            <a:pPr marL="216000" indent="-216000">
              <a:lnSpc>
                <a:spcPct val="100000"/>
              </a:lnSpc>
              <a:buClr>
                <a:srgbClr val="008c4f"/>
              </a:buClr>
              <a:buSzPct val="45000"/>
              <a:buFont typeface="Monotype Sorts" charset="2"/>
              <a:buChar char=""/>
            </a:pPr>
            <a:r>
              <a:rPr b="0" lang="en-US" sz="1400" spc="-1" strike="noStrike">
                <a:solidFill>
                  <a:srgbClr val="000000"/>
                </a:solidFill>
                <a:latin typeface="Arial"/>
                <a:ea typeface="DejaVu Sans"/>
              </a:rPr>
              <a:t> </a:t>
            </a:r>
            <a:endParaRPr b="0" lang="en-US" sz="1400" spc="-1" strike="noStrike">
              <a:solidFill>
                <a:srgbClr val="000000"/>
              </a:solidFill>
              <a:latin typeface="Arial"/>
            </a:endParaRPr>
          </a:p>
          <a:p>
            <a:pPr marL="216000" indent="-216000">
              <a:lnSpc>
                <a:spcPct val="100000"/>
              </a:lnSpc>
              <a:buClr>
                <a:srgbClr val="008c4f"/>
              </a:buClr>
              <a:buSzPct val="45000"/>
              <a:buFont typeface="Monotype Sorts" charset="2"/>
              <a:buChar char=""/>
            </a:pPr>
            <a:r>
              <a:rPr b="1" lang="de-DE" sz="1400" spc="-1" strike="noStrike">
                <a:solidFill>
                  <a:srgbClr val="000000"/>
                </a:solidFill>
                <a:latin typeface="DejaVu Sans"/>
                <a:ea typeface="Arial Unicode MS"/>
              </a:rPr>
              <a:t>Test structure:</a:t>
            </a:r>
            <a:endParaRPr b="0" lang="en-US" sz="1400" spc="-1" strike="noStrike">
              <a:solidFill>
                <a:srgbClr val="000000"/>
              </a:solidFill>
              <a:latin typeface="Arial"/>
            </a:endParaRPr>
          </a:p>
          <a:p>
            <a:pPr lvl="1" marL="432000" indent="-216000">
              <a:lnSpc>
                <a:spcPct val="100000"/>
              </a:lnSpc>
              <a:buClr>
                <a:srgbClr val="008c4f"/>
              </a:buClr>
              <a:buSzPct val="45000"/>
              <a:buFont typeface="OpenSymbol"/>
              <a:buChar char="—"/>
            </a:pPr>
            <a:r>
              <a:rPr b="0" lang="de-DE" sz="1400" spc="-1" strike="noStrike">
                <a:solidFill>
                  <a:srgbClr val="000000"/>
                </a:solidFill>
                <a:latin typeface="DejaVu Sans"/>
                <a:ea typeface="Arial Unicode MS"/>
              </a:rPr>
              <a:t>Total </a:t>
            </a:r>
            <a:r>
              <a:rPr b="1" lang="de-DE" sz="1400" spc="-1" strike="noStrike">
                <a:solidFill>
                  <a:srgbClr val="000000"/>
                </a:solidFill>
                <a:latin typeface="DejaVu Sans"/>
                <a:ea typeface="Arial Unicode MS"/>
              </a:rPr>
              <a:t>25 multiple choice questions → no time limit</a:t>
            </a:r>
            <a:r>
              <a:rPr b="0" lang="de-DE" sz="1400" spc="-1" strike="noStrike">
                <a:solidFill>
                  <a:srgbClr val="000000"/>
                </a:solidFill>
                <a:latin typeface="DejaVu Sans"/>
                <a:ea typeface="Arial Unicode MS"/>
              </a:rPr>
              <a:t>.</a:t>
            </a:r>
            <a:endParaRPr b="0" lang="en-US" sz="1400" spc="-1" strike="noStrike">
              <a:solidFill>
                <a:srgbClr val="000000"/>
              </a:solidFill>
              <a:latin typeface="Arial"/>
            </a:endParaRPr>
          </a:p>
          <a:p>
            <a:pPr lvl="1" marL="432000" indent="-216000">
              <a:lnSpc>
                <a:spcPct val="100000"/>
              </a:lnSpc>
              <a:buClr>
                <a:srgbClr val="008c4f"/>
              </a:buClr>
              <a:buSzPct val="45000"/>
              <a:buFont typeface="OpenSymbol"/>
              <a:buChar char="—"/>
            </a:pPr>
            <a:r>
              <a:rPr b="0" lang="de-DE" sz="1400" spc="-1" strike="noStrike">
                <a:solidFill>
                  <a:srgbClr val="000000"/>
                </a:solidFill>
                <a:latin typeface="DejaVu Sans"/>
                <a:ea typeface="Arial Unicode MS"/>
              </a:rPr>
              <a:t>Each question can fetch a maximum of </a:t>
            </a:r>
            <a:r>
              <a:rPr b="1" lang="de-DE" sz="1400" spc="-1" strike="noStrike">
                <a:solidFill>
                  <a:srgbClr val="000000"/>
                </a:solidFill>
                <a:latin typeface="DejaVu Sans"/>
                <a:ea typeface="Arial Unicode MS"/>
              </a:rPr>
              <a:t>1 point</a:t>
            </a:r>
            <a:endParaRPr b="0" lang="en-US" sz="1400" spc="-1" strike="noStrike">
              <a:solidFill>
                <a:srgbClr val="000000"/>
              </a:solidFill>
              <a:latin typeface="Arial"/>
            </a:endParaRPr>
          </a:p>
          <a:p>
            <a:pPr lvl="1" marL="432000" indent="-216000">
              <a:lnSpc>
                <a:spcPct val="100000"/>
              </a:lnSpc>
              <a:buClr>
                <a:srgbClr val="008c4f"/>
              </a:buClr>
              <a:buSzPct val="45000"/>
              <a:buFont typeface="OpenSymbol"/>
              <a:buChar char="—"/>
            </a:pPr>
            <a:r>
              <a:rPr b="1" lang="de-DE" sz="1400" spc="-1" strike="noStrike">
                <a:solidFill>
                  <a:srgbClr val="ff0000"/>
                </a:solidFill>
                <a:latin typeface="DejaVu Sans"/>
                <a:ea typeface="Arial Unicode MS"/>
              </a:rPr>
              <a:t>IMPORTANT</a:t>
            </a:r>
            <a:r>
              <a:rPr b="1" lang="de-DE" sz="1400" spc="-1" strike="noStrike">
                <a:solidFill>
                  <a:srgbClr val="000000"/>
                </a:solidFill>
                <a:latin typeface="DejaVu Sans"/>
                <a:ea typeface="Arial Unicode MS"/>
              </a:rPr>
              <a:t> : Incorrect choices will yield in negative points. </a:t>
            </a:r>
            <a:r>
              <a:rPr b="0" lang="de-DE" sz="1400" spc="-1" strike="noStrike">
                <a:solidFill>
                  <a:srgbClr val="000000"/>
                </a:solidFill>
                <a:latin typeface="DejaVu Sans"/>
                <a:ea typeface="Arial Unicode MS"/>
              </a:rPr>
              <a:t>An incorrect choice in a question will take away </a:t>
            </a:r>
            <a:r>
              <a:rPr b="1" lang="de-DE" sz="1400" spc="-1" strike="noStrike">
                <a:solidFill>
                  <a:srgbClr val="000000"/>
                </a:solidFill>
                <a:latin typeface="DejaVu Sans"/>
                <a:ea typeface="Arial Unicode MS"/>
              </a:rPr>
              <a:t>just as many points</a:t>
            </a:r>
            <a:r>
              <a:rPr b="0" lang="de-DE" sz="1400" spc="-1" strike="noStrike">
                <a:solidFill>
                  <a:srgbClr val="000000"/>
                </a:solidFill>
                <a:latin typeface="DejaVu Sans"/>
                <a:ea typeface="Arial Unicode MS"/>
              </a:rPr>
              <a:t> as a correct choice is awarded.</a:t>
            </a:r>
            <a:endParaRPr b="0" lang="en-US" sz="1400" spc="-1" strike="noStrike">
              <a:solidFill>
                <a:srgbClr val="000000"/>
              </a:solidFill>
              <a:latin typeface="Arial"/>
            </a:endParaRPr>
          </a:p>
          <a:p>
            <a:pPr lvl="1" marL="432000" indent="-216000">
              <a:lnSpc>
                <a:spcPct val="100000"/>
              </a:lnSpc>
              <a:buClr>
                <a:srgbClr val="008c4f"/>
              </a:buClr>
              <a:buSzPct val="45000"/>
              <a:buFont typeface="OpenSymbol"/>
              <a:buChar char="—"/>
            </a:pPr>
            <a:r>
              <a:rPr b="0" lang="de-DE" sz="1400" spc="-1" strike="noStrike">
                <a:solidFill>
                  <a:srgbClr val="000000"/>
                </a:solidFill>
                <a:latin typeface="DejaVu Sans"/>
                <a:ea typeface="Arial Unicode MS"/>
              </a:rPr>
              <a:t>Each test is evaluated on a </a:t>
            </a:r>
            <a:r>
              <a:rPr b="1" lang="de-DE" sz="1400" spc="-1" strike="noStrike">
                <a:solidFill>
                  <a:srgbClr val="000000"/>
                </a:solidFill>
                <a:latin typeface="DejaVu Sans"/>
                <a:ea typeface="Arial Unicode MS"/>
              </a:rPr>
              <a:t>grade scale of 10.</a:t>
            </a:r>
            <a:endParaRPr b="0" lang="en-US" sz="1400" spc="-1" strike="noStrike">
              <a:solidFill>
                <a:srgbClr val="000000"/>
              </a:solidFill>
              <a:latin typeface="Arial"/>
            </a:endParaRPr>
          </a:p>
          <a:p>
            <a:pPr lvl="1" marL="432000" indent="-216000">
              <a:lnSpc>
                <a:spcPct val="100000"/>
              </a:lnSpc>
              <a:buClr>
                <a:srgbClr val="008c4f"/>
              </a:buClr>
              <a:buSzPct val="45000"/>
              <a:buFont typeface="OpenSymbol"/>
              <a:buChar char="—"/>
            </a:pPr>
            <a:r>
              <a:rPr b="0" lang="de-DE" sz="1400" spc="-1" strike="noStrike">
                <a:solidFill>
                  <a:srgbClr val="000000"/>
                </a:solidFill>
                <a:latin typeface="DejaVu Sans"/>
                <a:ea typeface="Arial Unicode MS"/>
              </a:rPr>
              <a:t>The result of your test will be available after the quiz is closed.</a:t>
            </a:r>
            <a:endParaRPr b="0" lang="en-US"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CustomShape 1"/>
          <p:cNvSpPr/>
          <p:nvPr/>
        </p:nvSpPr>
        <p:spPr>
          <a:xfrm>
            <a:off x="335520" y="764640"/>
            <a:ext cx="10743480" cy="4942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Multiple-Choice Exercises – Clausthal </a:t>
            </a:r>
            <a:endParaRPr b="0" lang="en-US" sz="2400" spc="-1" strike="noStrike">
              <a:solidFill>
                <a:srgbClr val="000000"/>
              </a:solidFill>
              <a:latin typeface="Arial"/>
            </a:endParaRPr>
          </a:p>
        </p:txBody>
      </p:sp>
      <p:sp>
        <p:nvSpPr>
          <p:cNvPr id="172" name="CustomShape 2"/>
          <p:cNvSpPr/>
          <p:nvPr/>
        </p:nvSpPr>
        <p:spPr>
          <a:xfrm>
            <a:off x="494640" y="1523880"/>
            <a:ext cx="10362240" cy="4773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de-DE" sz="1800" spc="-1" strike="noStrike">
                <a:solidFill>
                  <a:srgbClr val="000000"/>
                </a:solidFill>
                <a:latin typeface="DejaVu Sans"/>
                <a:ea typeface="DejaVu Sans"/>
              </a:rPr>
              <a:t>Step-1: Navigate to Moodle on your studip, select "Zum Kurs in Moodle"</a:t>
            </a:r>
            <a:endParaRPr b="0" lang="en-US" sz="1800" spc="-1" strike="noStrike">
              <a:solidFill>
                <a:srgbClr val="000000"/>
              </a:solidFill>
              <a:latin typeface="Arial"/>
            </a:endParaRPr>
          </a:p>
        </p:txBody>
      </p:sp>
      <p:sp>
        <p:nvSpPr>
          <p:cNvPr id="173" name="Line 3"/>
          <p:cNvSpPr/>
          <p:nvPr/>
        </p:nvSpPr>
        <p:spPr>
          <a:xfrm>
            <a:off x="7063200" y="3499200"/>
            <a:ext cx="684360" cy="360"/>
          </a:xfrm>
          <a:prstGeom prst="line">
            <a:avLst/>
          </a:prstGeom>
          <a:ln w="19080">
            <a:solidFill>
              <a:srgbClr val="c00000"/>
            </a:solidFill>
          </a:ln>
        </p:spPr>
        <p:style>
          <a:lnRef idx="1">
            <a:schemeClr val="accent1">
              <a:shade val="50000"/>
            </a:schemeClr>
          </a:lnRef>
          <a:fillRef idx="0">
            <a:schemeClr val="accent1"/>
          </a:fillRef>
          <a:effectRef idx="0">
            <a:schemeClr val="accent1"/>
          </a:effectRef>
          <a:fontRef idx="minor"/>
        </p:style>
        <p:txBody>
          <a:bodyPr lIns="90000" rIns="90000" tIns="-44640" bIns="-44640" anchor="t" anchorCtr="1">
            <a:noAutofit/>
          </a:bodyPr>
          <a:p>
            <a:endParaRPr b="0" lang="en-GB" sz="1800" spc="-1" strike="noStrike">
              <a:solidFill>
                <a:srgbClr val="000000"/>
              </a:solidFill>
              <a:latin typeface="Arial"/>
              <a:ea typeface="DejaVu Sans"/>
            </a:endParaRPr>
          </a:p>
        </p:txBody>
      </p:sp>
      <p:pic>
        <p:nvPicPr>
          <p:cNvPr id="174" name="" descr=""/>
          <p:cNvPicPr/>
          <p:nvPr/>
        </p:nvPicPr>
        <p:blipFill>
          <a:blip r:embed="rId1"/>
          <a:stretch/>
        </p:blipFill>
        <p:spPr>
          <a:xfrm>
            <a:off x="2286000" y="2001240"/>
            <a:ext cx="6981480" cy="4409640"/>
          </a:xfrm>
          <a:prstGeom prst="rect">
            <a:avLst/>
          </a:prstGeom>
          <a:ln w="0">
            <a:noFill/>
          </a:ln>
        </p:spPr>
      </p:pic>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CustomShape 1"/>
          <p:cNvSpPr/>
          <p:nvPr/>
        </p:nvSpPr>
        <p:spPr>
          <a:xfrm>
            <a:off x="335520" y="764640"/>
            <a:ext cx="10743480" cy="4942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Multiple-Choice Exercises – Clausthal </a:t>
            </a:r>
            <a:endParaRPr b="0" lang="en-US" sz="2400" spc="-1" strike="noStrike">
              <a:solidFill>
                <a:srgbClr val="000000"/>
              </a:solidFill>
              <a:latin typeface="Arial"/>
            </a:endParaRPr>
          </a:p>
        </p:txBody>
      </p:sp>
      <p:sp>
        <p:nvSpPr>
          <p:cNvPr id="176" name="CustomShape 2"/>
          <p:cNvSpPr/>
          <p:nvPr/>
        </p:nvSpPr>
        <p:spPr>
          <a:xfrm>
            <a:off x="494640" y="1488600"/>
            <a:ext cx="5445000" cy="4420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de-DE" sz="1800" spc="-1" strike="noStrike">
                <a:solidFill>
                  <a:srgbClr val="000000"/>
                </a:solidFill>
                <a:latin typeface="DejaVu Sans"/>
                <a:ea typeface="DejaVu Sans"/>
              </a:rPr>
              <a:t>Step-2 : Select </a:t>
            </a:r>
            <a:r>
              <a:rPr b="0" lang="de-DE" sz="1800" spc="-1" strike="noStrike" u="sng">
                <a:solidFill>
                  <a:srgbClr val="000000"/>
                </a:solidFill>
                <a:uFillTx/>
                <a:latin typeface="DejaVu Sans"/>
                <a:ea typeface="DejaVu Sans"/>
              </a:rPr>
              <a:t>"Knowledge Quiz - Week 1"</a:t>
            </a:r>
            <a:endParaRPr b="0" lang="en-US" sz="1800" spc="-1" strike="noStrike">
              <a:solidFill>
                <a:srgbClr val="000000"/>
              </a:solidFill>
              <a:latin typeface="Arial"/>
            </a:endParaRPr>
          </a:p>
        </p:txBody>
      </p:sp>
      <p:pic>
        <p:nvPicPr>
          <p:cNvPr id="177" name="" descr=""/>
          <p:cNvPicPr/>
          <p:nvPr/>
        </p:nvPicPr>
        <p:blipFill>
          <a:blip r:embed="rId1"/>
          <a:stretch/>
        </p:blipFill>
        <p:spPr>
          <a:xfrm>
            <a:off x="1114560" y="2014200"/>
            <a:ext cx="9109440" cy="4394880"/>
          </a:xfrm>
          <a:prstGeom prst="rect">
            <a:avLst/>
          </a:prstGeom>
          <a:ln w="0">
            <a:noFill/>
          </a:ln>
        </p:spPr>
      </p:pic>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CustomShape 1"/>
          <p:cNvSpPr/>
          <p:nvPr/>
        </p:nvSpPr>
        <p:spPr>
          <a:xfrm>
            <a:off x="335520" y="764640"/>
            <a:ext cx="10743480" cy="4942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Multiple-Choice Exercises – Clausthal </a:t>
            </a:r>
            <a:endParaRPr b="0" lang="en-US" sz="2400" spc="-1" strike="noStrike">
              <a:solidFill>
                <a:srgbClr val="000000"/>
              </a:solidFill>
              <a:latin typeface="Arial"/>
            </a:endParaRPr>
          </a:p>
        </p:txBody>
      </p:sp>
      <p:pic>
        <p:nvPicPr>
          <p:cNvPr id="179" name="Grafik 5" descr=""/>
          <p:cNvPicPr/>
          <p:nvPr/>
        </p:nvPicPr>
        <p:blipFill>
          <a:blip r:embed="rId1"/>
          <a:stretch/>
        </p:blipFill>
        <p:spPr>
          <a:xfrm>
            <a:off x="2679480" y="2130480"/>
            <a:ext cx="7372440" cy="3483360"/>
          </a:xfrm>
          <a:prstGeom prst="rect">
            <a:avLst/>
          </a:prstGeom>
          <a:ln w="0">
            <a:noFill/>
          </a:ln>
        </p:spPr>
      </p:pic>
      <p:sp>
        <p:nvSpPr>
          <p:cNvPr id="180" name="CustomShape 2"/>
          <p:cNvSpPr/>
          <p:nvPr/>
        </p:nvSpPr>
        <p:spPr>
          <a:xfrm>
            <a:off x="494640" y="1418040"/>
            <a:ext cx="5216400" cy="4420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de-DE" sz="1800" spc="-1" strike="noStrike">
                <a:solidFill>
                  <a:srgbClr val="000000"/>
                </a:solidFill>
                <a:latin typeface="DejaVu Sans"/>
                <a:ea typeface="DejaVu Sans"/>
              </a:rPr>
              <a:t>Step-3 : Start your test if you are ready</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81" name="" descr=""/>
          <p:cNvPicPr/>
          <p:nvPr/>
        </p:nvPicPr>
        <p:blipFill>
          <a:blip r:embed="rId1"/>
          <a:stretch/>
        </p:blipFill>
        <p:spPr>
          <a:xfrm>
            <a:off x="685800" y="2514600"/>
            <a:ext cx="8870400" cy="3836880"/>
          </a:xfrm>
          <a:prstGeom prst="rect">
            <a:avLst/>
          </a:prstGeom>
          <a:ln w="0">
            <a:noFill/>
          </a:ln>
        </p:spPr>
      </p:pic>
      <p:sp>
        <p:nvSpPr>
          <p:cNvPr id="182" name="CustomShape 1"/>
          <p:cNvSpPr/>
          <p:nvPr/>
        </p:nvSpPr>
        <p:spPr>
          <a:xfrm>
            <a:off x="335520" y="764640"/>
            <a:ext cx="10743480" cy="4942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Multiple-Choice Exercises – Clausthal </a:t>
            </a:r>
            <a:endParaRPr b="0" lang="en-US" sz="2400" spc="-1" strike="noStrike">
              <a:solidFill>
                <a:srgbClr val="000000"/>
              </a:solidFill>
              <a:latin typeface="Arial"/>
            </a:endParaRPr>
          </a:p>
        </p:txBody>
      </p:sp>
      <p:sp>
        <p:nvSpPr>
          <p:cNvPr id="183" name="CustomShape 2"/>
          <p:cNvSpPr/>
          <p:nvPr/>
        </p:nvSpPr>
        <p:spPr>
          <a:xfrm>
            <a:off x="494640" y="1312200"/>
            <a:ext cx="1733400" cy="3646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de-DE" sz="1800" spc="-1" strike="noStrike">
                <a:solidFill>
                  <a:srgbClr val="000000"/>
                </a:solidFill>
                <a:latin typeface="Arial"/>
                <a:ea typeface="DejaVu Sans"/>
              </a:rPr>
              <a:t>Step-4 : </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p:txBody>
      </p:sp>
      <p:sp>
        <p:nvSpPr>
          <p:cNvPr id="184" name="Line 3"/>
          <p:cNvSpPr/>
          <p:nvPr/>
        </p:nvSpPr>
        <p:spPr>
          <a:xfrm>
            <a:off x="8871480" y="3992760"/>
            <a:ext cx="360" cy="310320"/>
          </a:xfrm>
          <a:prstGeom prst="line">
            <a:avLst/>
          </a:prstGeom>
          <a:ln w="19080">
            <a:solidFill>
              <a:srgbClr val="c00000"/>
            </a:solidFill>
          </a:ln>
        </p:spPr>
        <p:style>
          <a:lnRef idx="1">
            <a:schemeClr val="accent1">
              <a:shade val="50000"/>
            </a:schemeClr>
          </a:lnRef>
          <a:fillRef idx="0">
            <a:schemeClr val="accent1"/>
          </a:fillRef>
          <a:effectRef idx="0">
            <a:schemeClr val="accent1"/>
          </a:effectRef>
          <a:fontRef idx="minor"/>
        </p:style>
        <p:txBody>
          <a:bodyPr lIns="90000" rIns="90000" tIns="45000" bIns="45000" anchor="t" anchorCtr="1">
            <a:noAutofit/>
          </a:bodyPr>
          <a:p>
            <a:endParaRPr b="0" lang="en-GB" sz="1800" spc="-1" strike="noStrike">
              <a:solidFill>
                <a:srgbClr val="000000"/>
              </a:solidFill>
              <a:latin typeface="Arial"/>
              <a:ea typeface="DejaVu Sans"/>
            </a:endParaRPr>
          </a:p>
        </p:txBody>
      </p:sp>
      <p:sp>
        <p:nvSpPr>
          <p:cNvPr id="185" name="Line 4"/>
          <p:cNvSpPr/>
          <p:nvPr/>
        </p:nvSpPr>
        <p:spPr>
          <a:xfrm>
            <a:off x="9551880" y="4598280"/>
            <a:ext cx="360" cy="310320"/>
          </a:xfrm>
          <a:prstGeom prst="line">
            <a:avLst/>
          </a:prstGeom>
          <a:ln w="19080">
            <a:solidFill>
              <a:srgbClr val="c00000"/>
            </a:solidFill>
          </a:ln>
        </p:spPr>
        <p:style>
          <a:lnRef idx="1">
            <a:schemeClr val="accent1">
              <a:shade val="50000"/>
            </a:schemeClr>
          </a:lnRef>
          <a:fillRef idx="0">
            <a:schemeClr val="accent1"/>
          </a:fillRef>
          <a:effectRef idx="0">
            <a:schemeClr val="accent1"/>
          </a:effectRef>
          <a:fontRef idx="minor"/>
        </p:style>
        <p:txBody>
          <a:bodyPr lIns="90000" rIns="90000" tIns="45000" bIns="45000" anchor="t" anchorCtr="1">
            <a:noAutofit/>
          </a:bodyPr>
          <a:p>
            <a:endParaRPr b="0" lang="en-GB" sz="1800" spc="-1" strike="noStrike">
              <a:solidFill>
                <a:srgbClr val="000000"/>
              </a:solidFill>
              <a:latin typeface="Arial"/>
              <a:ea typeface="DejaVu Sans"/>
            </a:endParaRPr>
          </a:p>
        </p:txBody>
      </p:sp>
      <p:sp>
        <p:nvSpPr>
          <p:cNvPr id="186" name="Line 5"/>
          <p:cNvSpPr/>
          <p:nvPr/>
        </p:nvSpPr>
        <p:spPr>
          <a:xfrm>
            <a:off x="7171560" y="6166080"/>
            <a:ext cx="592920" cy="360"/>
          </a:xfrm>
          <a:prstGeom prst="line">
            <a:avLst/>
          </a:prstGeom>
          <a:ln w="19080">
            <a:solidFill>
              <a:srgbClr val="c00000"/>
            </a:solidFill>
          </a:ln>
        </p:spPr>
        <p:style>
          <a:lnRef idx="1">
            <a:schemeClr val="accent1">
              <a:shade val="50000"/>
            </a:schemeClr>
          </a:lnRef>
          <a:fillRef idx="0">
            <a:schemeClr val="accent1"/>
          </a:fillRef>
          <a:effectRef idx="0">
            <a:schemeClr val="accent1"/>
          </a:effectRef>
          <a:fontRef idx="minor"/>
        </p:style>
        <p:txBody>
          <a:bodyPr lIns="90000" rIns="90000" tIns="-44640" bIns="-44640" anchor="t" anchorCtr="1">
            <a:noAutofit/>
          </a:bodyPr>
          <a:p>
            <a:endParaRPr b="0" lang="en-GB" sz="1800" spc="-1" strike="noStrike">
              <a:solidFill>
                <a:srgbClr val="000000"/>
              </a:solidFill>
              <a:latin typeface="Arial"/>
              <a:ea typeface="DejaVu Sans"/>
            </a:endParaRPr>
          </a:p>
        </p:txBody>
      </p:sp>
      <p:sp>
        <p:nvSpPr>
          <p:cNvPr id="187" name="CustomShape 6"/>
          <p:cNvSpPr/>
          <p:nvPr/>
        </p:nvSpPr>
        <p:spPr>
          <a:xfrm>
            <a:off x="642600" y="1679400"/>
            <a:ext cx="4400280" cy="63828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de-DE" sz="1800" spc="-1" strike="noStrike">
                <a:solidFill>
                  <a:srgbClr val="000000"/>
                </a:solidFill>
                <a:latin typeface="Arial"/>
                <a:ea typeface="DejaVu Sans"/>
              </a:rPr>
              <a:t>A. Sequence of questions</a:t>
            </a:r>
            <a:endParaRPr b="0" lang="en-US" sz="1800" spc="-1" strike="noStrike">
              <a:solidFill>
                <a:srgbClr val="000000"/>
              </a:solidFill>
              <a:latin typeface="Arial"/>
            </a:endParaRPr>
          </a:p>
          <a:p>
            <a:pPr>
              <a:lnSpc>
                <a:spcPct val="100000"/>
              </a:lnSpc>
            </a:pPr>
            <a:r>
              <a:rPr b="0" lang="de-DE" sz="1800" spc="-1" strike="noStrike">
                <a:solidFill>
                  <a:srgbClr val="000000"/>
                </a:solidFill>
                <a:latin typeface="Arial"/>
                <a:ea typeface="DejaVu Sans"/>
              </a:rPr>
              <a:t>B. Timer running for the test</a:t>
            </a:r>
            <a:endParaRPr b="0" lang="en-US" sz="1800" spc="-1" strike="noStrike">
              <a:solidFill>
                <a:srgbClr val="000000"/>
              </a:solidFill>
              <a:latin typeface="Arial"/>
            </a:endParaRPr>
          </a:p>
        </p:txBody>
      </p:sp>
      <p:sp>
        <p:nvSpPr>
          <p:cNvPr id="188" name="CustomShape 7"/>
          <p:cNvSpPr/>
          <p:nvPr/>
        </p:nvSpPr>
        <p:spPr>
          <a:xfrm>
            <a:off x="6549480" y="1679400"/>
            <a:ext cx="4874040" cy="6307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de-DE" sz="1800" spc="-1" strike="noStrike">
                <a:solidFill>
                  <a:srgbClr val="000000"/>
                </a:solidFill>
                <a:latin typeface="Arial"/>
                <a:ea typeface="DejaVu Sans"/>
              </a:rPr>
              <a:t>C. Navigate to next question/Finish attampt</a:t>
            </a:r>
            <a:endParaRPr b="0" lang="en-US" sz="1800" spc="-1" strike="noStrike">
              <a:solidFill>
                <a:srgbClr val="000000"/>
              </a:solidFill>
              <a:latin typeface="Arial"/>
            </a:endParaRPr>
          </a:p>
          <a:p>
            <a:pPr>
              <a:lnSpc>
                <a:spcPct val="100000"/>
              </a:lnSpc>
            </a:pPr>
            <a:r>
              <a:rPr b="0" lang="de-DE" sz="1800" spc="-1" strike="noStrike">
                <a:solidFill>
                  <a:srgbClr val="000000"/>
                </a:solidFill>
                <a:latin typeface="Arial"/>
                <a:ea typeface="DejaVu Sans"/>
              </a:rPr>
              <a:t>D. Navigate to previous question</a:t>
            </a:r>
            <a:endParaRPr b="0" lang="en-US" sz="1800" spc="-1" strike="noStrike">
              <a:solidFill>
                <a:srgbClr val="000000"/>
              </a:solidFill>
              <a:latin typeface="Arial"/>
            </a:endParaRPr>
          </a:p>
        </p:txBody>
      </p:sp>
      <p:sp>
        <p:nvSpPr>
          <p:cNvPr id="189" name="CustomShape 8"/>
          <p:cNvSpPr/>
          <p:nvPr/>
        </p:nvSpPr>
        <p:spPr>
          <a:xfrm>
            <a:off x="7839360" y="1679400"/>
            <a:ext cx="2615400" cy="4280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p:txBody>
      </p:sp>
      <p:sp>
        <p:nvSpPr>
          <p:cNvPr id="190" name="CustomShape 9"/>
          <p:cNvSpPr/>
          <p:nvPr/>
        </p:nvSpPr>
        <p:spPr>
          <a:xfrm>
            <a:off x="8857440" y="3943440"/>
            <a:ext cx="28008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de-DE" sz="1800" spc="-1" strike="noStrike">
                <a:solidFill>
                  <a:srgbClr val="c00000"/>
                </a:solidFill>
                <a:latin typeface="Arial"/>
                <a:ea typeface="DejaVu Sans"/>
              </a:rPr>
              <a:t>A</a:t>
            </a:r>
            <a:endParaRPr b="0" lang="en-US" sz="1800" spc="-1" strike="noStrike">
              <a:solidFill>
                <a:srgbClr val="000000"/>
              </a:solidFill>
              <a:latin typeface="Arial"/>
            </a:endParaRPr>
          </a:p>
        </p:txBody>
      </p:sp>
      <p:sp>
        <p:nvSpPr>
          <p:cNvPr id="191" name="CustomShape 10"/>
          <p:cNvSpPr/>
          <p:nvPr/>
        </p:nvSpPr>
        <p:spPr>
          <a:xfrm>
            <a:off x="9537840" y="4548960"/>
            <a:ext cx="28008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de-DE" sz="1800" spc="-1" strike="noStrike">
                <a:solidFill>
                  <a:srgbClr val="c00000"/>
                </a:solidFill>
                <a:latin typeface="Arial"/>
                <a:ea typeface="DejaVu Sans"/>
              </a:rPr>
              <a:t>B</a:t>
            </a:r>
            <a:endParaRPr b="0" lang="en-US" sz="1800" spc="-1" strike="noStrike">
              <a:solidFill>
                <a:srgbClr val="000000"/>
              </a:solidFill>
              <a:latin typeface="Arial"/>
            </a:endParaRPr>
          </a:p>
        </p:txBody>
      </p:sp>
      <p:sp>
        <p:nvSpPr>
          <p:cNvPr id="192" name="CustomShape 11"/>
          <p:cNvSpPr/>
          <p:nvPr/>
        </p:nvSpPr>
        <p:spPr>
          <a:xfrm>
            <a:off x="7279920" y="6101280"/>
            <a:ext cx="28044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de-DE" sz="1800" spc="-1" strike="noStrike">
                <a:solidFill>
                  <a:srgbClr val="c00000"/>
                </a:solidFill>
                <a:latin typeface="Arial"/>
                <a:ea typeface="DejaVu Sans"/>
              </a:rPr>
              <a:t>C</a:t>
            </a:r>
            <a:endParaRPr b="0" lang="en-US" sz="1800" spc="-1" strike="noStrike">
              <a:solidFill>
                <a:srgbClr val="000000"/>
              </a:solidFill>
              <a:latin typeface="Arial"/>
            </a:endParaRPr>
          </a:p>
        </p:txBody>
      </p:sp>
      <p:sp>
        <p:nvSpPr>
          <p:cNvPr id="193" name="Line 12"/>
          <p:cNvSpPr/>
          <p:nvPr/>
        </p:nvSpPr>
        <p:spPr>
          <a:xfrm>
            <a:off x="954000" y="6123600"/>
            <a:ext cx="592920" cy="360"/>
          </a:xfrm>
          <a:prstGeom prst="line">
            <a:avLst/>
          </a:prstGeom>
          <a:ln w="19080">
            <a:solidFill>
              <a:srgbClr val="c00000"/>
            </a:solidFill>
          </a:ln>
        </p:spPr>
        <p:style>
          <a:lnRef idx="1">
            <a:schemeClr val="accent1">
              <a:shade val="50000"/>
            </a:schemeClr>
          </a:lnRef>
          <a:fillRef idx="0">
            <a:schemeClr val="accent1"/>
          </a:fillRef>
          <a:effectRef idx="0">
            <a:schemeClr val="accent1"/>
          </a:effectRef>
          <a:fontRef idx="minor"/>
        </p:style>
        <p:txBody>
          <a:bodyPr lIns="90000" rIns="90000" tIns="-44640" bIns="-44640" anchor="t" anchorCtr="1">
            <a:noAutofit/>
          </a:bodyPr>
          <a:p>
            <a:endParaRPr b="0" lang="en-GB" sz="1800" spc="-1" strike="noStrike">
              <a:solidFill>
                <a:srgbClr val="000000"/>
              </a:solidFill>
              <a:latin typeface="Arial"/>
              <a:ea typeface="DejaVu Sans"/>
            </a:endParaRPr>
          </a:p>
        </p:txBody>
      </p:sp>
      <p:sp>
        <p:nvSpPr>
          <p:cNvPr id="194" name="CustomShape 13"/>
          <p:cNvSpPr/>
          <p:nvPr/>
        </p:nvSpPr>
        <p:spPr>
          <a:xfrm>
            <a:off x="1058760" y="6130800"/>
            <a:ext cx="28044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de-DE" sz="1800" spc="-1" strike="noStrike">
                <a:solidFill>
                  <a:srgbClr val="c00000"/>
                </a:solidFill>
                <a:latin typeface="Arial"/>
                <a:ea typeface="DejaVu Sans"/>
              </a:rPr>
              <a:t>D</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CustomShape 1"/>
          <p:cNvSpPr/>
          <p:nvPr/>
        </p:nvSpPr>
        <p:spPr>
          <a:xfrm>
            <a:off x="335520" y="764640"/>
            <a:ext cx="10743480" cy="4942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Team</a:t>
            </a:r>
            <a:endParaRPr b="0" lang="en-US" sz="2400" spc="-1" strike="noStrike">
              <a:solidFill>
                <a:srgbClr val="000000"/>
              </a:solidFill>
              <a:latin typeface="Arial"/>
            </a:endParaRPr>
          </a:p>
        </p:txBody>
      </p:sp>
      <p:pic>
        <p:nvPicPr>
          <p:cNvPr id="104" name="Grafik 2" descr=""/>
          <p:cNvPicPr/>
          <p:nvPr/>
        </p:nvPicPr>
        <p:blipFill>
          <a:blip r:embed="rId1"/>
          <a:stretch/>
        </p:blipFill>
        <p:spPr>
          <a:xfrm>
            <a:off x="2394720" y="1153800"/>
            <a:ext cx="1466280" cy="2167560"/>
          </a:xfrm>
          <a:prstGeom prst="rect">
            <a:avLst/>
          </a:prstGeom>
          <a:ln w="0">
            <a:noFill/>
          </a:ln>
        </p:spPr>
      </p:pic>
      <p:pic>
        <p:nvPicPr>
          <p:cNvPr id="105" name="Grafik 4" descr=""/>
          <p:cNvPicPr/>
          <p:nvPr/>
        </p:nvPicPr>
        <p:blipFill>
          <a:blip r:embed="rId2"/>
          <a:stretch/>
        </p:blipFill>
        <p:spPr>
          <a:xfrm>
            <a:off x="7250040" y="1153800"/>
            <a:ext cx="1731600" cy="2167560"/>
          </a:xfrm>
          <a:prstGeom prst="rect">
            <a:avLst/>
          </a:prstGeom>
          <a:ln w="0">
            <a:noFill/>
          </a:ln>
        </p:spPr>
      </p:pic>
      <p:pic>
        <p:nvPicPr>
          <p:cNvPr id="106" name="Grafik 11" descr=""/>
          <p:cNvPicPr/>
          <p:nvPr/>
        </p:nvPicPr>
        <p:blipFill>
          <a:blip r:embed="rId3"/>
          <a:stretch/>
        </p:blipFill>
        <p:spPr>
          <a:xfrm>
            <a:off x="2207880" y="4110120"/>
            <a:ext cx="1780200" cy="1772280"/>
          </a:xfrm>
          <a:prstGeom prst="rect">
            <a:avLst/>
          </a:prstGeom>
          <a:ln w="0">
            <a:noFill/>
          </a:ln>
        </p:spPr>
      </p:pic>
      <p:sp>
        <p:nvSpPr>
          <p:cNvPr id="107" name="CustomShape 2"/>
          <p:cNvSpPr/>
          <p:nvPr/>
        </p:nvSpPr>
        <p:spPr>
          <a:xfrm>
            <a:off x="1330200" y="3269880"/>
            <a:ext cx="3630960" cy="672480"/>
          </a:xfrm>
          <a:prstGeom prst="rect">
            <a:avLst/>
          </a:prstGeom>
          <a:noFill/>
          <a:ln w="0">
            <a:noFill/>
          </a:ln>
        </p:spPr>
        <p:style>
          <a:lnRef idx="0"/>
          <a:fillRef idx="0"/>
          <a:effectRef idx="0"/>
          <a:fontRef idx="minor"/>
        </p:style>
        <p:txBody>
          <a:bodyPr lIns="90000" rIns="90000" tIns="45000" bIns="45000" anchor="ctr">
            <a:noAutofit/>
          </a:bodyPr>
          <a:p>
            <a:pPr marL="360" algn="ctr">
              <a:lnSpc>
                <a:spcPct val="100000"/>
              </a:lnSpc>
              <a:spcBef>
                <a:spcPts val="360"/>
              </a:spcBef>
            </a:pPr>
            <a:r>
              <a:rPr b="0" lang="de-DE" sz="1600" spc="-1" strike="noStrike">
                <a:solidFill>
                  <a:srgbClr val="595959"/>
                </a:solidFill>
                <a:latin typeface="DejaVu Sans"/>
                <a:ea typeface="DejaVu Sans"/>
              </a:rPr>
              <a:t>Prof. Dr. Benjamin Leiding</a:t>
            </a:r>
            <a:endParaRPr b="0" lang="en-US" sz="1600" spc="-1" strike="noStrike">
              <a:solidFill>
                <a:srgbClr val="000000"/>
              </a:solidFill>
              <a:latin typeface="Arial"/>
            </a:endParaRPr>
          </a:p>
        </p:txBody>
      </p:sp>
      <p:sp>
        <p:nvSpPr>
          <p:cNvPr id="108" name="CustomShape 3"/>
          <p:cNvSpPr/>
          <p:nvPr/>
        </p:nvSpPr>
        <p:spPr>
          <a:xfrm>
            <a:off x="6321600" y="3269880"/>
            <a:ext cx="3630960" cy="672480"/>
          </a:xfrm>
          <a:prstGeom prst="rect">
            <a:avLst/>
          </a:prstGeom>
          <a:noFill/>
          <a:ln w="0">
            <a:noFill/>
          </a:ln>
        </p:spPr>
        <p:style>
          <a:lnRef idx="0"/>
          <a:fillRef idx="0"/>
          <a:effectRef idx="0"/>
          <a:fontRef idx="minor"/>
        </p:style>
        <p:txBody>
          <a:bodyPr lIns="90000" rIns="90000" tIns="45000" bIns="45000" anchor="ctr">
            <a:noAutofit/>
          </a:bodyPr>
          <a:p>
            <a:pPr marL="360" algn="ctr">
              <a:lnSpc>
                <a:spcPct val="100000"/>
              </a:lnSpc>
              <a:spcBef>
                <a:spcPts val="360"/>
              </a:spcBef>
            </a:pPr>
            <a:r>
              <a:rPr b="0" lang="de-DE" sz="1600" spc="-1" strike="noStrike">
                <a:solidFill>
                  <a:srgbClr val="595959"/>
                </a:solidFill>
                <a:latin typeface="DejaVu Sans"/>
                <a:ea typeface="DejaVu Sans"/>
              </a:rPr>
              <a:t>Dr. Arne Bochem</a:t>
            </a:r>
            <a:endParaRPr b="0" lang="en-US" sz="1600" spc="-1" strike="noStrike">
              <a:solidFill>
                <a:srgbClr val="000000"/>
              </a:solidFill>
              <a:latin typeface="Arial"/>
            </a:endParaRPr>
          </a:p>
        </p:txBody>
      </p:sp>
      <p:sp>
        <p:nvSpPr>
          <p:cNvPr id="109" name="CustomShape 4"/>
          <p:cNvSpPr/>
          <p:nvPr/>
        </p:nvSpPr>
        <p:spPr>
          <a:xfrm>
            <a:off x="1312200" y="5920200"/>
            <a:ext cx="3630960" cy="672480"/>
          </a:xfrm>
          <a:prstGeom prst="rect">
            <a:avLst/>
          </a:prstGeom>
          <a:noFill/>
          <a:ln w="0">
            <a:noFill/>
          </a:ln>
        </p:spPr>
        <p:style>
          <a:lnRef idx="0"/>
          <a:fillRef idx="0"/>
          <a:effectRef idx="0"/>
          <a:fontRef idx="minor"/>
        </p:style>
        <p:txBody>
          <a:bodyPr lIns="90000" rIns="90000" tIns="45000" bIns="45000" anchor="ctr">
            <a:noAutofit/>
          </a:bodyPr>
          <a:p>
            <a:pPr marL="360" algn="ctr">
              <a:lnSpc>
                <a:spcPct val="100000"/>
              </a:lnSpc>
              <a:spcBef>
                <a:spcPts val="360"/>
              </a:spcBef>
            </a:pPr>
            <a:endParaRPr b="0" lang="en-US" sz="1800" spc="-1" strike="noStrike">
              <a:solidFill>
                <a:srgbClr val="000000"/>
              </a:solidFill>
              <a:latin typeface="Arial"/>
            </a:endParaRPr>
          </a:p>
          <a:p>
            <a:pPr marL="360" algn="ctr">
              <a:lnSpc>
                <a:spcPct val="100000"/>
              </a:lnSpc>
              <a:spcBef>
                <a:spcPts val="360"/>
              </a:spcBef>
            </a:pPr>
            <a:endParaRPr b="0" lang="en-US" sz="1800" spc="-1" strike="noStrike">
              <a:solidFill>
                <a:srgbClr val="000000"/>
              </a:solidFill>
              <a:latin typeface="Arial"/>
            </a:endParaRPr>
          </a:p>
        </p:txBody>
      </p:sp>
      <p:sp>
        <p:nvSpPr>
          <p:cNvPr id="110" name="CustomShape 5"/>
          <p:cNvSpPr/>
          <p:nvPr/>
        </p:nvSpPr>
        <p:spPr>
          <a:xfrm>
            <a:off x="1312200" y="5807160"/>
            <a:ext cx="3630960" cy="672480"/>
          </a:xfrm>
          <a:prstGeom prst="rect">
            <a:avLst/>
          </a:prstGeom>
          <a:noFill/>
          <a:ln w="0">
            <a:noFill/>
          </a:ln>
        </p:spPr>
        <p:style>
          <a:lnRef idx="0"/>
          <a:fillRef idx="0"/>
          <a:effectRef idx="0"/>
          <a:fontRef idx="minor"/>
        </p:style>
        <p:txBody>
          <a:bodyPr lIns="90000" rIns="90000" tIns="45000" bIns="45000" anchor="ctr">
            <a:noAutofit/>
          </a:bodyPr>
          <a:p>
            <a:pPr marL="360" algn="ctr">
              <a:lnSpc>
                <a:spcPct val="100000"/>
              </a:lnSpc>
              <a:spcBef>
                <a:spcPts val="360"/>
              </a:spcBef>
            </a:pPr>
            <a:r>
              <a:rPr b="0" lang="de-DE" sz="1600" spc="-1" strike="noStrike">
                <a:solidFill>
                  <a:srgbClr val="595959"/>
                </a:solidFill>
                <a:latin typeface="DejaVu Sans"/>
                <a:ea typeface="DejaVu Sans"/>
              </a:rPr>
              <a:t>M.Sc. Anant Sujatanagarjuna</a:t>
            </a:r>
            <a:endParaRPr b="0" lang="en-US" sz="1600" spc="-1" strike="noStrike">
              <a:solidFill>
                <a:srgbClr val="000000"/>
              </a:solidFill>
              <a:latin typeface="Arial"/>
            </a:endParaRPr>
          </a:p>
        </p:txBody>
      </p:sp>
      <p:sp>
        <p:nvSpPr>
          <p:cNvPr id="111" name="CustomShape 12"/>
          <p:cNvSpPr/>
          <p:nvPr/>
        </p:nvSpPr>
        <p:spPr>
          <a:xfrm>
            <a:off x="4860000" y="5920200"/>
            <a:ext cx="3630960" cy="67248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endParaRPr b="0" lang="en-GB" sz="1800" spc="-1" strike="noStrike">
              <a:solidFill>
                <a:srgbClr val="000000"/>
              </a:solidFill>
              <a:latin typeface="Arial"/>
              <a:ea typeface="DejaVu Sans"/>
            </a:endParaRPr>
          </a:p>
        </p:txBody>
      </p:sp>
      <p:sp>
        <p:nvSpPr>
          <p:cNvPr id="112" name="CustomShape 14"/>
          <p:cNvSpPr/>
          <p:nvPr/>
        </p:nvSpPr>
        <p:spPr>
          <a:xfrm>
            <a:off x="6300000" y="5807160"/>
            <a:ext cx="3630960" cy="672480"/>
          </a:xfrm>
          <a:prstGeom prst="rect">
            <a:avLst/>
          </a:prstGeom>
          <a:noFill/>
          <a:ln w="0">
            <a:noFill/>
          </a:ln>
        </p:spPr>
        <p:style>
          <a:lnRef idx="0"/>
          <a:fillRef idx="0"/>
          <a:effectRef idx="0"/>
          <a:fontRef idx="minor"/>
        </p:style>
        <p:txBody>
          <a:bodyPr lIns="90000" rIns="90000" tIns="45000" bIns="45000" anchor="ctr">
            <a:noAutofit/>
          </a:bodyPr>
          <a:p>
            <a:pPr marL="360" algn="ctr">
              <a:lnSpc>
                <a:spcPct val="100000"/>
              </a:lnSpc>
              <a:spcBef>
                <a:spcPts val="360"/>
              </a:spcBef>
            </a:pPr>
            <a:r>
              <a:rPr b="0" lang="de-DE" sz="1600" spc="-1" strike="noStrike">
                <a:solidFill>
                  <a:srgbClr val="595959"/>
                </a:solidFill>
                <a:latin typeface="DejaVu Sans"/>
                <a:ea typeface="DejaVu Sans"/>
              </a:rPr>
              <a:t>M.Sc. Shohreh Kia</a:t>
            </a:r>
            <a:endParaRPr b="0" lang="en-US" sz="1600" spc="-1" strike="noStrike">
              <a:solidFill>
                <a:srgbClr val="000000"/>
              </a:solidFill>
              <a:latin typeface="Arial"/>
            </a:endParaRPr>
          </a:p>
        </p:txBody>
      </p:sp>
      <p:pic>
        <p:nvPicPr>
          <p:cNvPr id="113" name="" descr=""/>
          <p:cNvPicPr/>
          <p:nvPr/>
        </p:nvPicPr>
        <p:blipFill>
          <a:blip r:embed="rId4"/>
          <a:srcRect l="0" t="10387" r="0" b="0"/>
          <a:stretch/>
        </p:blipFill>
        <p:spPr>
          <a:xfrm>
            <a:off x="7380000" y="3960000"/>
            <a:ext cx="1439640" cy="1923480"/>
          </a:xfrm>
          <a:prstGeom prst="rect">
            <a:avLst/>
          </a:prstGeom>
          <a:ln w="0">
            <a:noFill/>
          </a:ln>
        </p:spPr>
      </p:pic>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CustomShape 1"/>
          <p:cNvSpPr/>
          <p:nvPr/>
        </p:nvSpPr>
        <p:spPr>
          <a:xfrm>
            <a:off x="335520" y="764640"/>
            <a:ext cx="10743480" cy="4942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Examination</a:t>
            </a:r>
            <a:endParaRPr b="0" lang="en-US" sz="2400" spc="-1" strike="noStrike">
              <a:solidFill>
                <a:srgbClr val="000000"/>
              </a:solidFill>
              <a:latin typeface="Arial"/>
            </a:endParaRPr>
          </a:p>
        </p:txBody>
      </p:sp>
      <p:sp>
        <p:nvSpPr>
          <p:cNvPr id="196" name="CustomShape 2"/>
          <p:cNvSpPr/>
          <p:nvPr/>
        </p:nvSpPr>
        <p:spPr>
          <a:xfrm>
            <a:off x="335520" y="1268640"/>
            <a:ext cx="10743480" cy="5031000"/>
          </a:xfrm>
          <a:prstGeom prst="rect">
            <a:avLst/>
          </a:prstGeom>
          <a:noFill/>
          <a:ln w="0">
            <a:noFill/>
          </a:ln>
        </p:spPr>
        <p:style>
          <a:lnRef idx="0"/>
          <a:fillRef idx="0"/>
          <a:effectRef idx="0"/>
          <a:fontRef idx="minor"/>
        </p:style>
        <p:txBody>
          <a:bodyPr lIns="90000" rIns="90000" tIns="45000" bIns="45000" anchor="ctr">
            <a:noAutofit/>
          </a:bodyPr>
          <a:p>
            <a:pPr marL="216000" indent="-216000">
              <a:lnSpc>
                <a:spcPct val="100000"/>
              </a:lnSpc>
              <a:spcBef>
                <a:spcPts val="360"/>
              </a:spcBef>
              <a:buClr>
                <a:srgbClr val="008c4f"/>
              </a:buClr>
              <a:buSzPct val="45000"/>
              <a:buFont typeface="Monotype Sorts" charset="2"/>
              <a:buChar char=""/>
            </a:pPr>
            <a:r>
              <a:rPr b="0" lang="en-US" sz="1800" spc="-1" strike="noStrike">
                <a:solidFill>
                  <a:srgbClr val="000000"/>
                </a:solidFill>
                <a:latin typeface="DejaVu Sans"/>
                <a:ea typeface="DejaVu Sans"/>
              </a:rPr>
              <a:t>Prerequisite for admission to the final exam (all criteria have to be fulfilled):</a:t>
            </a:r>
            <a:endParaRPr b="0" lang="en-US" sz="1800" spc="-1" strike="noStrike">
              <a:solidFill>
                <a:srgbClr val="000000"/>
              </a:solidFill>
              <a:latin typeface="Arial"/>
            </a:endParaRPr>
          </a:p>
          <a:p>
            <a:pPr lvl="1" marL="432000" indent="-21600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Submit all exercises</a:t>
            </a:r>
            <a:endParaRPr b="0" lang="en-US" sz="1800" spc="-1" strike="noStrike">
              <a:solidFill>
                <a:srgbClr val="000000"/>
              </a:solidFill>
              <a:latin typeface="Arial"/>
            </a:endParaRPr>
          </a:p>
          <a:p>
            <a:pPr>
              <a:lnSpc>
                <a:spcPct val="100000"/>
              </a:lnSpc>
              <a:spcBef>
                <a:spcPts val="360"/>
              </a:spcBef>
            </a:pPr>
            <a:endParaRPr b="0" lang="en-US" sz="1800" spc="-1" strike="noStrike">
              <a:solidFill>
                <a:srgbClr val="000000"/>
              </a:solidFill>
              <a:latin typeface="Arial"/>
            </a:endParaRPr>
          </a:p>
          <a:p>
            <a:pPr marL="216000" indent="-216000">
              <a:lnSpc>
                <a:spcPct val="100000"/>
              </a:lnSpc>
              <a:spcBef>
                <a:spcPts val="360"/>
              </a:spcBef>
              <a:buClr>
                <a:srgbClr val="008c4f"/>
              </a:buClr>
              <a:buSzPct val="45000"/>
              <a:buFont typeface="Monotype Sorts" charset="2"/>
              <a:buChar char=""/>
            </a:pPr>
            <a:r>
              <a:rPr b="0" lang="en-US" sz="1800" spc="-1" strike="noStrike">
                <a:solidFill>
                  <a:srgbClr val="000000"/>
                </a:solidFill>
                <a:latin typeface="DejaVu Sans"/>
                <a:ea typeface="DejaVu Sans"/>
              </a:rPr>
              <a:t>Final exam:</a:t>
            </a:r>
            <a:endParaRPr b="0" lang="en-US" sz="1800" spc="-1" strike="noStrike">
              <a:solidFill>
                <a:srgbClr val="000000"/>
              </a:solidFill>
              <a:latin typeface="Arial"/>
            </a:endParaRPr>
          </a:p>
          <a:p>
            <a:pPr lvl="1" marL="432000" indent="-216000">
              <a:lnSpc>
                <a:spcPct val="100000"/>
              </a:lnSpc>
              <a:spcBef>
                <a:spcPts val="360"/>
              </a:spcBef>
              <a:buClr>
                <a:srgbClr val="008c4f"/>
              </a:buClr>
              <a:buSzPct val="45000"/>
              <a:buFont typeface="OpenSymbol"/>
              <a:buChar char="—"/>
            </a:pPr>
            <a:r>
              <a:rPr b="1" lang="en-GB" sz="1800" spc="-1" strike="noStrike">
                <a:solidFill>
                  <a:srgbClr val="000000"/>
                </a:solidFill>
                <a:latin typeface="DejaVu Sans"/>
                <a:ea typeface="DejaVu Sans"/>
              </a:rPr>
              <a:t>Clausthal</a:t>
            </a:r>
            <a:endParaRPr b="0" lang="en-US" sz="1800" spc="-1" strike="noStrike">
              <a:solidFill>
                <a:srgbClr val="000000"/>
              </a:solidFill>
              <a:latin typeface="Arial"/>
            </a:endParaRPr>
          </a:p>
          <a:p>
            <a:pPr lvl="2" marL="648000" indent="-216000">
              <a:lnSpc>
                <a:spcPct val="100000"/>
              </a:lnSpc>
              <a:spcBef>
                <a:spcPts val="360"/>
              </a:spcBef>
              <a:buClr>
                <a:srgbClr val="000000"/>
              </a:buClr>
              <a:buSzPct val="45000"/>
              <a:buFont typeface="Wingdings" charset="2"/>
              <a:buChar char=""/>
            </a:pPr>
            <a:r>
              <a:rPr b="0" lang="en-GB" sz="1800" spc="-1" strike="noStrike">
                <a:solidFill>
                  <a:srgbClr val="000000"/>
                </a:solidFill>
                <a:latin typeface="DejaVu Sans"/>
                <a:ea typeface="DejaVu Sans"/>
              </a:rPr>
              <a:t>Written exam (120min) via Moodle</a:t>
            </a:r>
            <a:endParaRPr b="0" lang="en-US" sz="1800" spc="-1" strike="noStrike">
              <a:solidFill>
                <a:srgbClr val="000000"/>
              </a:solidFill>
              <a:latin typeface="Arial"/>
            </a:endParaRPr>
          </a:p>
          <a:p>
            <a:pPr lvl="2" marL="648000" indent="-216000">
              <a:lnSpc>
                <a:spcPct val="100000"/>
              </a:lnSpc>
              <a:spcBef>
                <a:spcPts val="360"/>
              </a:spcBef>
              <a:buClr>
                <a:srgbClr val="008c4f"/>
              </a:buClr>
              <a:buSzPct val="45000"/>
              <a:buFont typeface="DejaVu Sans"/>
              <a:buChar char="◾"/>
            </a:pPr>
            <a:r>
              <a:rPr b="0" lang="en-GB" sz="1800" spc="-1" strike="noStrike">
                <a:solidFill>
                  <a:srgbClr val="000000"/>
                </a:solidFill>
                <a:latin typeface="DejaVu Sans"/>
                <a:ea typeface="DejaVu Sans"/>
              </a:rPr>
              <a:t>Date → Most likely </a:t>
            </a:r>
            <a:r>
              <a:rPr b="1" lang="en-GB" sz="1800" spc="-1" strike="noStrike">
                <a:solidFill>
                  <a:srgbClr val="000000"/>
                </a:solidFill>
                <a:latin typeface="DejaVu Sans"/>
                <a:ea typeface="DejaVu Sans"/>
              </a:rPr>
              <a:t>07.08.2023 from 2 pm – 5 pm</a:t>
            </a:r>
            <a:endParaRPr b="0" lang="en-US" sz="1800" spc="-1" strike="noStrike">
              <a:solidFill>
                <a:srgbClr val="000000"/>
              </a:solidFill>
              <a:latin typeface="Arial"/>
            </a:endParaRPr>
          </a:p>
          <a:p>
            <a:pPr lvl="1" marL="432000" indent="-216000">
              <a:lnSpc>
                <a:spcPct val="100000"/>
              </a:lnSpc>
              <a:spcBef>
                <a:spcPts val="360"/>
              </a:spcBef>
              <a:buClr>
                <a:srgbClr val="008c4f"/>
              </a:buClr>
              <a:buSzPct val="45000"/>
              <a:buFont typeface="OpenSymbol"/>
              <a:buChar char="—"/>
            </a:pPr>
            <a:r>
              <a:rPr b="1" lang="en-GB" sz="1800" spc="-1" strike="noStrike">
                <a:solidFill>
                  <a:srgbClr val="000000"/>
                </a:solidFill>
                <a:latin typeface="DejaVu Sans"/>
                <a:ea typeface="DejaVu Sans"/>
              </a:rPr>
              <a:t>Göttingen</a:t>
            </a:r>
            <a:endParaRPr b="0" lang="en-US" sz="1800" spc="-1" strike="noStrike">
              <a:solidFill>
                <a:srgbClr val="000000"/>
              </a:solidFill>
              <a:latin typeface="Arial"/>
            </a:endParaRPr>
          </a:p>
          <a:p>
            <a:pPr lvl="2" marL="648000" indent="-216000">
              <a:lnSpc>
                <a:spcPct val="100000"/>
              </a:lnSpc>
              <a:spcBef>
                <a:spcPts val="360"/>
              </a:spcBef>
              <a:buClr>
                <a:srgbClr val="008c4f"/>
              </a:buClr>
              <a:buSzPct val="45000"/>
              <a:buFont typeface="Symbol"/>
              <a:buChar char=""/>
            </a:pPr>
            <a:r>
              <a:rPr b="0" lang="en-US" sz="1800" spc="-1" strike="noStrike">
                <a:solidFill>
                  <a:srgbClr val="000000"/>
                </a:solidFill>
                <a:latin typeface="DejaVu Sans"/>
                <a:ea typeface="DejaVu Sans"/>
              </a:rPr>
              <a:t>Oral examination (20min) via BBB</a:t>
            </a:r>
            <a:endParaRPr b="0" lang="en-US" sz="1800" spc="-1" strike="noStrike">
              <a:solidFill>
                <a:srgbClr val="000000"/>
              </a:solidFill>
              <a:latin typeface="Arial"/>
            </a:endParaRPr>
          </a:p>
          <a:p>
            <a:pPr lvl="2" marL="648000" indent="-216000">
              <a:lnSpc>
                <a:spcPct val="100000"/>
              </a:lnSpc>
              <a:spcBef>
                <a:spcPts val="360"/>
              </a:spcBef>
              <a:buClr>
                <a:srgbClr val="008c4f"/>
              </a:buClr>
              <a:buSzPct val="45000"/>
              <a:buFont typeface="Symbol"/>
              <a:buChar char=""/>
            </a:pPr>
            <a:r>
              <a:rPr b="0" lang="en-US" sz="1800" spc="-1" strike="noStrike">
                <a:solidFill>
                  <a:srgbClr val="000000"/>
                </a:solidFill>
                <a:latin typeface="DejaVu Sans"/>
                <a:ea typeface="DejaVu Sans"/>
              </a:rPr>
              <a:t>Date → Most likely </a:t>
            </a:r>
            <a:r>
              <a:rPr b="1" lang="en-US" sz="1800" spc="-1" strike="noStrike">
                <a:solidFill>
                  <a:srgbClr val="000000"/>
                </a:solidFill>
                <a:latin typeface="DejaVu Sans"/>
                <a:ea typeface="DejaVu Sans"/>
              </a:rPr>
              <a:t>08.08.2023</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CustomShape 1"/>
          <p:cNvSpPr/>
          <p:nvPr/>
        </p:nvSpPr>
        <p:spPr>
          <a:xfrm>
            <a:off x="335520" y="764640"/>
            <a:ext cx="10741680" cy="4924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Self-Study Star</a:t>
            </a:r>
            <a:endParaRPr b="0" lang="en-US" sz="2400" spc="-1" strike="noStrike">
              <a:solidFill>
                <a:srgbClr val="000000"/>
              </a:solidFill>
              <a:latin typeface="Arial"/>
            </a:endParaRPr>
          </a:p>
        </p:txBody>
      </p:sp>
      <p:sp>
        <p:nvSpPr>
          <p:cNvPr id="198" name="CustomShape 2"/>
          <p:cNvSpPr/>
          <p:nvPr/>
        </p:nvSpPr>
        <p:spPr>
          <a:xfrm>
            <a:off x="335520" y="1268280"/>
            <a:ext cx="10741680" cy="5029200"/>
          </a:xfrm>
          <a:prstGeom prst="rect">
            <a:avLst/>
          </a:prstGeom>
          <a:noFill/>
          <a:ln w="0">
            <a:noFill/>
          </a:ln>
        </p:spPr>
        <p:style>
          <a:lnRef idx="0"/>
          <a:fillRef idx="0"/>
          <a:effectRef idx="0"/>
          <a:fontRef idx="minor"/>
        </p:style>
        <p:txBody>
          <a:bodyPr lIns="90000" rIns="90000" tIns="45000" bIns="45000" anchor="ctr">
            <a:noAutofit/>
          </a:bodyPr>
          <a:p>
            <a:pPr>
              <a:lnSpc>
                <a:spcPct val="100000"/>
              </a:lnSpc>
              <a:spcBef>
                <a:spcPts val="360"/>
              </a:spcBef>
            </a:pPr>
            <a:endParaRPr b="0" lang="en-US" sz="1800" spc="-1" strike="noStrike">
              <a:solidFill>
                <a:srgbClr val="000000"/>
              </a:solidFill>
              <a:latin typeface="Arial"/>
            </a:endParaRPr>
          </a:p>
          <a:p>
            <a:pPr marL="195120" indent="-188280">
              <a:lnSpc>
                <a:spcPct val="100000"/>
              </a:lnSpc>
              <a:buClr>
                <a:srgbClr val="008c4f"/>
              </a:buClr>
              <a:buSzPct val="80000"/>
              <a:buFont typeface="Wingdings" charset="2"/>
              <a:buChar char=""/>
            </a:pPr>
            <a:r>
              <a:rPr b="0" lang="en-GB" sz="1800" spc="-1" strike="noStrike">
                <a:solidFill>
                  <a:srgbClr val="000000"/>
                </a:solidFill>
                <a:latin typeface="DejaVu Sans"/>
                <a:ea typeface="DejaVu Sans"/>
              </a:rPr>
              <a:t>Slides with the self-study star indicate optional/additional study material that is </a:t>
            </a:r>
            <a:r>
              <a:rPr b="1" lang="en-GB" sz="1800" spc="-1" strike="noStrike">
                <a:solidFill>
                  <a:srgbClr val="000000"/>
                </a:solidFill>
                <a:latin typeface="DejaVu Sans"/>
                <a:ea typeface="DejaVu Sans"/>
              </a:rPr>
              <a:t>not</a:t>
            </a:r>
            <a:r>
              <a:rPr b="0" lang="en-GB" sz="1800" spc="-1" strike="noStrike">
                <a:solidFill>
                  <a:srgbClr val="000000"/>
                </a:solidFill>
                <a:latin typeface="DejaVu Sans"/>
                <a:ea typeface="DejaVu Sans"/>
              </a:rPr>
              <a:t> mandatory but could be helpful or interesting</a:t>
            </a:r>
            <a:endParaRPr b="0" lang="en-US" sz="1800" spc="-1" strike="noStrike">
              <a:solidFill>
                <a:srgbClr val="000000"/>
              </a:solidFill>
              <a:latin typeface="Arial"/>
            </a:endParaRPr>
          </a:p>
        </p:txBody>
      </p:sp>
      <p:sp>
        <p:nvSpPr>
          <p:cNvPr id="199" name="CustomShape 3"/>
          <p:cNvSpPr/>
          <p:nvPr/>
        </p:nvSpPr>
        <p:spPr>
          <a:xfrm>
            <a:off x="6285600" y="2132640"/>
            <a:ext cx="511200" cy="491040"/>
          </a:xfrm>
          <a:prstGeom prst="star5">
            <a:avLst>
              <a:gd name="adj" fmla="val 19098"/>
              <a:gd name="hf" fmla="val 105146"/>
              <a:gd name="vf" fmla="val 110557"/>
            </a:avLst>
          </a:prstGeom>
          <a:solidFill>
            <a:srgbClr val="92d050"/>
          </a:solidFill>
          <a:ln>
            <a:solidFill>
              <a:srgbClr val="0d0d0d"/>
            </a:solid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200" name="CustomShape 4"/>
          <p:cNvSpPr/>
          <p:nvPr/>
        </p:nvSpPr>
        <p:spPr>
          <a:xfrm>
            <a:off x="4089960" y="2247480"/>
            <a:ext cx="227952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de-DE" sz="1800" spc="-1" strike="noStrike">
                <a:solidFill>
                  <a:srgbClr val="000000"/>
                </a:solidFill>
                <a:latin typeface="DejaVu Sans"/>
                <a:ea typeface="DejaVu Sans"/>
              </a:rPr>
              <a:t>Self-Study Star</a:t>
            </a:r>
            <a:r>
              <a:rPr b="0" lang="en-US" sz="1800" spc="-1" strike="noStrike">
                <a:solidFill>
                  <a:srgbClr val="000000"/>
                </a:solidFill>
                <a:latin typeface="DejaVu Sans"/>
                <a:ea typeface="DejaVu Sans"/>
              </a:rPr>
              <a:t> →</a:t>
            </a:r>
            <a:r>
              <a:rPr b="0" lang="de-DE" sz="1800" spc="-1" strike="noStrike">
                <a:solidFill>
                  <a:srgbClr val="000000"/>
                </a:solidFill>
                <a:latin typeface="DejaVu Sans"/>
                <a:ea typeface="DejaVu Sans"/>
              </a:rPr>
              <a:t> </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CustomShape 1"/>
          <p:cNvSpPr/>
          <p:nvPr/>
        </p:nvSpPr>
        <p:spPr>
          <a:xfrm>
            <a:off x="335520" y="764640"/>
            <a:ext cx="10741680" cy="4924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Literature</a:t>
            </a:r>
            <a:endParaRPr b="0" lang="en-US" sz="2400" spc="-1" strike="noStrike">
              <a:solidFill>
                <a:srgbClr val="000000"/>
              </a:solidFill>
              <a:latin typeface="Arial"/>
            </a:endParaRPr>
          </a:p>
        </p:txBody>
      </p:sp>
      <p:sp>
        <p:nvSpPr>
          <p:cNvPr id="202" name="CustomShape 2"/>
          <p:cNvSpPr/>
          <p:nvPr/>
        </p:nvSpPr>
        <p:spPr>
          <a:xfrm>
            <a:off x="335520" y="1268640"/>
            <a:ext cx="10741680" cy="5029200"/>
          </a:xfrm>
          <a:prstGeom prst="rect">
            <a:avLst/>
          </a:prstGeom>
          <a:noFill/>
          <a:ln w="0">
            <a:noFill/>
          </a:ln>
        </p:spPr>
        <p:style>
          <a:lnRef idx="0"/>
          <a:fillRef idx="0"/>
          <a:effectRef idx="0"/>
          <a:fontRef idx="minor"/>
        </p:style>
        <p:txBody>
          <a:bodyPr lIns="90000" rIns="90000" tIns="45000" bIns="45000" anchor="ctr">
            <a:noAutofit/>
          </a:bodyPr>
          <a:p>
            <a:pPr marL="195120" indent="-18828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This course is not based on a single book and you </a:t>
            </a:r>
            <a:r>
              <a:rPr b="1" lang="en-US" sz="1800" spc="-1" strike="noStrike">
                <a:solidFill>
                  <a:srgbClr val="000000"/>
                </a:solidFill>
                <a:latin typeface="DejaVu Sans"/>
                <a:ea typeface="DejaVu Sans"/>
              </a:rPr>
              <a:t>do not</a:t>
            </a:r>
            <a:r>
              <a:rPr b="0" lang="en-US" sz="1800" spc="-1" strike="noStrike">
                <a:solidFill>
                  <a:srgbClr val="000000"/>
                </a:solidFill>
                <a:latin typeface="DejaVu Sans"/>
                <a:ea typeface="DejaVu Sans"/>
              </a:rPr>
              <a:t> need to buy a book to pass the exam.</a:t>
            </a:r>
            <a:endParaRPr b="0" lang="en-US" sz="1800" spc="-1" strike="noStrike">
              <a:solidFill>
                <a:srgbClr val="000000"/>
              </a:solidFill>
              <a:latin typeface="Arial"/>
            </a:endParaRPr>
          </a:p>
          <a:p>
            <a:pPr>
              <a:lnSpc>
                <a:spcPct val="100000"/>
              </a:lnSpc>
              <a:spcBef>
                <a:spcPts val="360"/>
              </a:spcBef>
            </a:pPr>
            <a:endParaRPr b="0" lang="en-US" sz="1800" spc="-1" strike="noStrike">
              <a:solidFill>
                <a:srgbClr val="000000"/>
              </a:solidFill>
              <a:latin typeface="Arial"/>
            </a:endParaRPr>
          </a:p>
          <a:p>
            <a:pPr marL="195120" indent="-18828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Donella H. Meadows, Jorgen Randers, and Dennis L. Meadows. </a:t>
            </a:r>
            <a:r>
              <a:rPr b="0" i="1" lang="en-US" sz="1800" spc="-1" strike="noStrike">
                <a:solidFill>
                  <a:srgbClr val="000000"/>
                </a:solidFill>
                <a:latin typeface="DejaVu Sans"/>
                <a:ea typeface="DejaVu Sans"/>
              </a:rPr>
              <a:t>The Limits to Growth</a:t>
            </a:r>
            <a:r>
              <a:rPr b="0" lang="en-US" sz="1800" spc="-1" strike="noStrike">
                <a:solidFill>
                  <a:srgbClr val="000000"/>
                </a:solidFill>
                <a:latin typeface="DejaVu Sans"/>
                <a:ea typeface="DejaVu Sans"/>
              </a:rPr>
              <a:t> (1972).</a:t>
            </a:r>
            <a:endParaRPr b="0" lang="en-US" sz="1800" spc="-1" strike="noStrike">
              <a:solidFill>
                <a:srgbClr val="000000"/>
              </a:solidFill>
              <a:latin typeface="Arial"/>
            </a:endParaRPr>
          </a:p>
          <a:p>
            <a:pPr marL="195120" indent="-18828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Donella H. Meadows, Jorgen Randers, and Dennis L. Meadows. </a:t>
            </a:r>
            <a:r>
              <a:rPr b="0" i="1" lang="en-US" sz="1800" spc="-1" strike="noStrike">
                <a:solidFill>
                  <a:srgbClr val="000000"/>
                </a:solidFill>
                <a:latin typeface="DejaVu Sans"/>
                <a:ea typeface="DejaVu Sans"/>
              </a:rPr>
              <a:t>Limits To Growth: The 30-Year Update</a:t>
            </a:r>
            <a:r>
              <a:rPr b="0" lang="en-US" sz="1800" spc="-1" strike="noStrike">
                <a:solidFill>
                  <a:srgbClr val="000000"/>
                </a:solidFill>
                <a:latin typeface="DejaVu Sans"/>
                <a:ea typeface="DejaVu Sans"/>
              </a:rPr>
              <a:t> (2004).</a:t>
            </a:r>
            <a:endParaRPr b="0" lang="en-US" sz="1800" spc="-1" strike="noStrike">
              <a:solidFill>
                <a:srgbClr val="000000"/>
              </a:solidFill>
              <a:latin typeface="Arial"/>
            </a:endParaRPr>
          </a:p>
          <a:p>
            <a:pPr marL="195120" indent="-18828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Baccini et al. </a:t>
            </a:r>
            <a:r>
              <a:rPr b="0" i="1" lang="en-US" sz="1800" spc="-1" strike="noStrike">
                <a:solidFill>
                  <a:srgbClr val="000000"/>
                </a:solidFill>
                <a:latin typeface="DejaVu Sans"/>
                <a:ea typeface="DejaVu Sans"/>
              </a:rPr>
              <a:t>Metabolism of the Anthroposphere: Analysis, Evaluation, Design </a:t>
            </a:r>
            <a:r>
              <a:rPr b="0" lang="en-US" sz="1800" spc="-1" strike="noStrike">
                <a:solidFill>
                  <a:srgbClr val="000000"/>
                </a:solidFill>
                <a:latin typeface="DejaVu Sans"/>
                <a:ea typeface="DejaVu Sans"/>
              </a:rPr>
              <a:t>(2012).</a:t>
            </a:r>
            <a:endParaRPr b="0" lang="en-US" sz="1800" spc="-1" strike="noStrike">
              <a:solidFill>
                <a:srgbClr val="000000"/>
              </a:solidFill>
              <a:latin typeface="Arial"/>
            </a:endParaRPr>
          </a:p>
          <a:p>
            <a:pPr marL="195120" indent="-18828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Walter R. Stahel. </a:t>
            </a:r>
            <a:r>
              <a:rPr b="0" i="1" lang="en-US" sz="1800" spc="-1" strike="noStrike">
                <a:solidFill>
                  <a:srgbClr val="000000"/>
                </a:solidFill>
                <a:latin typeface="DejaVu Sans"/>
                <a:ea typeface="DejaVu Sans"/>
              </a:rPr>
              <a:t>The Circular Economy: A User's Guide</a:t>
            </a:r>
            <a:r>
              <a:rPr b="0" lang="en-US" sz="1800" spc="-1" strike="noStrike">
                <a:solidFill>
                  <a:srgbClr val="000000"/>
                </a:solidFill>
                <a:latin typeface="DejaVu Sans"/>
                <a:ea typeface="DejaVu Sans"/>
              </a:rPr>
              <a:t> (2019).</a:t>
            </a:r>
            <a:endParaRPr b="0" lang="en-US" sz="1800" spc="-1" strike="noStrike">
              <a:solidFill>
                <a:srgbClr val="000000"/>
              </a:solidFill>
              <a:latin typeface="Arial"/>
            </a:endParaRPr>
          </a:p>
          <a:p>
            <a:pPr marL="195120" indent="-18828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W. Brian Arthur. </a:t>
            </a:r>
            <a:r>
              <a:rPr b="0" i="1" lang="en-US" sz="1800" spc="-1" strike="noStrike">
                <a:solidFill>
                  <a:srgbClr val="000000"/>
                </a:solidFill>
                <a:latin typeface="DejaVu Sans"/>
                <a:ea typeface="DejaVu Sans"/>
              </a:rPr>
              <a:t>The Nature of Technology: What It Is and How it Evolves</a:t>
            </a:r>
            <a:r>
              <a:rPr b="0" lang="en-US" sz="1800" spc="-1" strike="noStrike">
                <a:solidFill>
                  <a:srgbClr val="000000"/>
                </a:solidFill>
                <a:latin typeface="DejaVu Sans"/>
                <a:ea typeface="DejaVu Sans"/>
              </a:rPr>
              <a:t> (2011).</a:t>
            </a:r>
            <a:endParaRPr b="0" lang="en-US" sz="1800" spc="-1" strike="noStrike">
              <a:solidFill>
                <a:srgbClr val="000000"/>
              </a:solidFill>
              <a:latin typeface="Arial"/>
            </a:endParaRPr>
          </a:p>
          <a:p>
            <a:pPr marL="195120" indent="-18828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David Wallace-Wells. </a:t>
            </a:r>
            <a:r>
              <a:rPr b="0" i="1" lang="en-US" sz="1800" spc="-1" strike="noStrike">
                <a:solidFill>
                  <a:srgbClr val="000000"/>
                </a:solidFill>
                <a:latin typeface="DejaVu Sans"/>
                <a:ea typeface="DejaVu Sans"/>
              </a:rPr>
              <a:t>The Uninhabitable Earth, Annotated Edition</a:t>
            </a:r>
            <a:r>
              <a:rPr b="0" lang="en-US" sz="1800" spc="-1" strike="noStrike">
                <a:solidFill>
                  <a:srgbClr val="000000"/>
                </a:solidFill>
                <a:latin typeface="DejaVu Sans"/>
                <a:ea typeface="DejaVu Sans"/>
              </a:rPr>
              <a:t> (2017).</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3" name="CustomShape 1"/>
          <p:cNvSpPr/>
          <p:nvPr/>
        </p:nvSpPr>
        <p:spPr>
          <a:xfrm>
            <a:off x="335520" y="764640"/>
            <a:ext cx="10744920" cy="4957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Literature</a:t>
            </a:r>
            <a:endParaRPr b="0" lang="en-US" sz="2400" spc="-1" strike="noStrike">
              <a:solidFill>
                <a:srgbClr val="000000"/>
              </a:solidFill>
              <a:latin typeface="Arial"/>
            </a:endParaRPr>
          </a:p>
        </p:txBody>
      </p:sp>
      <p:sp>
        <p:nvSpPr>
          <p:cNvPr id="204" name="CustomShape 2"/>
          <p:cNvSpPr/>
          <p:nvPr/>
        </p:nvSpPr>
        <p:spPr>
          <a:xfrm>
            <a:off x="335520" y="1268640"/>
            <a:ext cx="10744920" cy="5032440"/>
          </a:xfrm>
          <a:prstGeom prst="rect">
            <a:avLst/>
          </a:prstGeom>
          <a:noFill/>
          <a:ln w="0">
            <a:noFill/>
          </a:ln>
        </p:spPr>
        <p:style>
          <a:lnRef idx="0"/>
          <a:fillRef idx="0"/>
          <a:effectRef idx="0"/>
          <a:fontRef idx="minor"/>
        </p:style>
        <p:txBody>
          <a:bodyPr lIns="90000" rIns="90000" tIns="45000" bIns="45000" anchor="ctr">
            <a:noAutofit/>
          </a:bodyPr>
          <a:p>
            <a:pPr marL="195120" indent="-18828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(German) Stefan Rahmstorf, Hans Joachim Schellnhuber. </a:t>
            </a:r>
            <a:r>
              <a:rPr b="0" i="1" lang="en-US" sz="1800" spc="-1" strike="noStrike">
                <a:solidFill>
                  <a:srgbClr val="000000"/>
                </a:solidFill>
                <a:latin typeface="DejaVu Sans"/>
                <a:ea typeface="DejaVu Sans"/>
              </a:rPr>
              <a:t>Der Klimawandel</a:t>
            </a:r>
            <a:r>
              <a:rPr b="0" lang="en-US" sz="1800" spc="-1" strike="noStrike">
                <a:solidFill>
                  <a:srgbClr val="000000"/>
                </a:solidFill>
                <a:latin typeface="DejaVu Sans"/>
                <a:ea typeface="DejaVu Sans"/>
              </a:rPr>
              <a:t> (2019).</a:t>
            </a:r>
            <a:endParaRPr b="0" lang="en-US" sz="1800" spc="-1" strike="noStrike">
              <a:solidFill>
                <a:srgbClr val="000000"/>
              </a:solidFill>
              <a:latin typeface="Arial"/>
            </a:endParaRPr>
          </a:p>
          <a:p>
            <a:pPr marL="195120" indent="-18828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David Archer, Stefan Rahmstorf. </a:t>
            </a:r>
            <a:r>
              <a:rPr b="0" i="1" lang="en-US" sz="1800" spc="-1" strike="noStrike">
                <a:solidFill>
                  <a:srgbClr val="000000"/>
                </a:solidFill>
                <a:latin typeface="DejaVu Sans"/>
                <a:ea typeface="DejaVu Sans"/>
              </a:rPr>
              <a:t>The Climate Crisis</a:t>
            </a:r>
            <a:r>
              <a:rPr b="0" lang="en-US" sz="1800" spc="-1" strike="noStrike">
                <a:solidFill>
                  <a:srgbClr val="000000"/>
                </a:solidFill>
                <a:latin typeface="DejaVu Sans"/>
                <a:ea typeface="DejaVu Sans"/>
              </a:rPr>
              <a:t> (2010).</a:t>
            </a:r>
            <a:endParaRPr b="0" lang="en-US" sz="1800" spc="-1" strike="noStrike">
              <a:solidFill>
                <a:srgbClr val="000000"/>
              </a:solidFill>
              <a:latin typeface="Arial"/>
            </a:endParaRPr>
          </a:p>
          <a:p>
            <a:pPr marL="195120" indent="-18828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Gabrielle Walker, David King. </a:t>
            </a:r>
            <a:r>
              <a:rPr b="0" i="1" lang="en-US" sz="1800" spc="-1" strike="noStrike">
                <a:solidFill>
                  <a:srgbClr val="000000"/>
                </a:solidFill>
                <a:latin typeface="DejaVu Sans"/>
                <a:ea typeface="DejaVu Sans"/>
              </a:rPr>
              <a:t>The Hot Topic: How to Tackle Global Warming and Still Keep the Lights on</a:t>
            </a:r>
            <a:r>
              <a:rPr b="0" lang="en-US" sz="1800" spc="-1" strike="noStrike">
                <a:solidFill>
                  <a:srgbClr val="000000"/>
                </a:solidFill>
                <a:latin typeface="DejaVu Sans"/>
                <a:ea typeface="DejaVu Sans"/>
              </a:rPr>
              <a:t> (2008).</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CustomShape 1"/>
          <p:cNvSpPr/>
          <p:nvPr/>
        </p:nvSpPr>
        <p:spPr>
          <a:xfrm>
            <a:off x="335520" y="764640"/>
            <a:ext cx="10743480" cy="4942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de-DE" sz="2400" spc="-1" strike="noStrike">
                <a:solidFill>
                  <a:srgbClr val="000000"/>
                </a:solidFill>
                <a:latin typeface="DejaVu Sans"/>
                <a:ea typeface="DejaVu Sans"/>
              </a:rPr>
              <a:t>Literature</a:t>
            </a:r>
            <a:endParaRPr b="0" lang="en-US" sz="2400" spc="-1" strike="noStrike">
              <a:solidFill>
                <a:srgbClr val="000000"/>
              </a:solidFill>
              <a:latin typeface="Arial"/>
            </a:endParaRPr>
          </a:p>
        </p:txBody>
      </p:sp>
      <p:sp>
        <p:nvSpPr>
          <p:cNvPr id="206" name="CustomShape 2"/>
          <p:cNvSpPr/>
          <p:nvPr/>
        </p:nvSpPr>
        <p:spPr>
          <a:xfrm>
            <a:off x="335520" y="1268640"/>
            <a:ext cx="10743480" cy="5031000"/>
          </a:xfrm>
          <a:prstGeom prst="rect">
            <a:avLst/>
          </a:prstGeom>
          <a:noFill/>
          <a:ln w="0">
            <a:noFill/>
          </a:ln>
        </p:spPr>
        <p:style>
          <a:lnRef idx="0"/>
          <a:fillRef idx="0"/>
          <a:effectRef idx="0"/>
          <a:fontRef idx="minor"/>
        </p:style>
        <p:txBody>
          <a:bodyPr lIns="90000" rIns="90000" tIns="45000" bIns="45000" anchor="ctr">
            <a:noAutofit/>
          </a:bodyPr>
          <a:p>
            <a:pPr>
              <a:lnSpc>
                <a:spcPct val="100000"/>
              </a:lnSpc>
              <a:spcBef>
                <a:spcPts val="360"/>
              </a:spcBef>
            </a:pPr>
            <a:endParaRPr b="0" lang="en-US"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Satoshi Nakamoto. </a:t>
            </a:r>
            <a:r>
              <a:rPr b="0" i="1" lang="de-DE" sz="1800" spc="-1" strike="noStrike">
                <a:solidFill>
                  <a:srgbClr val="000000"/>
                </a:solidFill>
                <a:latin typeface="DejaVu Sans"/>
                <a:ea typeface="DejaVu Sans"/>
              </a:rPr>
              <a:t>Bitcoin: A Peer-to-Peer Electronic Cash System</a:t>
            </a:r>
            <a:r>
              <a:rPr b="0" lang="de-DE" sz="1800" spc="-1" strike="noStrike">
                <a:solidFill>
                  <a:srgbClr val="000000"/>
                </a:solidFill>
                <a:latin typeface="DejaVu Sans"/>
                <a:ea typeface="DejaVu Sans"/>
              </a:rPr>
              <a:t> (2008) – (</a:t>
            </a:r>
            <a:r>
              <a:rPr b="0" lang="de-DE" sz="1800" spc="-1" strike="noStrike" u="sng">
                <a:solidFill>
                  <a:srgbClr val="0000ff"/>
                </a:solidFill>
                <a:uFillTx/>
                <a:latin typeface="DejaVu Sans"/>
                <a:ea typeface="DejaVu Sans"/>
                <a:hlinkClick r:id="rId1"/>
              </a:rPr>
              <a:t>Link</a:t>
            </a:r>
            <a:r>
              <a:rPr b="0" lang="de-DE" sz="1800" spc="-1" strike="noStrike">
                <a:solidFill>
                  <a:srgbClr val="000000"/>
                </a:solidFill>
                <a:latin typeface="DejaVu Sans"/>
                <a:ea typeface="DejaVu Sans"/>
              </a:rPr>
              <a:t>).</a:t>
            </a:r>
            <a:endParaRPr b="0" lang="en-US"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Gavin Wood. </a:t>
            </a:r>
            <a:r>
              <a:rPr b="0" i="1" lang="de-DE" sz="1800" spc="-1" strike="noStrike">
                <a:solidFill>
                  <a:srgbClr val="000000"/>
                </a:solidFill>
                <a:latin typeface="DejaVu Sans"/>
                <a:ea typeface="DejaVu Sans"/>
              </a:rPr>
              <a:t>Ethereum: A Secure Decentralized Generalised Transaction Ledger</a:t>
            </a:r>
            <a:r>
              <a:rPr b="0" lang="de-DE" sz="1800" spc="-1" strike="noStrike">
                <a:solidFill>
                  <a:srgbClr val="000000"/>
                </a:solidFill>
                <a:latin typeface="DejaVu Sans"/>
                <a:ea typeface="DejaVu Sans"/>
              </a:rPr>
              <a:t> (2014) – (</a:t>
            </a:r>
            <a:r>
              <a:rPr b="0" lang="de-DE" sz="1800" spc="-1" strike="noStrike" u="sng">
                <a:solidFill>
                  <a:srgbClr val="0000ff"/>
                </a:solidFill>
                <a:uFillTx/>
                <a:latin typeface="DejaVu Sans"/>
                <a:ea typeface="DejaVu Sans"/>
                <a:hlinkClick r:id="rId2"/>
              </a:rPr>
              <a:t>Link</a:t>
            </a:r>
            <a:r>
              <a:rPr b="0" lang="de-DE" sz="1800" spc="-1" strike="noStrike">
                <a:solidFill>
                  <a:srgbClr val="000000"/>
                </a:solidFill>
                <a:latin typeface="DejaVu Sans"/>
                <a:ea typeface="DejaVu Sans"/>
              </a:rPr>
              <a:t>).</a:t>
            </a:r>
            <a:endParaRPr b="0" lang="en-US"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Andreas Schütz und Tobias Fertig. </a:t>
            </a:r>
            <a:r>
              <a:rPr b="0" i="1" lang="de-DE" sz="1800" spc="-1" strike="noStrike">
                <a:solidFill>
                  <a:srgbClr val="000000"/>
                </a:solidFill>
                <a:latin typeface="DejaVu Sans"/>
                <a:ea typeface="DejaVu Sans"/>
              </a:rPr>
              <a:t>Blockchain für Entwickler: Grundlagen, Programmierung, Anwendung</a:t>
            </a:r>
            <a:r>
              <a:rPr b="0" lang="de-DE" sz="1800" spc="-1" strike="noStrike">
                <a:solidFill>
                  <a:srgbClr val="000000"/>
                </a:solidFill>
                <a:latin typeface="DejaVu Sans"/>
                <a:ea typeface="DejaVu Sans"/>
              </a:rPr>
              <a:t> (2019).</a:t>
            </a:r>
            <a:endParaRPr b="0" lang="en-US"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M.A. Khan, M.T. Quasim, F. Algarni, A. Alharthi. </a:t>
            </a:r>
            <a:r>
              <a:rPr b="0" i="1" lang="de-DE" sz="1800" spc="-1" strike="noStrike">
                <a:solidFill>
                  <a:srgbClr val="000000"/>
                </a:solidFill>
                <a:latin typeface="DejaVu Sans"/>
                <a:ea typeface="DejaVu Sans"/>
              </a:rPr>
              <a:t>Decentralised Internet of Things</a:t>
            </a:r>
            <a:r>
              <a:rPr b="0" lang="de-DE" sz="1800" spc="-1" strike="noStrike">
                <a:solidFill>
                  <a:srgbClr val="000000"/>
                </a:solidFill>
                <a:latin typeface="DejaVu Sans"/>
                <a:ea typeface="DejaVu Sans"/>
              </a:rPr>
              <a:t> (2020).</a:t>
            </a:r>
            <a:endParaRPr b="0" lang="en-US"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Dimitrios Serpanos und Marilyn Claire Wolf. I</a:t>
            </a:r>
            <a:r>
              <a:rPr b="0" i="1" lang="de-DE" sz="1800" spc="-1" strike="noStrike">
                <a:solidFill>
                  <a:srgbClr val="000000"/>
                </a:solidFill>
                <a:latin typeface="DejaVu Sans"/>
                <a:ea typeface="DejaVu Sans"/>
              </a:rPr>
              <a:t>nternet-of-Things (IoT) Systems Architectures, Algorithms, Methodologies</a:t>
            </a:r>
            <a:r>
              <a:rPr b="0" lang="de-DE" sz="1800" spc="-1" strike="noStrike">
                <a:solidFill>
                  <a:srgbClr val="000000"/>
                </a:solidFill>
                <a:latin typeface="DejaVu Sans"/>
                <a:ea typeface="DejaVu Sans"/>
              </a:rPr>
              <a:t> (2018).</a:t>
            </a:r>
            <a:endParaRPr b="0" lang="en-US"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Perry Lea. </a:t>
            </a:r>
            <a:r>
              <a:rPr b="0" i="1" lang="de-DE" sz="1800" spc="-1" strike="noStrike">
                <a:solidFill>
                  <a:srgbClr val="000000"/>
                </a:solidFill>
                <a:latin typeface="DejaVu Sans"/>
                <a:ea typeface="DejaVu Sans"/>
              </a:rPr>
              <a:t>Internet of Things for Architects: Architecting IoT solutions by implementing sensors, communication infrastructure, edge computing, analytics, and security</a:t>
            </a:r>
            <a:r>
              <a:rPr b="0" lang="de-DE" sz="1800" spc="-1" strike="noStrike">
                <a:solidFill>
                  <a:srgbClr val="000000"/>
                </a:solidFill>
                <a:latin typeface="DejaVu Sans"/>
                <a:ea typeface="DejaVu Sans"/>
              </a:rPr>
              <a:t> (2018).</a:t>
            </a:r>
            <a:endParaRPr b="0" lang="en-US"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Dan Boneh, Amit Sahai und Brent Waters. </a:t>
            </a:r>
            <a:r>
              <a:rPr b="0" i="1" lang="de-DE" sz="1800" spc="-1" strike="noStrike">
                <a:solidFill>
                  <a:srgbClr val="000000"/>
                </a:solidFill>
                <a:latin typeface="DejaVu Sans"/>
                <a:ea typeface="DejaVu Sans"/>
              </a:rPr>
              <a:t>Functional Encryption: Definitions and Challenges</a:t>
            </a:r>
            <a:r>
              <a:rPr b="0" lang="de-DE" sz="1800" spc="-1" strike="noStrike">
                <a:solidFill>
                  <a:srgbClr val="000000"/>
                </a:solidFill>
                <a:latin typeface="DejaVu Sans"/>
                <a:ea typeface="DejaVu Sans"/>
              </a:rPr>
              <a:t> (2010).</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7" name="CustomShape 1"/>
          <p:cNvSpPr/>
          <p:nvPr/>
        </p:nvSpPr>
        <p:spPr>
          <a:xfrm>
            <a:off x="335520" y="764640"/>
            <a:ext cx="10741680" cy="4924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Further Resources </a:t>
            </a:r>
            <a:endParaRPr b="0" lang="en-US" sz="2400" spc="-1" strike="noStrike">
              <a:solidFill>
                <a:srgbClr val="000000"/>
              </a:solidFill>
              <a:latin typeface="Arial"/>
            </a:endParaRPr>
          </a:p>
        </p:txBody>
      </p:sp>
      <p:sp>
        <p:nvSpPr>
          <p:cNvPr id="208" name="CustomShape 2"/>
          <p:cNvSpPr/>
          <p:nvPr/>
        </p:nvSpPr>
        <p:spPr>
          <a:xfrm>
            <a:off x="335520" y="1268640"/>
            <a:ext cx="10741680" cy="5029200"/>
          </a:xfrm>
          <a:prstGeom prst="rect">
            <a:avLst/>
          </a:prstGeom>
          <a:noFill/>
          <a:ln w="0">
            <a:noFill/>
          </a:ln>
        </p:spPr>
        <p:style>
          <a:lnRef idx="0"/>
          <a:fillRef idx="0"/>
          <a:effectRef idx="0"/>
          <a:fontRef idx="minor"/>
        </p:style>
        <p:txBody>
          <a:bodyPr lIns="90000" rIns="90000" tIns="45000" bIns="45000" anchor="ctr">
            <a:noAutofit/>
          </a:bodyPr>
          <a:p>
            <a:pPr marL="195120" indent="-18828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Climate University – Teaching and learning for a sustainable future – </a:t>
            </a:r>
            <a:r>
              <a:rPr b="0" lang="en-US" sz="1800" spc="-1" strike="noStrike" u="sng">
                <a:solidFill>
                  <a:srgbClr val="0000ff"/>
                </a:solidFill>
                <a:uFillTx/>
                <a:latin typeface="DejaVu Sans"/>
                <a:ea typeface="DejaVu Sans"/>
                <a:hlinkClick r:id="rId1"/>
              </a:rPr>
              <a:t>Link</a:t>
            </a:r>
            <a:endParaRPr b="0" lang="en-US" sz="1800" spc="-1" strike="noStrike">
              <a:solidFill>
                <a:srgbClr val="000000"/>
              </a:solidFill>
              <a:latin typeface="Arial"/>
            </a:endParaRPr>
          </a:p>
          <a:p>
            <a:pPr marL="195120" indent="-18828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Circular Societies (German) – </a:t>
            </a:r>
            <a:r>
              <a:rPr b="0" lang="en-US" sz="1800" spc="-1" strike="noStrike" u="sng">
                <a:solidFill>
                  <a:srgbClr val="0000ff"/>
                </a:solidFill>
                <a:uFillTx/>
                <a:latin typeface="DejaVu Sans"/>
                <a:ea typeface="DejaVu Sans"/>
                <a:hlinkClick r:id="rId2"/>
              </a:rPr>
              <a:t>Link</a:t>
            </a:r>
            <a:r>
              <a:rPr b="0" lang="en-US" sz="1800" spc="-1" strike="noStrike">
                <a:solidFill>
                  <a:srgbClr val="000000"/>
                </a:solidFill>
                <a:latin typeface="DejaVu Sans"/>
                <a:ea typeface="DejaVu Sans"/>
              </a:rPr>
              <a:t> </a:t>
            </a:r>
            <a:endParaRPr b="0" lang="en-US" sz="1800" spc="-1" strike="noStrike">
              <a:solidFill>
                <a:srgbClr val="000000"/>
              </a:solidFill>
              <a:latin typeface="Arial"/>
            </a:endParaRPr>
          </a:p>
          <a:p>
            <a:pPr marL="195120" indent="-18828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Server Infrastructure for a Global Rebellion – </a:t>
            </a:r>
            <a:r>
              <a:rPr b="0" lang="en-US" sz="1800" spc="-1" strike="noStrike" u="sng">
                <a:solidFill>
                  <a:srgbClr val="0000ff"/>
                </a:solidFill>
                <a:uFillTx/>
                <a:latin typeface="DejaVu Sans"/>
                <a:ea typeface="DejaVu Sans"/>
                <a:hlinkClick r:id="rId3"/>
              </a:rPr>
              <a:t>Link</a:t>
            </a:r>
            <a:endParaRPr b="0" lang="en-US" sz="1800" spc="-1" strike="noStrike">
              <a:solidFill>
                <a:srgbClr val="000000"/>
              </a:solidFill>
              <a:latin typeface="Arial"/>
            </a:endParaRPr>
          </a:p>
          <a:p>
            <a:pPr marL="195120" indent="-18828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Podcasts:</a:t>
            </a:r>
            <a:endParaRPr b="0" lang="en-US" sz="1800" spc="-1" strike="noStrike">
              <a:solidFill>
                <a:srgbClr val="000000"/>
              </a:solidFill>
              <a:latin typeface="Arial"/>
            </a:endParaRPr>
          </a:p>
          <a:p>
            <a:pPr lvl="1" marL="432000" indent="-214560">
              <a:lnSpc>
                <a:spcPct val="100000"/>
              </a:lnSpc>
              <a:buClr>
                <a:srgbClr val="008c4f"/>
              </a:buClr>
              <a:buSzPct val="45000"/>
              <a:buFont typeface="OpenSymbol"/>
              <a:buChar char="—"/>
            </a:pPr>
            <a:r>
              <a:rPr b="0" lang="en-US" sz="1800" spc="-1" strike="noStrike">
                <a:solidFill>
                  <a:srgbClr val="000000"/>
                </a:solidFill>
                <a:latin typeface="DejaVu Sans"/>
                <a:ea typeface="DejaVu Sans"/>
              </a:rPr>
              <a:t>Drilled (</a:t>
            </a:r>
            <a:r>
              <a:rPr b="0" lang="en-US" sz="1800" spc="-1" strike="noStrike" u="sng">
                <a:solidFill>
                  <a:srgbClr val="0000ff"/>
                </a:solidFill>
                <a:uFillTx/>
                <a:latin typeface="DejaVu Sans"/>
                <a:ea typeface="DejaVu Sans"/>
                <a:hlinkClick r:id="rId4"/>
              </a:rPr>
              <a:t>Link</a:t>
            </a:r>
            <a:r>
              <a:rPr b="0" lang="en-US" sz="1800" spc="-1" strike="noStrike">
                <a:solidFill>
                  <a:srgbClr val="000000"/>
                </a:solidFill>
                <a:latin typeface="DejaVu Sans"/>
                <a:ea typeface="DejaVu Sans"/>
              </a:rPr>
              <a:t>)</a:t>
            </a:r>
            <a:endParaRPr b="0" lang="en-US" sz="1800" spc="-1" strike="noStrike">
              <a:solidFill>
                <a:srgbClr val="000000"/>
              </a:solidFill>
              <a:latin typeface="Arial"/>
            </a:endParaRPr>
          </a:p>
          <a:p>
            <a:pPr lvl="1" marL="432000" indent="-21456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How to Save a Planet (</a:t>
            </a:r>
            <a:r>
              <a:rPr b="0" lang="en-US" sz="1800" spc="-1" strike="noStrike" u="sng">
                <a:solidFill>
                  <a:srgbClr val="0000ff"/>
                </a:solidFill>
                <a:uFillTx/>
                <a:latin typeface="DejaVu Sans"/>
                <a:ea typeface="DejaVu Sans"/>
                <a:hlinkClick r:id="rId5"/>
              </a:rPr>
              <a:t>Link</a:t>
            </a:r>
            <a:r>
              <a:rPr b="0" lang="en-US" sz="1800" spc="-1" strike="noStrike">
                <a:solidFill>
                  <a:srgbClr val="000000"/>
                </a:solidFill>
                <a:latin typeface="DejaVu Sans"/>
                <a:ea typeface="DejaVu Sans"/>
              </a:rPr>
              <a:t>)</a:t>
            </a:r>
            <a:endParaRPr b="0" lang="en-US" sz="1800" spc="-1" strike="noStrike">
              <a:solidFill>
                <a:srgbClr val="000000"/>
              </a:solidFill>
              <a:latin typeface="Arial"/>
            </a:endParaRPr>
          </a:p>
          <a:p>
            <a:pPr lvl="1" marL="432000" indent="-21456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1,5 Grad – der Klima-Podcast mit Luisa Neubauer (German) (</a:t>
            </a:r>
            <a:r>
              <a:rPr b="0" lang="en-US" sz="1800" spc="-1" strike="noStrike" u="sng">
                <a:solidFill>
                  <a:srgbClr val="0000ff"/>
                </a:solidFill>
                <a:uFillTx/>
                <a:latin typeface="DejaVu Sans"/>
                <a:ea typeface="DejaVu Sans"/>
                <a:hlinkClick r:id="rId6"/>
              </a:rPr>
              <a:t>Link</a:t>
            </a:r>
            <a:r>
              <a:rPr b="0" lang="en-US" sz="1800" spc="-1" strike="noStrike">
                <a:solidFill>
                  <a:srgbClr val="000000"/>
                </a:solidFill>
                <a:latin typeface="DejaVu Sans"/>
                <a:ea typeface="DejaVu Sans"/>
              </a:rPr>
              <a:t>)</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9" name="CustomShape 1"/>
          <p:cNvSpPr/>
          <p:nvPr/>
        </p:nvSpPr>
        <p:spPr>
          <a:xfrm>
            <a:off x="335520" y="1268640"/>
            <a:ext cx="10743480" cy="503100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spcBef>
                <a:spcPts val="799"/>
              </a:spcBef>
              <a:tabLst>
                <a:tab algn="l" pos="0"/>
              </a:tabLst>
            </a:pPr>
            <a:r>
              <a:rPr b="1" lang="en-US" sz="4000" spc="-1" strike="noStrike">
                <a:solidFill>
                  <a:srgbClr val="000000"/>
                </a:solidFill>
                <a:latin typeface="DejaVu Sans"/>
                <a:ea typeface="DejaVu Sans"/>
              </a:rPr>
              <a:t>Questions?</a:t>
            </a:r>
            <a:endParaRPr b="0" lang="en-US" sz="4000" spc="-1" strike="noStrike">
              <a:solidFill>
                <a:srgbClr val="000000"/>
              </a:solidFill>
              <a:latin typeface="Arial"/>
            </a:endParaRPr>
          </a:p>
        </p:txBody>
      </p:sp>
      <p:sp>
        <p:nvSpPr>
          <p:cNvPr id="210" name="CustomShape 2"/>
          <p:cNvSpPr/>
          <p:nvPr/>
        </p:nvSpPr>
        <p:spPr>
          <a:xfrm>
            <a:off x="335520" y="764640"/>
            <a:ext cx="10743480" cy="4942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CustomShape 1"/>
          <p:cNvSpPr/>
          <p:nvPr/>
        </p:nvSpPr>
        <p:spPr>
          <a:xfrm>
            <a:off x="542880" y="721800"/>
            <a:ext cx="10347840" cy="48852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000000"/>
                </a:solidFill>
                <a:latin typeface="DejaVu Sans"/>
                <a:ea typeface="DejaVu Sans"/>
              </a:rPr>
              <a:t>ETCE Research Group</a:t>
            </a:r>
            <a:endParaRPr b="0" lang="en-US" sz="2200" spc="-1" strike="noStrike">
              <a:solidFill>
                <a:srgbClr val="000000"/>
              </a:solidFill>
              <a:latin typeface="Arial"/>
            </a:endParaRPr>
          </a:p>
        </p:txBody>
      </p:sp>
      <p:sp>
        <p:nvSpPr>
          <p:cNvPr id="115" name="CustomShape 2"/>
          <p:cNvSpPr/>
          <p:nvPr/>
        </p:nvSpPr>
        <p:spPr>
          <a:xfrm>
            <a:off x="451800" y="1709280"/>
            <a:ext cx="8215200" cy="4343400"/>
          </a:xfrm>
          <a:prstGeom prst="rect">
            <a:avLst/>
          </a:prstGeom>
          <a:noFill/>
          <a:ln w="936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116" name="CustomShape 3"/>
          <p:cNvSpPr/>
          <p:nvPr/>
        </p:nvSpPr>
        <p:spPr>
          <a:xfrm>
            <a:off x="609480" y="1769400"/>
            <a:ext cx="10578240" cy="4846320"/>
          </a:xfrm>
          <a:prstGeom prst="rect">
            <a:avLst/>
          </a:prstGeom>
          <a:noFill/>
          <a:ln w="0">
            <a:noFill/>
          </a:ln>
        </p:spPr>
        <p:style>
          <a:lnRef idx="0"/>
          <a:fillRef idx="0"/>
          <a:effectRef idx="0"/>
          <a:fontRef idx="minor"/>
        </p:style>
        <p:txBody>
          <a:bodyPr lIns="0" rIns="0" tIns="0" bIns="0" anchor="ctr">
            <a:normAutofit/>
          </a:bodyPr>
          <a:p>
            <a:pPr marL="216000" indent="-210600">
              <a:lnSpc>
                <a:spcPct val="90000"/>
              </a:lnSpc>
              <a:spcBef>
                <a:spcPts val="1009"/>
              </a:spcBef>
              <a:buClr>
                <a:srgbClr val="008c4f"/>
              </a:buClr>
              <a:buSzPct val="80000"/>
              <a:buFont typeface="Wingdings 2" charset="2"/>
              <a:buChar char=""/>
            </a:pPr>
            <a:r>
              <a:rPr b="1" lang="de-DE" sz="2000" spc="-1" strike="noStrike">
                <a:solidFill>
                  <a:srgbClr val="000000"/>
                </a:solidFill>
                <a:latin typeface="DejaVu Sans"/>
                <a:ea typeface="DejaVu Sans"/>
              </a:rPr>
              <a:t>E</a:t>
            </a:r>
            <a:r>
              <a:rPr b="0" lang="de-DE" sz="2000" spc="-1" strike="noStrike">
                <a:solidFill>
                  <a:srgbClr val="000000"/>
                </a:solidFill>
                <a:latin typeface="DejaVu Sans"/>
                <a:ea typeface="DejaVu Sans"/>
              </a:rPr>
              <a:t>merging </a:t>
            </a:r>
            <a:r>
              <a:rPr b="1" lang="de-DE" sz="2000" spc="-1" strike="noStrike">
                <a:solidFill>
                  <a:srgbClr val="000000"/>
                </a:solidFill>
                <a:latin typeface="DejaVu Sans"/>
                <a:ea typeface="DejaVu Sans"/>
              </a:rPr>
              <a:t>T</a:t>
            </a:r>
            <a:r>
              <a:rPr b="0" lang="de-DE" sz="2000" spc="-1" strike="noStrike">
                <a:solidFill>
                  <a:srgbClr val="000000"/>
                </a:solidFill>
                <a:latin typeface="DejaVu Sans"/>
                <a:ea typeface="DejaVu Sans"/>
              </a:rPr>
              <a:t>echnologies for the </a:t>
            </a:r>
            <a:r>
              <a:rPr b="1" lang="de-DE" sz="2000" spc="-1" strike="noStrike">
                <a:solidFill>
                  <a:srgbClr val="000000"/>
                </a:solidFill>
                <a:latin typeface="DejaVu Sans"/>
                <a:ea typeface="DejaVu Sans"/>
              </a:rPr>
              <a:t>C</a:t>
            </a:r>
            <a:r>
              <a:rPr b="0" lang="de-DE" sz="2000" spc="-1" strike="noStrike">
                <a:solidFill>
                  <a:srgbClr val="000000"/>
                </a:solidFill>
                <a:latin typeface="DejaVu Sans"/>
                <a:ea typeface="DejaVu Sans"/>
              </a:rPr>
              <a:t>ircular </a:t>
            </a:r>
            <a:r>
              <a:rPr b="1" lang="de-DE" sz="2000" spc="-1" strike="noStrike">
                <a:solidFill>
                  <a:srgbClr val="000000"/>
                </a:solidFill>
                <a:latin typeface="DejaVu Sans"/>
                <a:ea typeface="DejaVu Sans"/>
              </a:rPr>
              <a:t>E</a:t>
            </a:r>
            <a:r>
              <a:rPr b="0" lang="de-DE" sz="2000" spc="-1" strike="noStrike">
                <a:solidFill>
                  <a:srgbClr val="000000"/>
                </a:solidFill>
                <a:latin typeface="DejaVu Sans"/>
                <a:ea typeface="DejaVu Sans"/>
              </a:rPr>
              <a:t>conomy → </a:t>
            </a:r>
            <a:r>
              <a:rPr b="1" lang="de-DE" sz="2000" spc="-1" strike="noStrike">
                <a:solidFill>
                  <a:srgbClr val="000000"/>
                </a:solidFill>
                <a:latin typeface="DejaVu Sans"/>
                <a:ea typeface="DejaVu Sans"/>
              </a:rPr>
              <a:t>ETCE</a:t>
            </a:r>
            <a:endParaRPr b="0" lang="en-US" sz="2000" spc="-1" strike="noStrike">
              <a:solidFill>
                <a:srgbClr val="000000"/>
              </a:solidFill>
              <a:latin typeface="Arial"/>
            </a:endParaRPr>
          </a:p>
          <a:p>
            <a:pPr marL="216000" indent="-210600">
              <a:lnSpc>
                <a:spcPct val="100000"/>
              </a:lnSpc>
              <a:spcBef>
                <a:spcPts val="1009"/>
              </a:spcBef>
              <a:buClr>
                <a:srgbClr val="008c4f"/>
              </a:buClr>
              <a:buSzPct val="80000"/>
              <a:buFont typeface="Wingdings 2" charset="2"/>
              <a:buChar char=""/>
            </a:pPr>
            <a:r>
              <a:rPr b="0" lang="en-US" sz="2000" spc="-1" strike="noStrike">
                <a:solidFill>
                  <a:srgbClr val="000000"/>
                </a:solidFill>
                <a:latin typeface="DejaVu Sans"/>
                <a:ea typeface="DejaVu Sans"/>
              </a:rPr>
              <a:t>Research focus:</a:t>
            </a:r>
            <a:endParaRPr b="0" lang="en-US" sz="2000" spc="-1" strike="noStrike">
              <a:solidFill>
                <a:srgbClr val="000000"/>
              </a:solidFill>
              <a:latin typeface="Arial"/>
            </a:endParaRPr>
          </a:p>
          <a:p>
            <a:pPr lvl="1" marL="685800" indent="-223200">
              <a:lnSpc>
                <a:spcPct val="100000"/>
              </a:lnSpc>
              <a:spcBef>
                <a:spcPts val="1009"/>
              </a:spcBef>
              <a:buClr>
                <a:srgbClr val="008c4f"/>
              </a:buClr>
              <a:buSzPct val="45000"/>
              <a:buFont typeface="Arial"/>
              <a:buChar char="—"/>
            </a:pPr>
            <a:r>
              <a:rPr b="0" lang="en-US" sz="1800" spc="-1" strike="noStrike">
                <a:solidFill>
                  <a:srgbClr val="000000"/>
                </a:solidFill>
                <a:latin typeface="DejaVu Sans"/>
                <a:ea typeface="DejaVu Sans"/>
              </a:rPr>
              <a:t>Intersection of IT and sustainability</a:t>
            </a:r>
            <a:endParaRPr b="0" lang="en-US" sz="1800" spc="-1" strike="noStrike">
              <a:solidFill>
                <a:srgbClr val="000000"/>
              </a:solidFill>
              <a:latin typeface="Arial"/>
            </a:endParaRPr>
          </a:p>
          <a:p>
            <a:pPr lvl="1" marL="685800" indent="-223200">
              <a:lnSpc>
                <a:spcPct val="100000"/>
              </a:lnSpc>
              <a:spcBef>
                <a:spcPts val="1009"/>
              </a:spcBef>
              <a:buClr>
                <a:srgbClr val="008c4f"/>
              </a:buClr>
              <a:buSzPct val="45000"/>
              <a:buFont typeface="Arial"/>
              <a:buChar char="—"/>
            </a:pPr>
            <a:r>
              <a:rPr b="0" lang="en-US" sz="1800" spc="-1" strike="noStrike">
                <a:solidFill>
                  <a:srgbClr val="000000"/>
                </a:solidFill>
                <a:latin typeface="DejaVu Sans"/>
                <a:ea typeface="DejaVu Sans"/>
              </a:rPr>
              <a:t>Circular Economy</a:t>
            </a:r>
            <a:endParaRPr b="0" lang="en-US" sz="1800" spc="-1" strike="noStrike">
              <a:solidFill>
                <a:srgbClr val="000000"/>
              </a:solidFill>
              <a:latin typeface="Arial"/>
            </a:endParaRPr>
          </a:p>
          <a:p>
            <a:pPr lvl="1" marL="685800" indent="-223200">
              <a:lnSpc>
                <a:spcPct val="100000"/>
              </a:lnSpc>
              <a:spcBef>
                <a:spcPts val="1009"/>
              </a:spcBef>
              <a:buClr>
                <a:srgbClr val="008c4f"/>
              </a:buClr>
              <a:buSzPct val="45000"/>
              <a:buFont typeface="Arial"/>
              <a:buChar char="—"/>
            </a:pPr>
            <a:r>
              <a:rPr b="0" lang="en-US" sz="1800" spc="-1" strike="noStrike">
                <a:solidFill>
                  <a:srgbClr val="000000"/>
                </a:solidFill>
                <a:latin typeface="DejaVu Sans"/>
                <a:ea typeface="DejaVu Sans"/>
              </a:rPr>
              <a:t>Self-organized, decentralized and distributed systems</a:t>
            </a:r>
            <a:endParaRPr b="0" lang="en-US" sz="1800" spc="-1" strike="noStrike">
              <a:solidFill>
                <a:srgbClr val="000000"/>
              </a:solidFill>
              <a:latin typeface="Arial"/>
            </a:endParaRPr>
          </a:p>
          <a:p>
            <a:pPr lvl="1" marL="685800" indent="-223200">
              <a:lnSpc>
                <a:spcPct val="100000"/>
              </a:lnSpc>
              <a:spcBef>
                <a:spcPts val="1009"/>
              </a:spcBef>
              <a:buClr>
                <a:srgbClr val="008c4f"/>
              </a:buClr>
              <a:buSzPct val="45000"/>
              <a:buFont typeface="Arial"/>
              <a:buChar char="—"/>
            </a:pPr>
            <a:r>
              <a:rPr b="0" lang="en-US" sz="1800" spc="-1" strike="noStrike">
                <a:solidFill>
                  <a:srgbClr val="000000"/>
                </a:solidFill>
                <a:latin typeface="DejaVu Sans"/>
                <a:ea typeface="DejaVu Sans"/>
              </a:rPr>
              <a:t>Machine-to-Everything Economy (M2X Economy)</a:t>
            </a:r>
            <a:endParaRPr b="0" lang="en-US" sz="1800" spc="-1" strike="noStrike">
              <a:solidFill>
                <a:srgbClr val="000000"/>
              </a:solidFill>
              <a:latin typeface="Arial"/>
            </a:endParaRPr>
          </a:p>
          <a:p>
            <a:pPr marL="216000" indent="-210600">
              <a:lnSpc>
                <a:spcPct val="100000"/>
              </a:lnSpc>
              <a:spcBef>
                <a:spcPts val="1009"/>
              </a:spcBef>
              <a:buClr>
                <a:srgbClr val="008c4f"/>
              </a:buClr>
              <a:buSzPct val="80000"/>
              <a:buFont typeface="Wingdings 2" charset="2"/>
              <a:buChar char=""/>
            </a:pPr>
            <a:r>
              <a:rPr b="0" lang="en-US" sz="2000" spc="-1" strike="noStrike">
                <a:solidFill>
                  <a:srgbClr val="000000"/>
                </a:solidFill>
                <a:latin typeface="DejaVu Sans"/>
                <a:ea typeface="DejaVu Sans"/>
              </a:rPr>
              <a:t>Other courses:</a:t>
            </a:r>
            <a:endParaRPr b="0" lang="en-US" sz="2000" spc="-1" strike="noStrike">
              <a:solidFill>
                <a:srgbClr val="000000"/>
              </a:solidFill>
              <a:latin typeface="Arial"/>
            </a:endParaRPr>
          </a:p>
          <a:p>
            <a:pPr lvl="1" marL="685800" indent="-223200">
              <a:lnSpc>
                <a:spcPct val="100000"/>
              </a:lnSpc>
              <a:spcBef>
                <a:spcPts val="1009"/>
              </a:spcBef>
              <a:buClr>
                <a:srgbClr val="008c4f"/>
              </a:buClr>
              <a:buSzPct val="45000"/>
              <a:buFont typeface="Arial"/>
              <a:buChar char="—"/>
            </a:pPr>
            <a:r>
              <a:rPr b="0" lang="en-US" sz="1800" spc="-1" strike="noStrike">
                <a:solidFill>
                  <a:srgbClr val="000000"/>
                </a:solidFill>
                <a:latin typeface="DejaVu Sans"/>
                <a:ea typeface="DejaVu Sans"/>
              </a:rPr>
              <a:t>The Limits to Growth – Sustainability and the Circular Economy (SS/WS – open for everyone)</a:t>
            </a:r>
            <a:endParaRPr b="0" lang="en-US" sz="1800" spc="-1" strike="noStrike">
              <a:solidFill>
                <a:srgbClr val="000000"/>
              </a:solidFill>
              <a:latin typeface="Arial"/>
            </a:endParaRPr>
          </a:p>
          <a:p>
            <a:pPr lvl="1" marL="685800" indent="-223200">
              <a:lnSpc>
                <a:spcPct val="100000"/>
              </a:lnSpc>
              <a:spcBef>
                <a:spcPts val="1009"/>
              </a:spcBef>
              <a:buClr>
                <a:srgbClr val="008c4f"/>
              </a:buClr>
              <a:buSzPct val="45000"/>
              <a:buFont typeface="Arial"/>
              <a:buChar char="—"/>
            </a:pPr>
            <a:r>
              <a:rPr b="0" lang="en-US" sz="1800" spc="-1" strike="noStrike">
                <a:solidFill>
                  <a:srgbClr val="000000"/>
                </a:solidFill>
                <a:latin typeface="DejaVu Sans"/>
                <a:ea typeface="DejaVu Sans"/>
              </a:rPr>
              <a:t>Requirements Engineering (WS – M.Sc.)</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CustomShape 1"/>
          <p:cNvSpPr/>
          <p:nvPr/>
        </p:nvSpPr>
        <p:spPr>
          <a:xfrm>
            <a:off x="542880" y="721800"/>
            <a:ext cx="10347840" cy="48852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000000"/>
                </a:solidFill>
                <a:latin typeface="DejaVu Sans"/>
                <a:ea typeface="DejaVu Sans"/>
              </a:rPr>
              <a:t>ETCE Research Group</a:t>
            </a:r>
            <a:endParaRPr b="0" lang="en-US" sz="2200" spc="-1" strike="noStrike">
              <a:solidFill>
                <a:srgbClr val="000000"/>
              </a:solidFill>
              <a:latin typeface="Arial"/>
            </a:endParaRPr>
          </a:p>
        </p:txBody>
      </p:sp>
      <p:sp>
        <p:nvSpPr>
          <p:cNvPr id="118" name="CustomShape 2"/>
          <p:cNvSpPr/>
          <p:nvPr/>
        </p:nvSpPr>
        <p:spPr>
          <a:xfrm>
            <a:off x="451800" y="1709280"/>
            <a:ext cx="8215200" cy="4343400"/>
          </a:xfrm>
          <a:prstGeom prst="rect">
            <a:avLst/>
          </a:prstGeom>
          <a:noFill/>
          <a:ln w="936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119" name="CustomShape 3"/>
          <p:cNvSpPr/>
          <p:nvPr/>
        </p:nvSpPr>
        <p:spPr>
          <a:xfrm>
            <a:off x="609480" y="1769400"/>
            <a:ext cx="10578240" cy="4846320"/>
          </a:xfrm>
          <a:prstGeom prst="rect">
            <a:avLst/>
          </a:prstGeom>
          <a:noFill/>
          <a:ln w="0">
            <a:noFill/>
          </a:ln>
        </p:spPr>
        <p:style>
          <a:lnRef idx="0"/>
          <a:fillRef idx="0"/>
          <a:effectRef idx="0"/>
          <a:fontRef idx="minor"/>
        </p:style>
        <p:txBody>
          <a:bodyPr lIns="0" rIns="0" tIns="0" bIns="0" anchor="ctr">
            <a:normAutofit/>
          </a:bodyPr>
          <a:p>
            <a:pPr marL="216000" indent="-210600">
              <a:lnSpc>
                <a:spcPct val="90000"/>
              </a:lnSpc>
              <a:spcBef>
                <a:spcPts val="1009"/>
              </a:spcBef>
              <a:buClr>
                <a:srgbClr val="008c4f"/>
              </a:buClr>
              <a:buSzPct val="80000"/>
              <a:buFont typeface="Wingdings 2" charset="2"/>
              <a:buChar char=""/>
            </a:pPr>
            <a:r>
              <a:rPr b="0" lang="de-DE" sz="2000" spc="-1" strike="noStrike">
                <a:solidFill>
                  <a:srgbClr val="000000"/>
                </a:solidFill>
                <a:latin typeface="DejaVu Sans"/>
                <a:ea typeface="DejaVu Sans"/>
              </a:rPr>
              <a:t>ETCE Website – </a:t>
            </a:r>
            <a:r>
              <a:rPr b="0" lang="de-DE" sz="2000" spc="-1" strike="noStrike" u="sng">
                <a:solidFill>
                  <a:srgbClr val="0000ff"/>
                </a:solidFill>
                <a:uFillTx/>
                <a:latin typeface="DejaVu Sans"/>
                <a:ea typeface="DejaVu Sans"/>
                <a:hlinkClick r:id="rId1"/>
              </a:rPr>
              <a:t>Link</a:t>
            </a:r>
            <a:r>
              <a:rPr b="0" lang="de-DE" sz="2000" spc="-1" strike="noStrike">
                <a:solidFill>
                  <a:srgbClr val="000000"/>
                </a:solidFill>
                <a:latin typeface="DejaVu Sans"/>
                <a:ea typeface="DejaVu Sans"/>
              </a:rPr>
              <a:t> </a:t>
            </a:r>
            <a:endParaRPr b="0" lang="en-US" sz="2000" spc="-1" strike="noStrike">
              <a:solidFill>
                <a:srgbClr val="000000"/>
              </a:solidFill>
              <a:latin typeface="Arial"/>
            </a:endParaRPr>
          </a:p>
          <a:p>
            <a:pPr lvl="1" marL="685800" indent="-223200">
              <a:lnSpc>
                <a:spcPct val="100000"/>
              </a:lnSpc>
              <a:spcBef>
                <a:spcPts val="1009"/>
              </a:spcBef>
              <a:buClr>
                <a:srgbClr val="008c4f"/>
              </a:buClr>
              <a:buSzPct val="45000"/>
              <a:buFont typeface="Arial"/>
              <a:buChar char="—"/>
            </a:pPr>
            <a:r>
              <a:rPr b="0" lang="en-US" sz="1800" spc="-1" strike="noStrike">
                <a:solidFill>
                  <a:srgbClr val="000000"/>
                </a:solidFill>
                <a:latin typeface="DejaVu Sans"/>
                <a:ea typeface="DejaVu Sans"/>
              </a:rPr>
              <a:t>Course material </a:t>
            </a:r>
            <a:endParaRPr b="0" lang="en-US" sz="1800" spc="-1" strike="noStrike">
              <a:solidFill>
                <a:srgbClr val="000000"/>
              </a:solidFill>
              <a:latin typeface="Arial"/>
            </a:endParaRPr>
          </a:p>
          <a:p>
            <a:pPr lvl="1" marL="685800" indent="-223200">
              <a:lnSpc>
                <a:spcPct val="100000"/>
              </a:lnSpc>
              <a:spcBef>
                <a:spcPts val="1009"/>
              </a:spcBef>
              <a:buClr>
                <a:srgbClr val="008c4f"/>
              </a:buClr>
              <a:buSzPct val="45000"/>
              <a:buFont typeface="Arial"/>
              <a:buChar char="—"/>
            </a:pPr>
            <a:r>
              <a:rPr b="0" lang="en-US" sz="1800" spc="-1" strike="noStrike">
                <a:solidFill>
                  <a:srgbClr val="000000"/>
                </a:solidFill>
                <a:latin typeface="DejaVu Sans"/>
                <a:ea typeface="DejaVu Sans"/>
              </a:rPr>
              <a:t>Theses/project topics</a:t>
            </a:r>
            <a:endParaRPr b="0" lang="en-US" sz="1800" spc="-1" strike="noStrike">
              <a:solidFill>
                <a:srgbClr val="000000"/>
              </a:solidFill>
              <a:latin typeface="Arial"/>
            </a:endParaRPr>
          </a:p>
          <a:p>
            <a:pPr>
              <a:lnSpc>
                <a:spcPct val="100000"/>
              </a:lnSpc>
              <a:spcBef>
                <a:spcPts val="1009"/>
              </a:spcBef>
            </a:pPr>
            <a:endParaRPr b="0" lang="en-US" sz="1800" spc="-1" strike="noStrike">
              <a:solidFill>
                <a:srgbClr val="000000"/>
              </a:solidFill>
              <a:latin typeface="Arial"/>
            </a:endParaRPr>
          </a:p>
          <a:p>
            <a:pPr marL="216000" indent="-210600">
              <a:lnSpc>
                <a:spcPct val="90000"/>
              </a:lnSpc>
              <a:spcBef>
                <a:spcPts val="1009"/>
              </a:spcBef>
              <a:buClr>
                <a:srgbClr val="008c4f"/>
              </a:buClr>
              <a:buSzPct val="80000"/>
              <a:buFont typeface="Wingdings 2" charset="2"/>
              <a:buChar char=""/>
              <a:tabLst>
                <a:tab algn="l" pos="0"/>
              </a:tabLst>
            </a:pPr>
            <a:r>
              <a:rPr b="0" lang="en-GB" sz="2000" spc="-1" strike="noStrike">
                <a:solidFill>
                  <a:srgbClr val="000000"/>
                </a:solidFill>
                <a:latin typeface="DejaVu Sans"/>
                <a:ea typeface="DejaVu Sans"/>
              </a:rPr>
              <a:t>Our research in action:</a:t>
            </a:r>
            <a:endParaRPr b="0" lang="en-US" sz="2000" spc="-1" strike="noStrike">
              <a:solidFill>
                <a:srgbClr val="000000"/>
              </a:solidFill>
              <a:latin typeface="Arial"/>
            </a:endParaRPr>
          </a:p>
          <a:p>
            <a:pPr lvl="1" marL="685800" indent="-223200">
              <a:lnSpc>
                <a:spcPct val="100000"/>
              </a:lnSpc>
              <a:spcBef>
                <a:spcPts val="1009"/>
              </a:spcBef>
              <a:buClr>
                <a:srgbClr val="008c4f"/>
              </a:buClr>
              <a:buSzPct val="45000"/>
              <a:buFont typeface="Arial"/>
              <a:buChar char="—"/>
              <a:tabLst>
                <a:tab algn="l" pos="0"/>
              </a:tabLst>
            </a:pPr>
            <a:r>
              <a:rPr b="0" lang="en-US" sz="1800" spc="-1" strike="noStrike">
                <a:solidFill>
                  <a:srgbClr val="000000"/>
                </a:solidFill>
                <a:latin typeface="DejaVu Sans"/>
                <a:ea typeface="DejaVu Sans"/>
              </a:rPr>
              <a:t>ZDF documentary (German) – </a:t>
            </a:r>
            <a:r>
              <a:rPr b="0" lang="en-US" sz="1800" spc="-1" strike="noStrike" u="sng">
                <a:solidFill>
                  <a:srgbClr val="0000ff"/>
                </a:solidFill>
                <a:uFillTx/>
                <a:latin typeface="DejaVu Sans"/>
                <a:ea typeface="DejaVu Sans"/>
                <a:hlinkClick r:id="rId2"/>
              </a:rPr>
              <a:t>Link</a:t>
            </a:r>
            <a:r>
              <a:rPr b="0" lang="en-US" sz="1800" spc="-1" strike="noStrike">
                <a:solidFill>
                  <a:srgbClr val="000000"/>
                </a:solidFill>
                <a:latin typeface="DejaVu Sans"/>
                <a:ea typeface="DejaVu Sans"/>
              </a:rPr>
              <a:t> </a:t>
            </a:r>
            <a:endParaRPr b="0" lang="en-US" sz="1800" spc="-1" strike="noStrike">
              <a:solidFill>
                <a:srgbClr val="000000"/>
              </a:solidFill>
              <a:latin typeface="Arial"/>
            </a:endParaRPr>
          </a:p>
          <a:p>
            <a:pPr lvl="1" marL="685800" indent="-223200">
              <a:lnSpc>
                <a:spcPct val="100000"/>
              </a:lnSpc>
              <a:spcBef>
                <a:spcPts val="1009"/>
              </a:spcBef>
              <a:buClr>
                <a:srgbClr val="008c4f"/>
              </a:buClr>
              <a:buSzPct val="45000"/>
              <a:buFont typeface="Arial"/>
              <a:buChar char="—"/>
              <a:tabLst>
                <a:tab algn="l" pos="0"/>
              </a:tabLst>
            </a:pPr>
            <a:r>
              <a:rPr b="0" lang="en-US" sz="1800" spc="-1" strike="noStrike">
                <a:solidFill>
                  <a:srgbClr val="000000"/>
                </a:solidFill>
                <a:latin typeface="DejaVu Sans"/>
                <a:ea typeface="DejaVu Sans"/>
              </a:rPr>
              <a:t>Klartext Preis 2020 (German) – </a:t>
            </a:r>
            <a:r>
              <a:rPr b="0" lang="en-US" sz="1800" spc="-1" strike="noStrike" u="sng">
                <a:solidFill>
                  <a:srgbClr val="0000ff"/>
                </a:solidFill>
                <a:uFillTx/>
                <a:latin typeface="DejaVu Sans"/>
                <a:ea typeface="DejaVu Sans"/>
                <a:hlinkClick r:id="rId3"/>
              </a:rPr>
              <a:t>Link</a:t>
            </a:r>
            <a:r>
              <a:rPr b="0" lang="en-US" sz="1800" spc="-1" strike="noStrike">
                <a:solidFill>
                  <a:srgbClr val="000000"/>
                </a:solidFill>
                <a:latin typeface="DejaVu Sans"/>
                <a:ea typeface="DejaVu Sans"/>
              </a:rPr>
              <a:t> </a:t>
            </a:r>
            <a:endParaRPr b="0" lang="en-US" sz="1800" spc="-1" strike="noStrike">
              <a:solidFill>
                <a:srgbClr val="000000"/>
              </a:solidFill>
              <a:latin typeface="Arial"/>
            </a:endParaRPr>
          </a:p>
          <a:p>
            <a:pPr marL="228600" indent="-223200">
              <a:lnSpc>
                <a:spcPct val="90000"/>
              </a:lnSpc>
              <a:spcBef>
                <a:spcPts val="1417"/>
              </a:spcBef>
              <a:tabLst>
                <a:tab algn="l" pos="0"/>
              </a:tabLst>
            </a:pPr>
            <a:endParaRPr b="0" lang="en-US" sz="1800" spc="-1" strike="noStrike">
              <a:solidFill>
                <a:srgbClr val="000000"/>
              </a:solidFill>
              <a:latin typeface="Arial"/>
            </a:endParaRPr>
          </a:p>
          <a:p>
            <a:pPr marL="228600" indent="-223200" algn="ctr">
              <a:lnSpc>
                <a:spcPct val="90000"/>
              </a:lnSpc>
              <a:spcBef>
                <a:spcPts val="1417"/>
              </a:spcBef>
              <a:tabLst>
                <a:tab algn="l" pos="0"/>
              </a:tabLst>
            </a:pPr>
            <a:r>
              <a:rPr b="0" lang="en-GB" sz="2000" spc="-1" strike="noStrike">
                <a:solidFill>
                  <a:srgbClr val="ffffff"/>
                </a:solidFill>
                <a:latin typeface="DejaVu Sans"/>
                <a:ea typeface="DejaVu Sans"/>
              </a:rPr>
              <a:t>You want join us? Write us an email! </a:t>
            </a:r>
            <a:endParaRPr b="0" lang="en-US" sz="2000" spc="-1" strike="noStrike">
              <a:solidFill>
                <a:srgbClr val="000000"/>
              </a:solidFill>
              <a:latin typeface="Arial"/>
            </a:endParaRPr>
          </a:p>
          <a:p>
            <a:pPr marL="457200" indent="-223200" algn="ctr">
              <a:lnSpc>
                <a:spcPct val="90000"/>
              </a:lnSpc>
              <a:spcBef>
                <a:spcPts val="1009"/>
              </a:spcBef>
              <a:tabLst>
                <a:tab algn="l" pos="0"/>
              </a:tabLst>
            </a:pPr>
            <a:r>
              <a:rPr b="0" lang="en-GB" sz="1600" spc="-1" strike="noStrike">
                <a:solidFill>
                  <a:srgbClr val="ffffff"/>
                </a:solidFill>
                <a:latin typeface="DejaVu Sans"/>
                <a:ea typeface="DejaVu Sans"/>
              </a:rPr>
              <a:t>→ </a:t>
            </a:r>
            <a:r>
              <a:rPr b="0" lang="en-GB" sz="1600" spc="-1" strike="noStrike">
                <a:solidFill>
                  <a:srgbClr val="ffffff"/>
                </a:solidFill>
                <a:latin typeface="DejaVu Sans"/>
                <a:ea typeface="DejaVu Sans"/>
              </a:rPr>
              <a:t>benjamin.leiding@tu-clausthal.de</a:t>
            </a:r>
            <a:endParaRPr b="0" lang="en-U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CustomShape 1"/>
          <p:cNvSpPr/>
          <p:nvPr/>
        </p:nvSpPr>
        <p:spPr>
          <a:xfrm>
            <a:off x="542880" y="721800"/>
            <a:ext cx="10347840" cy="48852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000000"/>
                </a:solidFill>
                <a:latin typeface="DejaVu Sans"/>
                <a:ea typeface="DejaVu Sans"/>
              </a:rPr>
              <a:t>ETCE Research Group</a:t>
            </a:r>
            <a:endParaRPr b="0" lang="en-US" sz="2200" spc="-1" strike="noStrike">
              <a:solidFill>
                <a:srgbClr val="000000"/>
              </a:solidFill>
              <a:latin typeface="Arial"/>
            </a:endParaRPr>
          </a:p>
        </p:txBody>
      </p:sp>
      <p:sp>
        <p:nvSpPr>
          <p:cNvPr id="121" name="CustomShape 2"/>
          <p:cNvSpPr/>
          <p:nvPr/>
        </p:nvSpPr>
        <p:spPr>
          <a:xfrm>
            <a:off x="451800" y="1709280"/>
            <a:ext cx="8215200" cy="4343400"/>
          </a:xfrm>
          <a:prstGeom prst="rect">
            <a:avLst/>
          </a:prstGeom>
          <a:noFill/>
          <a:ln w="936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122" name="CustomShape 3"/>
          <p:cNvSpPr/>
          <p:nvPr/>
        </p:nvSpPr>
        <p:spPr>
          <a:xfrm>
            <a:off x="609480" y="1769400"/>
            <a:ext cx="10578240" cy="4846320"/>
          </a:xfrm>
          <a:prstGeom prst="rect">
            <a:avLst/>
          </a:prstGeom>
          <a:noFill/>
          <a:ln w="0">
            <a:noFill/>
          </a:ln>
        </p:spPr>
        <p:style>
          <a:lnRef idx="0"/>
          <a:fillRef idx="0"/>
          <a:effectRef idx="0"/>
          <a:fontRef idx="minor"/>
        </p:style>
        <p:txBody>
          <a:bodyPr lIns="0" rIns="0" tIns="0" bIns="0" anchor="ctr">
            <a:normAutofit/>
          </a:bodyPr>
          <a:p>
            <a:pPr marL="216000" indent="-210600">
              <a:lnSpc>
                <a:spcPct val="90000"/>
              </a:lnSpc>
              <a:spcBef>
                <a:spcPts val="1009"/>
              </a:spcBef>
              <a:buClr>
                <a:srgbClr val="008c4f"/>
              </a:buClr>
              <a:buSzPct val="80000"/>
              <a:buFont typeface="Wingdings 2" charset="2"/>
              <a:buChar char=""/>
            </a:pPr>
            <a:r>
              <a:rPr b="0" lang="de-DE" sz="2000" spc="-1" strike="noStrike">
                <a:solidFill>
                  <a:srgbClr val="000000"/>
                </a:solidFill>
                <a:latin typeface="DejaVu Sans"/>
                <a:ea typeface="DejaVu Sans"/>
              </a:rPr>
              <a:t>ETCE Website – </a:t>
            </a:r>
            <a:r>
              <a:rPr b="0" lang="de-DE" sz="2000" spc="-1" strike="noStrike" u="sng">
                <a:solidFill>
                  <a:srgbClr val="0000ff"/>
                </a:solidFill>
                <a:uFillTx/>
                <a:latin typeface="DejaVu Sans"/>
                <a:ea typeface="DejaVu Sans"/>
                <a:hlinkClick r:id="rId1"/>
              </a:rPr>
              <a:t>Link</a:t>
            </a:r>
            <a:r>
              <a:rPr b="0" lang="de-DE" sz="2000" spc="-1" strike="noStrike">
                <a:solidFill>
                  <a:srgbClr val="000000"/>
                </a:solidFill>
                <a:latin typeface="DejaVu Sans"/>
                <a:ea typeface="DejaVu Sans"/>
              </a:rPr>
              <a:t> </a:t>
            </a:r>
            <a:endParaRPr b="0" lang="en-US" sz="2000" spc="-1" strike="noStrike">
              <a:solidFill>
                <a:srgbClr val="000000"/>
              </a:solidFill>
              <a:latin typeface="Arial"/>
            </a:endParaRPr>
          </a:p>
          <a:p>
            <a:pPr lvl="1" marL="685800" indent="-223200">
              <a:lnSpc>
                <a:spcPct val="100000"/>
              </a:lnSpc>
              <a:spcBef>
                <a:spcPts val="1009"/>
              </a:spcBef>
              <a:buClr>
                <a:srgbClr val="008c4f"/>
              </a:buClr>
              <a:buSzPct val="45000"/>
              <a:buFont typeface="Arial"/>
              <a:buChar char="—"/>
            </a:pPr>
            <a:r>
              <a:rPr b="0" lang="en-US" sz="1800" spc="-1" strike="noStrike">
                <a:solidFill>
                  <a:srgbClr val="000000"/>
                </a:solidFill>
                <a:latin typeface="DejaVu Sans"/>
                <a:ea typeface="DejaVu Sans"/>
              </a:rPr>
              <a:t>Course material </a:t>
            </a:r>
            <a:endParaRPr b="0" lang="en-US" sz="1800" spc="-1" strike="noStrike">
              <a:solidFill>
                <a:srgbClr val="000000"/>
              </a:solidFill>
              <a:latin typeface="Arial"/>
            </a:endParaRPr>
          </a:p>
          <a:p>
            <a:pPr lvl="1" marL="685800" indent="-223200">
              <a:lnSpc>
                <a:spcPct val="100000"/>
              </a:lnSpc>
              <a:spcBef>
                <a:spcPts val="1009"/>
              </a:spcBef>
              <a:buClr>
                <a:srgbClr val="008c4f"/>
              </a:buClr>
              <a:buSzPct val="45000"/>
              <a:buFont typeface="Arial"/>
              <a:buChar char="—"/>
            </a:pPr>
            <a:r>
              <a:rPr b="0" lang="en-US" sz="1800" spc="-1" strike="noStrike">
                <a:solidFill>
                  <a:srgbClr val="000000"/>
                </a:solidFill>
                <a:latin typeface="DejaVu Sans"/>
                <a:ea typeface="DejaVu Sans"/>
              </a:rPr>
              <a:t>Theses/project topics</a:t>
            </a:r>
            <a:endParaRPr b="0" lang="en-US" sz="1800" spc="-1" strike="noStrike">
              <a:solidFill>
                <a:srgbClr val="000000"/>
              </a:solidFill>
              <a:latin typeface="Arial"/>
            </a:endParaRPr>
          </a:p>
          <a:p>
            <a:pPr>
              <a:lnSpc>
                <a:spcPct val="100000"/>
              </a:lnSpc>
              <a:spcBef>
                <a:spcPts val="1009"/>
              </a:spcBef>
            </a:pPr>
            <a:endParaRPr b="0" lang="en-US" sz="1800" spc="-1" strike="noStrike">
              <a:solidFill>
                <a:srgbClr val="000000"/>
              </a:solidFill>
              <a:latin typeface="Arial"/>
            </a:endParaRPr>
          </a:p>
          <a:p>
            <a:pPr marL="216000" indent="-210600">
              <a:lnSpc>
                <a:spcPct val="90000"/>
              </a:lnSpc>
              <a:spcBef>
                <a:spcPts val="1009"/>
              </a:spcBef>
              <a:buClr>
                <a:srgbClr val="008c4f"/>
              </a:buClr>
              <a:buSzPct val="80000"/>
              <a:buFont typeface="Wingdings 2" charset="2"/>
              <a:buChar char=""/>
              <a:tabLst>
                <a:tab algn="l" pos="0"/>
              </a:tabLst>
            </a:pPr>
            <a:r>
              <a:rPr b="0" lang="en-GB" sz="2000" spc="-1" strike="noStrike">
                <a:solidFill>
                  <a:srgbClr val="000000"/>
                </a:solidFill>
                <a:latin typeface="DejaVu Sans"/>
                <a:ea typeface="DejaVu Sans"/>
              </a:rPr>
              <a:t>Our research in action:</a:t>
            </a:r>
            <a:endParaRPr b="0" lang="en-US" sz="2000" spc="-1" strike="noStrike">
              <a:solidFill>
                <a:srgbClr val="000000"/>
              </a:solidFill>
              <a:latin typeface="Arial"/>
            </a:endParaRPr>
          </a:p>
          <a:p>
            <a:pPr lvl="1" marL="685800" indent="-223200">
              <a:lnSpc>
                <a:spcPct val="100000"/>
              </a:lnSpc>
              <a:spcBef>
                <a:spcPts val="1009"/>
              </a:spcBef>
              <a:buClr>
                <a:srgbClr val="008c4f"/>
              </a:buClr>
              <a:buSzPct val="45000"/>
              <a:buFont typeface="Arial"/>
              <a:buChar char="—"/>
              <a:tabLst>
                <a:tab algn="l" pos="0"/>
              </a:tabLst>
            </a:pPr>
            <a:r>
              <a:rPr b="0" lang="en-US" sz="1800" spc="-1" strike="noStrike">
                <a:solidFill>
                  <a:srgbClr val="000000"/>
                </a:solidFill>
                <a:latin typeface="DejaVu Sans"/>
                <a:ea typeface="DejaVu Sans"/>
              </a:rPr>
              <a:t>ZDF documentary (German) – </a:t>
            </a:r>
            <a:r>
              <a:rPr b="0" lang="en-US" sz="1800" spc="-1" strike="noStrike" u="sng">
                <a:solidFill>
                  <a:srgbClr val="0000ff"/>
                </a:solidFill>
                <a:uFillTx/>
                <a:latin typeface="DejaVu Sans"/>
                <a:ea typeface="DejaVu Sans"/>
                <a:hlinkClick r:id="rId2"/>
              </a:rPr>
              <a:t>Link</a:t>
            </a:r>
            <a:r>
              <a:rPr b="0" lang="en-US" sz="1800" spc="-1" strike="noStrike">
                <a:solidFill>
                  <a:srgbClr val="000000"/>
                </a:solidFill>
                <a:latin typeface="DejaVu Sans"/>
                <a:ea typeface="DejaVu Sans"/>
              </a:rPr>
              <a:t> </a:t>
            </a:r>
            <a:endParaRPr b="0" lang="en-US" sz="1800" spc="-1" strike="noStrike">
              <a:solidFill>
                <a:srgbClr val="000000"/>
              </a:solidFill>
              <a:latin typeface="Arial"/>
            </a:endParaRPr>
          </a:p>
          <a:p>
            <a:pPr lvl="1" marL="685800" indent="-223200">
              <a:lnSpc>
                <a:spcPct val="100000"/>
              </a:lnSpc>
              <a:spcBef>
                <a:spcPts val="1009"/>
              </a:spcBef>
              <a:buClr>
                <a:srgbClr val="008c4f"/>
              </a:buClr>
              <a:buSzPct val="45000"/>
              <a:buFont typeface="Arial"/>
              <a:buChar char="—"/>
              <a:tabLst>
                <a:tab algn="l" pos="0"/>
              </a:tabLst>
            </a:pPr>
            <a:r>
              <a:rPr b="0" lang="en-US" sz="1800" spc="-1" strike="noStrike">
                <a:solidFill>
                  <a:srgbClr val="000000"/>
                </a:solidFill>
                <a:latin typeface="DejaVu Sans"/>
                <a:ea typeface="DejaVu Sans"/>
              </a:rPr>
              <a:t>Klartext Preis 2020 (German) – </a:t>
            </a:r>
            <a:r>
              <a:rPr b="0" lang="en-US" sz="1800" spc="-1" strike="noStrike" u="sng">
                <a:solidFill>
                  <a:srgbClr val="0000ff"/>
                </a:solidFill>
                <a:uFillTx/>
                <a:latin typeface="DejaVu Sans"/>
                <a:ea typeface="DejaVu Sans"/>
                <a:hlinkClick r:id="rId3"/>
              </a:rPr>
              <a:t>Link</a:t>
            </a:r>
            <a:r>
              <a:rPr b="0" lang="en-US" sz="1800" spc="-1" strike="noStrike">
                <a:solidFill>
                  <a:srgbClr val="000000"/>
                </a:solidFill>
                <a:latin typeface="DejaVu Sans"/>
                <a:ea typeface="DejaVu Sans"/>
              </a:rPr>
              <a:t> </a:t>
            </a:r>
            <a:endParaRPr b="0" lang="en-US" sz="1800" spc="-1" strike="noStrike">
              <a:solidFill>
                <a:srgbClr val="000000"/>
              </a:solidFill>
              <a:latin typeface="Arial"/>
            </a:endParaRPr>
          </a:p>
          <a:p>
            <a:pPr marL="228600" indent="-223200">
              <a:lnSpc>
                <a:spcPct val="90000"/>
              </a:lnSpc>
              <a:spcBef>
                <a:spcPts val="1417"/>
              </a:spcBef>
              <a:tabLst>
                <a:tab algn="l" pos="0"/>
              </a:tabLst>
            </a:pPr>
            <a:endParaRPr b="0" lang="en-US" sz="1800" spc="-1" strike="noStrike">
              <a:solidFill>
                <a:srgbClr val="000000"/>
              </a:solidFill>
              <a:latin typeface="Arial"/>
            </a:endParaRPr>
          </a:p>
          <a:p>
            <a:pPr marL="228600" indent="-223200" algn="ctr">
              <a:lnSpc>
                <a:spcPct val="90000"/>
              </a:lnSpc>
              <a:spcBef>
                <a:spcPts val="1417"/>
              </a:spcBef>
              <a:tabLst>
                <a:tab algn="l" pos="0"/>
              </a:tabLst>
            </a:pPr>
            <a:r>
              <a:rPr b="0" lang="en-GB" sz="2000" spc="-1" strike="noStrike">
                <a:solidFill>
                  <a:srgbClr val="000000"/>
                </a:solidFill>
                <a:latin typeface="DejaVu Sans"/>
                <a:ea typeface="DejaVu Sans"/>
              </a:rPr>
              <a:t>You want join us? Write us an email! </a:t>
            </a:r>
            <a:endParaRPr b="0" lang="en-US" sz="2000" spc="-1" strike="noStrike">
              <a:solidFill>
                <a:srgbClr val="000000"/>
              </a:solidFill>
              <a:latin typeface="Arial"/>
            </a:endParaRPr>
          </a:p>
          <a:p>
            <a:pPr marL="457200" indent="-223200" algn="ctr">
              <a:lnSpc>
                <a:spcPct val="90000"/>
              </a:lnSpc>
              <a:spcBef>
                <a:spcPts val="1009"/>
              </a:spcBef>
              <a:tabLst>
                <a:tab algn="l" pos="0"/>
              </a:tabLst>
            </a:pPr>
            <a:r>
              <a:rPr b="0" lang="en-GB" sz="1600" spc="-1" strike="noStrike">
                <a:solidFill>
                  <a:srgbClr val="000000"/>
                </a:solidFill>
                <a:latin typeface="DejaVu Sans"/>
                <a:ea typeface="DejaVu Sans"/>
              </a:rPr>
              <a:t>→ </a:t>
            </a:r>
            <a:r>
              <a:rPr b="0" lang="en-GB" sz="1600" spc="-1" strike="noStrike">
                <a:solidFill>
                  <a:srgbClr val="000000"/>
                </a:solidFill>
                <a:latin typeface="DejaVu Sans"/>
                <a:ea typeface="DejaVu Sans"/>
              </a:rPr>
              <a:t>benjamin.leiding@tu-clausthal.de</a:t>
            </a:r>
            <a:endParaRPr b="0" lang="en-U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CustomShape 1"/>
          <p:cNvSpPr/>
          <p:nvPr/>
        </p:nvSpPr>
        <p:spPr>
          <a:xfrm>
            <a:off x="335520" y="764640"/>
            <a:ext cx="10743480" cy="4942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de-DE" sz="2400" spc="-1" strike="noStrike">
                <a:solidFill>
                  <a:srgbClr val="000000"/>
                </a:solidFill>
                <a:latin typeface="DejaVu Sans"/>
                <a:ea typeface="DejaVu Sans"/>
              </a:rPr>
              <a:t>Learning Outcome</a:t>
            </a:r>
            <a:endParaRPr b="0" lang="en-US" sz="2400" spc="-1" strike="noStrike">
              <a:solidFill>
                <a:srgbClr val="000000"/>
              </a:solidFill>
              <a:latin typeface="Arial"/>
            </a:endParaRPr>
          </a:p>
        </p:txBody>
      </p:sp>
      <p:sp>
        <p:nvSpPr>
          <p:cNvPr id="124" name="CustomShape 2"/>
          <p:cNvSpPr/>
          <p:nvPr/>
        </p:nvSpPr>
        <p:spPr>
          <a:xfrm>
            <a:off x="335520" y="2408400"/>
            <a:ext cx="10743480" cy="3891240"/>
          </a:xfrm>
          <a:prstGeom prst="rect">
            <a:avLst/>
          </a:prstGeom>
          <a:noFill/>
          <a:ln w="0">
            <a:noFill/>
          </a:ln>
        </p:spPr>
        <p:style>
          <a:lnRef idx="0"/>
          <a:fillRef idx="0"/>
          <a:effectRef idx="0"/>
          <a:fontRef idx="minor"/>
        </p:style>
        <p:txBody>
          <a:bodyPr lIns="90000" rIns="90000" tIns="45000" bIns="45000" anchor="t">
            <a:noAutofit/>
          </a:bodyPr>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Basic understanding of the concept of the Linear Economy, the Circular Economy, the Performance Economy and sustainability</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CustomShape 1"/>
          <p:cNvSpPr/>
          <p:nvPr/>
        </p:nvSpPr>
        <p:spPr>
          <a:xfrm>
            <a:off x="335520" y="764640"/>
            <a:ext cx="10743480" cy="4942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de-DE" sz="2400" spc="-1" strike="noStrike">
                <a:solidFill>
                  <a:srgbClr val="000000"/>
                </a:solidFill>
                <a:latin typeface="DejaVu Sans"/>
                <a:ea typeface="DejaVu Sans"/>
              </a:rPr>
              <a:t>Learning Outcome</a:t>
            </a:r>
            <a:endParaRPr b="0" lang="en-US" sz="2400" spc="-1" strike="noStrike">
              <a:solidFill>
                <a:srgbClr val="000000"/>
              </a:solidFill>
              <a:latin typeface="Arial"/>
            </a:endParaRPr>
          </a:p>
        </p:txBody>
      </p:sp>
      <p:sp>
        <p:nvSpPr>
          <p:cNvPr id="126" name="CustomShape 2"/>
          <p:cNvSpPr/>
          <p:nvPr/>
        </p:nvSpPr>
        <p:spPr>
          <a:xfrm>
            <a:off x="335520" y="2408400"/>
            <a:ext cx="10743480" cy="3891240"/>
          </a:xfrm>
          <a:prstGeom prst="rect">
            <a:avLst/>
          </a:prstGeom>
          <a:noFill/>
          <a:ln w="0">
            <a:noFill/>
          </a:ln>
        </p:spPr>
        <p:style>
          <a:lnRef idx="0"/>
          <a:fillRef idx="0"/>
          <a:effectRef idx="0"/>
          <a:fontRef idx="minor"/>
        </p:style>
        <p:txBody>
          <a:bodyPr lIns="90000" rIns="90000" tIns="45000" bIns="45000" anchor="t">
            <a:noAutofit/>
          </a:bodyPr>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Basic understanding of the concept of the Linear Economy, the Circular Economy, the Performance Economy and sustainability</a:t>
            </a:r>
            <a:endParaRPr b="0" lang="en-US"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Basic understanding of new technologies in the field of decentralized and smart systems</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CustomShape 1"/>
          <p:cNvSpPr/>
          <p:nvPr/>
        </p:nvSpPr>
        <p:spPr>
          <a:xfrm>
            <a:off x="335520" y="764640"/>
            <a:ext cx="10743480" cy="4942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de-DE" sz="2400" spc="-1" strike="noStrike">
                <a:solidFill>
                  <a:srgbClr val="000000"/>
                </a:solidFill>
                <a:latin typeface="DejaVu Sans"/>
                <a:ea typeface="DejaVu Sans"/>
              </a:rPr>
              <a:t>Learning Outcome</a:t>
            </a:r>
            <a:endParaRPr b="0" lang="en-US" sz="2400" spc="-1" strike="noStrike">
              <a:solidFill>
                <a:srgbClr val="000000"/>
              </a:solidFill>
              <a:latin typeface="Arial"/>
            </a:endParaRPr>
          </a:p>
        </p:txBody>
      </p:sp>
      <p:sp>
        <p:nvSpPr>
          <p:cNvPr id="128" name="CustomShape 2"/>
          <p:cNvSpPr/>
          <p:nvPr/>
        </p:nvSpPr>
        <p:spPr>
          <a:xfrm>
            <a:off x="335520" y="2408400"/>
            <a:ext cx="10743480" cy="3891240"/>
          </a:xfrm>
          <a:prstGeom prst="rect">
            <a:avLst/>
          </a:prstGeom>
          <a:noFill/>
          <a:ln w="0">
            <a:noFill/>
          </a:ln>
        </p:spPr>
        <p:style>
          <a:lnRef idx="0"/>
          <a:fillRef idx="0"/>
          <a:effectRef idx="0"/>
          <a:fontRef idx="minor"/>
        </p:style>
        <p:txBody>
          <a:bodyPr lIns="90000" rIns="90000" tIns="45000" bIns="45000" anchor="t">
            <a:noAutofit/>
          </a:bodyPr>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Basic understanding of the concept of the Linear Economy, the Circular Economy, the Performance Economy and sustainability</a:t>
            </a:r>
            <a:endParaRPr b="0" lang="en-US"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Basic understanding of new technologies in the field of decentralized and smart systems</a:t>
            </a:r>
            <a:endParaRPr b="0" lang="en-US"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Understanding and overview of the Internet of Things and related concepts</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254</TotalTime>
  <Application>LibreOffice/7.5.2.2$Linux_X86_64 LibreOffice_project/50$Build-2</Application>
  <AppVersion>15.0000</AppVersion>
  <Words>2302</Words>
  <Paragraphs>229</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2013-05-21T09:22:36Z</dcterms:created>
  <dc:creator>Hooby</dc:creator>
  <dc:description/>
  <dc:language>en-US</dc:language>
  <cp:lastModifiedBy/>
  <dcterms:modified xsi:type="dcterms:W3CDTF">2023-04-16T16:43:15Z</dcterms:modified>
  <cp:revision>2985</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Breitbild</vt:lpwstr>
  </property>
  <property fmtid="{D5CDD505-2E9C-101B-9397-08002B2CF9AE}" pid="3" name="Slides">
    <vt:i4>29</vt:i4>
  </property>
</Properties>
</file>