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3.jpeg" ContentType="image/jpeg"/>
  <Override PartName="/ppt/media/image2.png" ContentType="image/png"/>
  <Override PartName="/ppt/media/image4.jpeg" ContentType="image/jpe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CDF1CCD-7444-464F-B5F5-3C1ADABB8A90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Shape 3"/>
          <p:cNvSpPr/>
          <p:nvPr/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336D1B9D-D691-4415-BD26-AA437D5FDB49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Shape 3"/>
          <p:cNvSpPr/>
          <p:nvPr/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92350BD9-EE2C-4292-945E-FA0489128349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TextShape 3"/>
          <p:cNvSpPr/>
          <p:nvPr/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03208CA3-0788-4F74-B3D0-56528ED5AF1C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080" cy="451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Shape 3"/>
          <p:cNvSpPr/>
          <p:nvPr/>
        </p:nvSpPr>
        <p:spPr>
          <a:xfrm>
            <a:off x="4399200" y="9555480"/>
            <a:ext cx="336636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E9AB138B-4DF3-4FE2-AD59-A95687009ADC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4480" cy="68533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61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593DB9DE-0721-4C9E-AE01-91862C771F4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11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5320" cy="56520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1160" cy="51732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11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44480" cy="68533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2720"/>
            <a:ext cx="121874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 edit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4480" cy="68533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61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452A815D-04F0-47A8-89CF-D773549CE23F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113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5320" cy="56520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1160" cy="51732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11444760" y="0"/>
            <a:ext cx="744480" cy="68533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38640" y="6453360"/>
            <a:ext cx="761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6EF44C3B-FE7B-42E5-9B3F-844CC41EF172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0" y="6642720"/>
            <a:ext cx="121874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github.com/ETCE-LAB/teaching-material/tree/master/Requirements-Engineering" TargetMode="External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ebconf.tu-clausthal.de/b/ben-hsg-rt9-6ur" TargetMode="External"/><Relationship Id="rId2" Type="http://schemas.openxmlformats.org/officeDocument/2006/relationships/hyperlink" Target="https://webconf.tu-clausthal.de/b/ben-nb6-lcj-8hh" TargetMode="External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etce-lab.com/index.php/mushr-a-smart-automated-and-scalable-indoor-harvesting-system-for-gourmet-mushrooms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etce-lab.de/" TargetMode="External"/><Relationship Id="rId2" Type="http://schemas.openxmlformats.org/officeDocument/2006/relationships/hyperlink" Target="https://www.zdf.de/dokumentation/planet-e/planet-e-roboter-als-retter-100.html" TargetMode="External"/><Relationship Id="rId3" Type="http://schemas.openxmlformats.org/officeDocument/2006/relationships/hyperlink" Target="https://www.youtube.com/watch?v=3QO1stC4fvs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27400" y="1412640"/>
            <a:ext cx="10364400" cy="115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GB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27400" y="2852640"/>
            <a:ext cx="10364400" cy="23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0: Organization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39640" y="764640"/>
            <a:ext cx="1074852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39640" y="1268640"/>
            <a:ext cx="10748520" cy="503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09.11.2022 → Exercise 01 – Knowledge Test (MC)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23.11.2022 → Exercise 02 – Elicitation 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30.11.2022 → Exercise 03 – Elicitation II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14.12.2022 → Exercise 04 – Agent-oriented Modelling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21.12.2022 → Exercise 05 – Coloured Petri Nets 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11.01.2023 → Exercise 06 – Coloured Petri Nets II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18.01.2023 → Bonus Task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25.01.2023 → Exercise 07 – Management and Traceability (MC)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32"/>
          <p:cNvSpPr/>
          <p:nvPr/>
        </p:nvSpPr>
        <p:spPr>
          <a:xfrm>
            <a:off x="539640" y="764640"/>
            <a:ext cx="10741680" cy="49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Organization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ustomShape 33"/>
          <p:cNvSpPr/>
          <p:nvPr/>
        </p:nvSpPr>
        <p:spPr>
          <a:xfrm>
            <a:off x="539640" y="1268280"/>
            <a:ext cx="10741680" cy="50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Organization of the lecture: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are available via Github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Please report bugs!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Lectures and exercises live stream (BBB – next slide) and Goslar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lecture recordings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time slots 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=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Time for questions and eventual tutorials related to the exercises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 Write us an email: </a:t>
            </a: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etce-re@tu-clausthal.de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←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will </a:t>
            </a:r>
            <a:r>
              <a:rPr b="1" lang="en-GB" sz="1800" spc="-1" strike="noStrike" u="sng">
                <a:solidFill>
                  <a:srgbClr val="c9211e"/>
                </a:solidFill>
                <a:uFillTx/>
                <a:latin typeface="DejaVu Sans"/>
                <a:ea typeface="DejaVu Sans"/>
              </a:rPr>
              <a:t>only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respond to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emails written to this specific email address!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9"/>
          <p:cNvSpPr/>
          <p:nvPr/>
        </p:nvSpPr>
        <p:spPr>
          <a:xfrm>
            <a:off x="53964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Dates/Times/Locations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CustomShape 10"/>
          <p:cNvSpPr/>
          <p:nvPr/>
        </p:nvSpPr>
        <p:spPr>
          <a:xfrm>
            <a:off x="539640" y="126864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Lecture: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Wednesday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2:15 pm to 3:45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02.11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08.02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Exercise / Q&amp;A: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Wednesday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pm to 5:30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02.11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08.02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39640" y="764640"/>
            <a:ext cx="1074852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39640" y="1268280"/>
            <a:ext cx="10748520" cy="503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Organization of the exercise: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Individual work →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group submissions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or practical tasks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7-14 days to submit (depending on the task)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deadline is always Wednesday at 1:59pm (right before the next lecture)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of each exercise is mandatory</a:t>
            </a:r>
            <a:r>
              <a:rPr b="1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ow on the next slides (Examination)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9"/>
          <p:cNvSpPr/>
          <p:nvPr/>
        </p:nvSpPr>
        <p:spPr>
          <a:xfrm>
            <a:off x="539640" y="764640"/>
            <a:ext cx="10741680" cy="49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CustomShape 20"/>
          <p:cNvSpPr/>
          <p:nvPr/>
        </p:nvSpPr>
        <p:spPr>
          <a:xfrm>
            <a:off x="539640" y="1268280"/>
            <a:ext cx="10741680" cy="50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Bonus task: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may miss/fail one of the regular exercises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Submitting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AND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passing the bonus task substitutes the missed/failed exercise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Bonus task will be very difficult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→ don’t “plan” with the bonus task. Rather submit and pass the regular exercises.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3"/>
          <p:cNvSpPr/>
          <p:nvPr/>
        </p:nvSpPr>
        <p:spPr>
          <a:xfrm>
            <a:off x="539640" y="764640"/>
            <a:ext cx="10741680" cy="49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ustomShape 14"/>
          <p:cNvSpPr/>
          <p:nvPr/>
        </p:nvSpPr>
        <p:spPr>
          <a:xfrm>
            <a:off x="698760" y="1316880"/>
            <a:ext cx="10360440" cy="47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Step-1: Navigate to Moodle on your studip, select "Zum Kurs in Moodle"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Line 2"/>
          <p:cNvSpPr/>
          <p:nvPr/>
        </p:nvSpPr>
        <p:spPr>
          <a:xfrm>
            <a:off x="7063200" y="3499200"/>
            <a:ext cx="684360" cy="360"/>
          </a:xfrm>
          <a:prstGeom prst="line">
            <a:avLst/>
          </a:prstGeom>
          <a:ln w="19080">
            <a:solidFill>
              <a:srgbClr val="c00000"/>
            </a:solidFill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rcRect l="0" t="0" r="0" b="7378"/>
          <a:stretch/>
        </p:blipFill>
        <p:spPr>
          <a:xfrm>
            <a:off x="2057400" y="2111400"/>
            <a:ext cx="7314120" cy="405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5"/>
          <p:cNvSpPr/>
          <p:nvPr/>
        </p:nvSpPr>
        <p:spPr>
          <a:xfrm>
            <a:off x="539640" y="764640"/>
            <a:ext cx="10741680" cy="49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CustomShape 16"/>
          <p:cNvSpPr/>
          <p:nvPr/>
        </p:nvSpPr>
        <p:spPr>
          <a:xfrm>
            <a:off x="698760" y="1316880"/>
            <a:ext cx="5443200" cy="44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Step-2 : Select </a:t>
            </a:r>
            <a:r>
              <a:rPr b="0" lang="de-DE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"Exercise 1"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2513520" y="1828800"/>
            <a:ext cx="6858000" cy="473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7"/>
          <p:cNvSpPr/>
          <p:nvPr/>
        </p:nvSpPr>
        <p:spPr>
          <a:xfrm>
            <a:off x="539640" y="764640"/>
            <a:ext cx="10741680" cy="49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CustomShape 18"/>
          <p:cNvSpPr/>
          <p:nvPr/>
        </p:nvSpPr>
        <p:spPr>
          <a:xfrm>
            <a:off x="698760" y="1316880"/>
            <a:ext cx="5214600" cy="44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Step-3 : Start your test if you are ready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600200" y="2073600"/>
            <a:ext cx="7699320" cy="3755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" descr=""/>
          <p:cNvPicPr/>
          <p:nvPr/>
        </p:nvPicPr>
        <p:blipFill>
          <a:blip r:embed="rId1"/>
          <a:srcRect l="0" t="23833" r="0" b="0"/>
          <a:stretch/>
        </p:blipFill>
        <p:spPr>
          <a:xfrm>
            <a:off x="937800" y="3069000"/>
            <a:ext cx="8868600" cy="2920680"/>
          </a:xfrm>
          <a:prstGeom prst="rect">
            <a:avLst/>
          </a:prstGeom>
          <a:ln w="0">
            <a:noFill/>
          </a:ln>
        </p:spPr>
      </p:pic>
      <p:sp>
        <p:nvSpPr>
          <p:cNvPr id="147" name="CustomShape 22"/>
          <p:cNvSpPr/>
          <p:nvPr/>
        </p:nvSpPr>
        <p:spPr>
          <a:xfrm>
            <a:off x="539640" y="764640"/>
            <a:ext cx="10741680" cy="49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CustomShape 23"/>
          <p:cNvSpPr/>
          <p:nvPr/>
        </p:nvSpPr>
        <p:spPr>
          <a:xfrm>
            <a:off x="698760" y="1312200"/>
            <a:ext cx="173160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Step-4 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Line 1"/>
          <p:cNvSpPr/>
          <p:nvPr/>
        </p:nvSpPr>
        <p:spPr>
          <a:xfrm>
            <a:off x="9123480" y="3632760"/>
            <a:ext cx="360" cy="310320"/>
          </a:xfrm>
          <a:prstGeom prst="line">
            <a:avLst/>
          </a:prstGeom>
          <a:ln w="19080">
            <a:solidFill>
              <a:srgbClr val="c00000"/>
            </a:solidFill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310320" bIns="31032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0" name="Line 3"/>
          <p:cNvSpPr/>
          <p:nvPr/>
        </p:nvSpPr>
        <p:spPr>
          <a:xfrm>
            <a:off x="9803880" y="4238280"/>
            <a:ext cx="360" cy="310320"/>
          </a:xfrm>
          <a:prstGeom prst="line">
            <a:avLst/>
          </a:prstGeom>
          <a:ln w="19080">
            <a:solidFill>
              <a:srgbClr val="c00000"/>
            </a:solidFill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310320" bIns="31032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1" name="Line 4"/>
          <p:cNvSpPr/>
          <p:nvPr/>
        </p:nvSpPr>
        <p:spPr>
          <a:xfrm>
            <a:off x="7423560" y="5806080"/>
            <a:ext cx="592920" cy="360"/>
          </a:xfrm>
          <a:prstGeom prst="line">
            <a:avLst/>
          </a:prstGeom>
          <a:ln w="19080">
            <a:solidFill>
              <a:srgbClr val="c00000"/>
            </a:solidFill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2" name="CustomShape 24"/>
          <p:cNvSpPr/>
          <p:nvPr/>
        </p:nvSpPr>
        <p:spPr>
          <a:xfrm>
            <a:off x="846720" y="1679400"/>
            <a:ext cx="829692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A. Sequence of questions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B. Timer running for the test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C. Navigate to next question/Finish attampt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D. Navigate to previous question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CustomShape 26"/>
          <p:cNvSpPr/>
          <p:nvPr/>
        </p:nvSpPr>
        <p:spPr>
          <a:xfrm>
            <a:off x="7839360" y="1679400"/>
            <a:ext cx="261360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4" name="CustomShape 27"/>
          <p:cNvSpPr/>
          <p:nvPr/>
        </p:nvSpPr>
        <p:spPr>
          <a:xfrm>
            <a:off x="9109440" y="3583440"/>
            <a:ext cx="2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c00000"/>
                </a:solidFill>
                <a:latin typeface="Arial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CustomShape 28"/>
          <p:cNvSpPr/>
          <p:nvPr/>
        </p:nvSpPr>
        <p:spPr>
          <a:xfrm>
            <a:off x="9789840" y="4188960"/>
            <a:ext cx="27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c00000"/>
                </a:solidFill>
                <a:latin typeface="Arial"/>
                <a:ea typeface="DejaVu Sans"/>
              </a:rPr>
              <a:t>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CustomShape 29"/>
          <p:cNvSpPr/>
          <p:nvPr/>
        </p:nvSpPr>
        <p:spPr>
          <a:xfrm>
            <a:off x="7531920" y="5741280"/>
            <a:ext cx="278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c00000"/>
                </a:solidFill>
                <a:latin typeface="Arial"/>
                <a:ea typeface="DejaVu Sans"/>
              </a:rPr>
              <a:t>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Line 5"/>
          <p:cNvSpPr/>
          <p:nvPr/>
        </p:nvSpPr>
        <p:spPr>
          <a:xfrm>
            <a:off x="1206000" y="5763600"/>
            <a:ext cx="592920" cy="360"/>
          </a:xfrm>
          <a:prstGeom prst="line">
            <a:avLst/>
          </a:prstGeom>
          <a:ln w="19080">
            <a:solidFill>
              <a:srgbClr val="c00000"/>
            </a:solidFill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8" name="CustomShape 30"/>
          <p:cNvSpPr/>
          <p:nvPr/>
        </p:nvSpPr>
        <p:spPr>
          <a:xfrm>
            <a:off x="1310760" y="5770800"/>
            <a:ext cx="278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c00000"/>
                </a:solidFill>
                <a:latin typeface="Arial"/>
                <a:ea typeface="DejaVu Sans"/>
              </a:rPr>
              <a:t>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39640" y="764640"/>
            <a:ext cx="1074852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Examination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39640" y="1268640"/>
            <a:ext cx="10748520" cy="503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Prerequisites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for admission to the final exam (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criteria have to be fulfilled):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Successful completion of the compulsory seven exercises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pass an exercise if you score 50% (or more)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have to submit </a:t>
            </a:r>
            <a:r>
              <a:rPr b="1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every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Final exam: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22.02.2023 → 14:00 – 16:00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Written exam (120min)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39640" y="764640"/>
            <a:ext cx="1074852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Team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Grafik 2" descr=""/>
          <p:cNvPicPr/>
          <p:nvPr/>
        </p:nvPicPr>
        <p:blipFill>
          <a:blip r:embed="rId1"/>
          <a:stretch/>
        </p:blipFill>
        <p:spPr>
          <a:xfrm>
            <a:off x="2684520" y="1323360"/>
            <a:ext cx="1471320" cy="2172600"/>
          </a:xfrm>
          <a:prstGeom prst="rect">
            <a:avLst/>
          </a:prstGeom>
          <a:ln w="0">
            <a:noFill/>
          </a:ln>
        </p:spPr>
      </p:pic>
      <p:pic>
        <p:nvPicPr>
          <p:cNvPr id="102" name="Grafik 11" descr=""/>
          <p:cNvPicPr/>
          <p:nvPr/>
        </p:nvPicPr>
        <p:blipFill>
          <a:blip r:embed="rId2"/>
          <a:stretch/>
        </p:blipFill>
        <p:spPr>
          <a:xfrm>
            <a:off x="7269840" y="1716120"/>
            <a:ext cx="1785240" cy="1777320"/>
          </a:xfrm>
          <a:prstGeom prst="rect">
            <a:avLst/>
          </a:prstGeom>
          <a:ln w="0">
            <a:noFill/>
          </a:ln>
        </p:spPr>
      </p:pic>
      <p:sp>
        <p:nvSpPr>
          <p:cNvPr id="103" name="CustomShape 2"/>
          <p:cNvSpPr/>
          <p:nvPr/>
        </p:nvSpPr>
        <p:spPr>
          <a:xfrm>
            <a:off x="1620000" y="3439440"/>
            <a:ext cx="3636000" cy="67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en-GB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6322680" y="3460320"/>
            <a:ext cx="3636000" cy="67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en-GB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Grafik 1" descr=""/>
          <p:cNvPicPr/>
          <p:nvPr/>
        </p:nvPicPr>
        <p:blipFill>
          <a:blip r:embed="rId3"/>
          <a:stretch/>
        </p:blipFill>
        <p:spPr>
          <a:xfrm>
            <a:off x="4845960" y="4206240"/>
            <a:ext cx="1778400" cy="1770480"/>
          </a:xfrm>
          <a:prstGeom prst="rect">
            <a:avLst/>
          </a:prstGeom>
          <a:ln w="0">
            <a:noFill/>
          </a:ln>
        </p:spPr>
      </p:pic>
      <p:sp>
        <p:nvSpPr>
          <p:cNvPr id="106" name="CustomShape 7"/>
          <p:cNvSpPr/>
          <p:nvPr/>
        </p:nvSpPr>
        <p:spPr>
          <a:xfrm>
            <a:off x="1311840" y="5920200"/>
            <a:ext cx="3629160" cy="67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3950280" y="5903280"/>
            <a:ext cx="3629160" cy="67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B.Sc. Sepideh Sayadkouh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39640" y="764640"/>
            <a:ext cx="1074852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39640" y="1268280"/>
            <a:ext cx="10748520" cy="503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with the self-study star indicate optional/additional study material that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mandatory but could be helpful for your future career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Of course it won’t hurt to have extra knowledge to impress us during the examination ;)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6489720" y="2132640"/>
            <a:ext cx="518040" cy="4978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4294080" y="2247480"/>
            <a:ext cx="2286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 →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39640" y="764640"/>
            <a:ext cx="1074852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39640" y="1268640"/>
            <a:ext cx="10748520" cy="503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course is not based on a single book and you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 not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need to buy a book to pass the exam.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K. Pohl.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– Fundamentals, Principles and Techniques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(2010).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K. Pohl, C. Rupp.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Fundamentals: A Study Guide for Requirements Engineering Foundation Level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(2011).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J. Dick, E. Hull, K. Jackson.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(4</a:t>
            </a:r>
            <a:r>
              <a:rPr b="0" i="1" lang="en-GB" sz="1800" spc="-1" strike="noStrike" baseline="30000">
                <a:solidFill>
                  <a:srgbClr val="000000"/>
                </a:solidFill>
                <a:latin typeface="DejaVu Sans"/>
                <a:ea typeface="DejaVu Sans"/>
              </a:rPr>
              <a:t>th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Edition)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(2017).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Chris Rupp et al.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und Management – Das Handbuch für Anforderungen in jeder Situation (7th Edition)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(2021).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35520" y="1268640"/>
            <a:ext cx="10748520" cy="503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GB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35520" y="764640"/>
            <a:ext cx="1074852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0" name="TextShape 3"/>
          <p:cNvSpPr/>
          <p:nvPr/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merging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echnologies for the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ircular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conomy →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focus: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Intersection of IT and sustainability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Economy and Circular Societies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Self-organized, decentralized and distributed systems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Localized and resilient food production → watch our mushrooms!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courses: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Emerging Technologies for the Circular Economy (SS – M.Sc.)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 – Sustainability and the Circular Economy (SS – open for everyone)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3" name="TextShape 3"/>
          <p:cNvSpPr/>
          <p:nvPr/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Website –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Thesis/project topics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Publications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Etc.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want join us? Write us an email!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benjamin.leiding@tu-clausthal.de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6" name="TextShape 3"/>
          <p:cNvSpPr/>
          <p:nvPr/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Core terminology and core tasks of requirements engineering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methods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Textual, model-based and formal requirements specification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negotiation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Management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Traceability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and quality assurance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Learning Outcome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51800" y="1709280"/>
            <a:ext cx="8221680" cy="4349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9" name="TextShape 3"/>
          <p:cNvSpPr/>
          <p:nvPr/>
        </p:nvSpPr>
        <p:spPr>
          <a:xfrm>
            <a:off x="609480" y="1769400"/>
            <a:ext cx="10584720" cy="48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Core terminology and core tasks of requirements engineering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Understanding of the requirements engineering process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Ability to choose, justify and apply appropriate methods and techniques for each step of the requirements engineering process given project constraints and properties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r>
              <a:rPr b="1" lang="en-GB" sz="1600" spc="-1" strike="noStrike">
                <a:solidFill>
                  <a:srgbClr val="ffffff"/>
                </a:solidFill>
                <a:latin typeface="DejaVu Sans"/>
                <a:ea typeface="DejaVu Sans"/>
              </a:rPr>
              <a:t>What is this course about, what is it not about?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39640" y="764640"/>
            <a:ext cx="1074852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Disclaimer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39640" y="1268280"/>
            <a:ext cx="10748520" cy="503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course modelled and built based on the book „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– Fundamentals, Principles and Techniques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(2010)” from Klaus Pohl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Special thanks to Prof. Dr. Steffen Herbold and Dr. Christian Bartelt, who provided valuable input in the form of the teaching materials of their requirements engineering courses.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102320" cy="207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5"/>
          <p:cNvSpPr/>
          <p:nvPr/>
        </p:nvSpPr>
        <p:spPr>
          <a:xfrm>
            <a:off x="539640" y="764640"/>
            <a:ext cx="10741680" cy="49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CustomShape 6"/>
          <p:cNvSpPr/>
          <p:nvPr/>
        </p:nvSpPr>
        <p:spPr>
          <a:xfrm>
            <a:off x="539640" y="1268640"/>
            <a:ext cx="10741680" cy="50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26.10.2022 → No lecture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02.11.2022 → Organization (L00) + Introduction (L01)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09.11.2022 → System Context Boundaries and Types of Requirements (L02)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16.11.2022 → Elicitation – Part 1 (L03)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23.11.2022 → Elicitation – Part 2 (L04) and Negotiations (L05)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30.11.2022 → Documentation – Introduction (L06)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07.12.2022 → Documentation – Textual Requirements Specification (L07)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14.12.2022 → Documentation – Model-based Requirements Documentation (L08)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21.12.2022 → Documentation – Formal Requirements Specification (L09)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11.01.2023 → Validation (L10)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18.01.2023 → Traceability (L11)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25.01.2023 → Requirements Management (L12) and Tool Support (L13)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01.02.2023 → No lecture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08.02.2023 → Exam Q&amp;A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</TotalTime>
  <Application>LibreOffice/7.4.2.3$Linux_X86_64 LibreOffice_project/40$Build-3</Application>
  <AppVersion>15.0000</AppVersion>
  <Words>1010</Words>
  <Paragraphs>159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2022-11-02T14:40:13Z</dcterms:modified>
  <cp:revision>3026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5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20</vt:i4>
  </property>
</Properties>
</file>