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1.jpeg" ContentType="image/jpeg"/>
  <Override PartName="/ppt/media/image9.jpeg" ContentType="image/jpeg"/>
  <Override PartName="/ppt/media/image8.png" ContentType="image/png"/>
  <Override PartName="/ppt/media/image14.jpeg" ContentType="image/jpeg"/>
  <Override PartName="/ppt/media/image12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2.png" ContentType="image/png"/>
  <Override PartName="/ppt/media/image13.jpeg" ContentType="image/jpeg"/>
  <Override PartName="/ppt/media/image23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52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30440" cy="683928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47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851E8EE9-7050-4A54-99BC-021E5CFC1AE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19728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1280" cy="551160"/>
          </a:xfrm>
          <a:prstGeom prst="rect">
            <a:avLst/>
          </a:prstGeom>
          <a:ln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7120" cy="50328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19728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30440" cy="683928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6"/>
          <p:cNvSpPr/>
          <p:nvPr/>
        </p:nvSpPr>
        <p:spPr>
          <a:xfrm>
            <a:off x="0" y="6642720"/>
            <a:ext cx="1217340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30440" cy="683928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47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4E3519EA-793D-4F1F-8961-E8044C8EC5B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19728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1280" cy="551160"/>
          </a:xfrm>
          <a:prstGeom prst="rect">
            <a:avLst/>
          </a:prstGeom>
          <a:ln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7120" cy="503280"/>
          </a:xfrm>
          <a:prstGeom prst="rect">
            <a:avLst/>
          </a:prstGeom>
          <a:ln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30440" cy="683928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38640" y="6453360"/>
            <a:ext cx="7473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B96388C7-EB8E-424B-B87F-E2CCA84D880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7340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1444760" y="0"/>
            <a:ext cx="728640" cy="683748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11438640" y="6453360"/>
            <a:ext cx="745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E6512CAB-6BC8-4C61-90E6-7E70E7DFAC4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912240" y="1268280"/>
            <a:ext cx="919548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480" cy="549360"/>
          </a:xfrm>
          <a:prstGeom prst="rect">
            <a:avLst/>
          </a:prstGeom>
          <a:ln>
            <a:noFill/>
          </a:ln>
        </p:spPr>
      </p:pic>
      <p:pic>
        <p:nvPicPr>
          <p:cNvPr id="13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5320" cy="501480"/>
          </a:xfrm>
          <a:prstGeom prst="rect">
            <a:avLst/>
          </a:prstGeom>
          <a:ln>
            <a:noFill/>
          </a:ln>
        </p:spPr>
      </p:pic>
      <p:sp>
        <p:nvSpPr>
          <p:cNvPr id="135" name="CustomShape 4"/>
          <p:cNvSpPr/>
          <p:nvPr/>
        </p:nvSpPr>
        <p:spPr>
          <a:xfrm>
            <a:off x="912240" y="1268280"/>
            <a:ext cx="919548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5"/>
          <p:cNvSpPr/>
          <p:nvPr/>
        </p:nvSpPr>
        <p:spPr>
          <a:xfrm>
            <a:off x="11444760" y="0"/>
            <a:ext cx="728640" cy="683748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6"/>
          <p:cNvSpPr/>
          <p:nvPr/>
        </p:nvSpPr>
        <p:spPr>
          <a:xfrm>
            <a:off x="0" y="6642720"/>
            <a:ext cx="1217160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1444760" y="0"/>
            <a:ext cx="728640" cy="683748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11438640" y="6453360"/>
            <a:ext cx="745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5B678EF5-19A0-4D05-9B6B-C253419132A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912240" y="1268280"/>
            <a:ext cx="919548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480" cy="549360"/>
          </a:xfrm>
          <a:prstGeom prst="rect">
            <a:avLst/>
          </a:prstGeom>
          <a:ln>
            <a:noFill/>
          </a:ln>
        </p:spPr>
      </p:pic>
      <p:pic>
        <p:nvPicPr>
          <p:cNvPr id="18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5320" cy="501480"/>
          </a:xfrm>
          <a:prstGeom prst="rect">
            <a:avLst/>
          </a:prstGeom>
          <a:ln>
            <a:noFill/>
          </a:ln>
        </p:spPr>
      </p:pic>
      <p:sp>
        <p:nvSpPr>
          <p:cNvPr id="181" name="CustomShape 4"/>
          <p:cNvSpPr/>
          <p:nvPr/>
        </p:nvSpPr>
        <p:spPr>
          <a:xfrm>
            <a:off x="912240" y="1268280"/>
            <a:ext cx="919548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5"/>
          <p:cNvSpPr/>
          <p:nvPr/>
        </p:nvSpPr>
        <p:spPr>
          <a:xfrm>
            <a:off x="11444760" y="0"/>
            <a:ext cx="728640" cy="683748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6"/>
          <p:cNvSpPr/>
          <p:nvPr/>
        </p:nvSpPr>
        <p:spPr>
          <a:xfrm>
            <a:off x="0" y="6642720"/>
            <a:ext cx="1217160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4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insightmaker.com/insight/1954/The-World3-Model-Classic-World-Simulation" TargetMode="External"/><Relationship Id="rId2" Type="http://schemas.openxmlformats.org/officeDocument/2006/relationships/hyperlink" Target="http://bit-player.org/extras/limits/ltg.html" TargetMode="External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The-Limits-to-Growth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www.slideserve.com/yauvani/continuous-system-modeling" TargetMode="External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www.slideserve.com/yauvani/continuous-system-modeling" TargetMode="External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www.slideserve.com/yauvani/continuous-system-modeling" TargetMode="External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://bit-player.org/wp-content/extras/ltg-talk-Harvard/deck.js/limits-to-growth-Harvard-2012-03-30/ltg-talk.html#title-slide" TargetMode="External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americanscientist.org/article/computation-and-the-human-predicament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hyperlink" Target="http://bit-player.org/wp-content/extras/ltg-talk-Harvard/deck.js/limits-to-growth-Harvard-2012-03-30/ltg-talk.html#Forrester-dilemma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hyperlink" Target="https://www.slideserve.com/yauvani/continuous-system-modeling" TargetMode="External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hyperlink" Target="http://bit-player.org/wp-content/extras/ltg-talk-Harvard/deck.js/limits-to-growth-Harvard-2012-03-30/ltg-talk.html#title-slide" TargetMode="External"/><Relationship Id="rId2" Type="http://schemas.openxmlformats.org/officeDocument/2006/relationships/slideLayout" Target="../slideLayouts/slideLayout3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hyperlink" Target="https://github.com/ETCE-LAB/teaching-material/blob/master/The-Limits-to-Growth/Exercises/E05-World3.pdf" TargetMode="External"/><Relationship Id="rId2" Type="http://schemas.openxmlformats.org/officeDocument/2006/relationships/slideLayout" Target="../slideLayouts/slideLayout49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hyperlink" Target="https://video.seas.harvard.edu/media/12_03_30+Brian+Hayes/1_yv0vgydr/15996101" TargetMode="External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27400" y="1412640"/>
            <a:ext cx="1035036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The Limits to Growth: Sustainability and the Circular Economy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527400" y="2852640"/>
            <a:ext cx="10350360" cy="235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6: World3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Finite Systems – Sandbox / Playground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263520" y="6492240"/>
            <a:ext cx="106131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Al Silonov – https://commons.wikimedia.org/wiki/File:Sandbox-2013.jpg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CC BY-SA 4.0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2103120" y="2216880"/>
            <a:ext cx="7440840" cy="381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Lotka–Volterra Equations (Predator–Prey Equations)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Lotka–Volterra Equations (Predator–Prey Equations)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263520" y="6492240"/>
            <a:ext cx="106131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Gisling – https://commons.wikimedia.org/wiki/File:Lotka_Volterra_equation_Maple_plot.png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CC BY-SA 3.0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914400" y="2468880"/>
            <a:ext cx="9508680" cy="332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335520" y="764640"/>
            <a:ext cx="1074240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335520" y="1268640"/>
            <a:ext cx="10742400" cy="502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56" name="Grafik 4_1" descr=""/>
          <p:cNvPicPr/>
          <p:nvPr/>
        </p:nvPicPr>
        <p:blipFill>
          <a:blip r:embed="rId1"/>
          <a:stretch/>
        </p:blipFill>
        <p:spPr>
          <a:xfrm>
            <a:off x="2560320" y="1645920"/>
            <a:ext cx="7013520" cy="4733280"/>
          </a:xfrm>
          <a:prstGeom prst="rect">
            <a:avLst/>
          </a:prstGeom>
          <a:ln>
            <a:noFill/>
          </a:ln>
        </p:spPr>
      </p:pic>
      <p:sp>
        <p:nvSpPr>
          <p:cNvPr id="257" name="CustomShape 3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– 1972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35520" y="764640"/>
            <a:ext cx="10740960" cy="49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342360" y="1268640"/>
            <a:ext cx="10631520" cy="50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the present growth trends in world population, industrialization, pollution, food production, and resource depletion continue unchanged, </a:t>
            </a:r>
            <a:r>
              <a:rPr b="1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on this planet will be reached sometime within the next one hundred years.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most probable result will be a rather </a:t>
            </a:r>
            <a:r>
              <a:rPr b="1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sudden and uncontrollable decline in both population and industrial capacity.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372600" y="2834640"/>
            <a:ext cx="10601280" cy="19191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261" name="CustomShape 4"/>
          <p:cNvSpPr/>
          <p:nvPr/>
        </p:nvSpPr>
        <p:spPr>
          <a:xfrm>
            <a:off x="263520" y="6492240"/>
            <a:ext cx="1061316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Meadows (1972) – The Limits to Growth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335520" y="764640"/>
            <a:ext cx="1074240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335520" y="1267560"/>
            <a:ext cx="10742400" cy="502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65" name="Inhaltsplatzhalter 5_1" descr=""/>
          <p:cNvPicPr/>
          <p:nvPr/>
        </p:nvPicPr>
        <p:blipFill>
          <a:blip r:embed="rId1"/>
          <a:stretch/>
        </p:blipFill>
        <p:spPr>
          <a:xfrm>
            <a:off x="3885480" y="1632960"/>
            <a:ext cx="4409640" cy="4493520"/>
          </a:xfrm>
          <a:prstGeom prst="rect">
            <a:avLst/>
          </a:prstGeom>
          <a:ln>
            <a:noFill/>
          </a:ln>
          <a:effectLst>
            <a:outerShdw algn="ctr" blurRad="50760" dir="5400000" dist="50760" rotWithShape="0">
              <a:schemeClr val="bg2"/>
            </a:outerShdw>
          </a:effectLst>
        </p:spPr>
      </p:pic>
      <p:sp>
        <p:nvSpPr>
          <p:cNvPr id="266" name="CustomShape 3"/>
          <p:cNvSpPr/>
          <p:nvPr/>
        </p:nvSpPr>
        <p:spPr>
          <a:xfrm>
            <a:off x="263520" y="6411600"/>
            <a:ext cx="10244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Reconstruction by YaguraStation of Figure 35. page 124 of The Limits to Growth (1972) is licensed with CC BY-SA 4.0. To view a copy of this license, visit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2"/>
              </a:rPr>
              <a:t>https://creativecommons.org/licenses/by-sa/4.0/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 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– World3 Standard Run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35520" y="764640"/>
            <a:ext cx="1074240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335520" y="1268640"/>
            <a:ext cx="10742400" cy="502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70" name="Grafik 4_0" descr=""/>
          <p:cNvPicPr/>
          <p:nvPr/>
        </p:nvPicPr>
        <p:blipFill>
          <a:blip r:embed="rId1"/>
          <a:stretch/>
        </p:blipFill>
        <p:spPr>
          <a:xfrm>
            <a:off x="1128960" y="1847520"/>
            <a:ext cx="4956120" cy="3563640"/>
          </a:xfrm>
          <a:prstGeom prst="rect">
            <a:avLst/>
          </a:prstGeom>
          <a:ln>
            <a:noFill/>
          </a:ln>
        </p:spPr>
      </p:pic>
      <p:pic>
        <p:nvPicPr>
          <p:cNvPr id="271" name="Grafik 4_3" descr=""/>
          <p:cNvPicPr/>
          <p:nvPr/>
        </p:nvPicPr>
        <p:blipFill>
          <a:blip r:embed="rId2"/>
          <a:stretch/>
        </p:blipFill>
        <p:spPr>
          <a:xfrm>
            <a:off x="6732360" y="1434960"/>
            <a:ext cx="3464640" cy="4402080"/>
          </a:xfrm>
          <a:prstGeom prst="rect">
            <a:avLst/>
          </a:prstGeom>
          <a:ln>
            <a:noFill/>
          </a:ln>
        </p:spPr>
      </p:pic>
      <p:sp>
        <p:nvSpPr>
          <p:cNvPr id="272" name="CustomShape 3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– 1972 / 2004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335520" y="764640"/>
            <a:ext cx="1074240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335520" y="1268640"/>
            <a:ext cx="10742400" cy="502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3719880" y="2853000"/>
            <a:ext cx="3963240" cy="172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Click 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– World3 Model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7" name="CustomShape 5"/>
          <p:cNvSpPr/>
          <p:nvPr/>
        </p:nvSpPr>
        <p:spPr>
          <a:xfrm>
            <a:off x="3749040" y="3574440"/>
            <a:ext cx="3963240" cy="172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Click Me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335520" y="4406760"/>
            <a:ext cx="10733040" cy="13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World3 Model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335520" y="2906640"/>
            <a:ext cx="10733040" cy="14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335520" y="1268280"/>
            <a:ext cx="10737720" cy="50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Developed in the 1960s at MIT by Jay Forrester</a:t>
            </a:r>
            <a:endParaRPr b="0" lang="en-US" sz="18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Methodology and mathematical modeling technique </a:t>
            </a:r>
            <a:endParaRPr b="0" lang="en-US" sz="18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Used to understand the nonlinear behaviour of complex systems over time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Forrester created a model called World2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System Dynamics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335520" y="1268280"/>
            <a:ext cx="10734480" cy="502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95120" indent="-180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0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System Dynamics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274320" y="6447960"/>
            <a:ext cx="111513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F. E. Cellier (2008) – World3 in Modelica: Creating System Dynamics Models in the Modelica Framework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335520" y="1268280"/>
            <a:ext cx="10737720" cy="50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Dynamics modeling starts with defining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(stocks) and their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(flows)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Laundry lists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” specify the set of influencing factors for each of the rate variables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Levels: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Population (Inflows: Birth rate | Outflows: Death rate)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Money (Inflows: Income | Outflows: Expenses)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Laundry list for “Birth rate”: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Population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Standard of living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Food Quality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Food Quantity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Education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Contraceptives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System Dynamics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274320" y="6447960"/>
            <a:ext cx="111513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F. E. Cellier (2008) – World3 in Modelica: Creating System Dynamics Models in the Modelica Framework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335520" y="1268280"/>
            <a:ext cx="10737720" cy="50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Dynamics modeling starts with defining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(stocks) and their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(flows)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Laundry lists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” specify the set of influencing factors for each of the rate variables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Levels: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 (Inflows: Birth rate | Outflows: Death rate)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Money (Inflows: Income | Outflows: Expenses)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Laundry list for “Birth rate”: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Population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Standard of living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Food Quality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Food Quantity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Education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Contraceptives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System Dynamics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274320" y="6447960"/>
            <a:ext cx="111513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F. E. Cellier (2008) – World3 in Modelica: Creating System Dynamics Models in the Modelica Framework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335520" y="1268280"/>
            <a:ext cx="10737720" cy="50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Dynamics modeling starts with defining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(stocks) and their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(flows)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Laundry lists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” specify the set of influencing factors for each of the rate variables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Levels: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 (Inflows: Birth rate | Outflows: Death rate)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Money (Inflows: Income | Outflows: Expenses)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Laundry list for “Birth rate”: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 of living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Food Quality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Food Quantity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Education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Contraceptives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335520" y="1268280"/>
            <a:ext cx="10737720" cy="50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Club of Rome (non-governmental organization – NGO) invites Forrester to apply his ideas to the global economy and ecosystem → declines and proceeds with the project without the Club of Rome. 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Dennis Meadows (colleague and former student of Forrester) organizes the project for The Club of Rome.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 researchers spend a year refining and enlarging the Forrester World2 model →  World3.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 is considerably more complex and more powerful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World2 to World3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8" name="CustomShape 4"/>
          <p:cNvSpPr/>
          <p:nvPr/>
        </p:nvSpPr>
        <p:spPr>
          <a:xfrm>
            <a:off x="263520" y="6492240"/>
            <a:ext cx="106131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Brian Hayes (2012) – Computation and the Human Condition (Harvard SEAS)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 Components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274320" y="6447960"/>
            <a:ext cx="111513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Brian Hayes (2012) – Computation and the Human Predicament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2"/>
          <a:stretch/>
        </p:blipFill>
        <p:spPr>
          <a:xfrm>
            <a:off x="879120" y="2670480"/>
            <a:ext cx="9642960" cy="272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335520" y="1268280"/>
            <a:ext cx="10737720" cy="50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ca. 150 equations that govern the model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5 main sectors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Agriculture 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Industry 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Resources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Pollution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Covers the period from 1900 to 2100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in a language called DYNAMO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335520" y="1268280"/>
            <a:ext cx="10737720" cy="50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People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Control mechanisms: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Birth rates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Death rates 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Maturation  → carrying people from one age category to the next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Population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335520" y="1268280"/>
            <a:ext cx="10737720" cy="50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Arable land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Control mechanisms: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Cultivation of new land 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Farmland lost due to, e.g., erosion and urban development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Agriculture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335520" y="1268280"/>
            <a:ext cx="10737720" cy="50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Capital (in USD) representing factories or other productive facilities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Control mechanisms: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Investment input / inflow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Investment outflow / deprecation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Industry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Forrester’s Dilemma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1"/>
          <a:stretch/>
        </p:blipFill>
        <p:spPr>
          <a:xfrm>
            <a:off x="3200760" y="1737360"/>
            <a:ext cx="5394600" cy="3314880"/>
          </a:xfrm>
          <a:prstGeom prst="rect">
            <a:avLst/>
          </a:prstGeom>
          <a:ln>
            <a:noFill/>
          </a:ln>
        </p:spPr>
      </p:pic>
      <p:sp>
        <p:nvSpPr>
          <p:cNvPr id="318" name="CustomShape 3"/>
          <p:cNvSpPr/>
          <p:nvPr/>
        </p:nvSpPr>
        <p:spPr>
          <a:xfrm>
            <a:off x="263520" y="6492240"/>
            <a:ext cx="106131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Brian Hayes (2012) – Computation and the Human Condition (Harvard SEAS)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2"/>
              </a:rPr>
              <a:t>Link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19" name="CustomShape 4"/>
          <p:cNvSpPr/>
          <p:nvPr/>
        </p:nvSpPr>
        <p:spPr>
          <a:xfrm>
            <a:off x="263520" y="5486400"/>
            <a:ext cx="10601280" cy="10058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20" name="TextShape 5"/>
          <p:cNvSpPr txBox="1"/>
          <p:nvPr/>
        </p:nvSpPr>
        <p:spPr>
          <a:xfrm>
            <a:off x="457200" y="5669280"/>
            <a:ext cx="10332720" cy="64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DejaVu Sans"/>
              </a:rPr>
              <a:t>“</a:t>
            </a:r>
            <a:r>
              <a:rPr b="0" i="1" lang="en-US" sz="1800" spc="-1" strike="noStrike">
                <a:latin typeface="DejaVu Sans"/>
              </a:rPr>
              <a:t>One can forecast future conditions in the region where action is not effective, and one </a:t>
            </a:r>
            <a:r>
              <a:rPr b="0" i="1" lang="en-US" sz="1800" spc="-1" strike="noStrike">
                <a:latin typeface="DejaVu Sans"/>
              </a:rPr>
              <a:t>can have influence in the region where forecasting is not reliable.” – Forrester, 2007</a:t>
            </a:r>
            <a:endParaRPr b="0" i="1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35520" y="4406760"/>
            <a:ext cx="10733040" cy="13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News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335520" y="2906640"/>
            <a:ext cx="10733040" cy="14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335520" y="1268280"/>
            <a:ext cx="10737720" cy="50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Varies scenarios based on different assumptions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Business-as-usual (BAU)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335520" y="1268280"/>
            <a:ext cx="10737720" cy="50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Varies scenarios based on different assumptions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Run – Business-as-Usual (BAU)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274320" y="6447960"/>
            <a:ext cx="111513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2"/>
          <a:stretch/>
        </p:blipFill>
        <p:spPr>
          <a:xfrm>
            <a:off x="1719000" y="1755000"/>
            <a:ext cx="7256880" cy="415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Run – Business-as-Usual (BAU)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274320" y="6447960"/>
            <a:ext cx="111513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34" name="CustomShape 4"/>
          <p:cNvSpPr/>
          <p:nvPr/>
        </p:nvSpPr>
        <p:spPr>
          <a:xfrm>
            <a:off x="-720000" y="5982480"/>
            <a:ext cx="11429280" cy="6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Collapse due to natural resource depletion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35" name="" descr=""/>
          <p:cNvPicPr/>
          <p:nvPr/>
        </p:nvPicPr>
        <p:blipFill>
          <a:blip r:embed="rId2"/>
          <a:stretch/>
        </p:blipFill>
        <p:spPr>
          <a:xfrm>
            <a:off x="1719360" y="1755360"/>
            <a:ext cx="7250760" cy="415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335520" y="1268280"/>
            <a:ext cx="10737720" cy="50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Varies scenarios based on different assumptions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Run – Business-as-Usual2 (BAU2)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274320" y="6447960"/>
            <a:ext cx="111513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42" name="CustomShape 4"/>
          <p:cNvSpPr/>
          <p:nvPr/>
        </p:nvSpPr>
        <p:spPr>
          <a:xfrm>
            <a:off x="1503000" y="5971320"/>
            <a:ext cx="7881840" cy="6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Collapse due to pollution (climate change equivalent)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43" name="" descr=""/>
          <p:cNvPicPr/>
          <p:nvPr/>
        </p:nvPicPr>
        <p:blipFill>
          <a:blip r:embed="rId2"/>
          <a:stretch/>
        </p:blipFill>
        <p:spPr>
          <a:xfrm>
            <a:off x="1719000" y="1755720"/>
            <a:ext cx="7196040" cy="415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335520" y="1268280"/>
            <a:ext cx="10737720" cy="50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Varies scenarios based on different assumptions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Run – Comprehensive Technology (CT)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274320" y="6447960"/>
            <a:ext cx="111513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350" name="" descr=""/>
          <p:cNvPicPr/>
          <p:nvPr/>
        </p:nvPicPr>
        <p:blipFill>
          <a:blip r:embed="rId2"/>
          <a:stretch/>
        </p:blipFill>
        <p:spPr>
          <a:xfrm>
            <a:off x="1600200" y="1828800"/>
            <a:ext cx="7241760" cy="417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Run – Comprehensive Technology (CT)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274320" y="6447960"/>
            <a:ext cx="111513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54" name="CustomShape 4"/>
          <p:cNvSpPr/>
          <p:nvPr/>
        </p:nvSpPr>
        <p:spPr>
          <a:xfrm>
            <a:off x="0" y="6091200"/>
            <a:ext cx="11429280" cy="6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Rising costs for technology eventually causes declines, but no collapse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55" name="" descr=""/>
          <p:cNvPicPr/>
          <p:nvPr/>
        </p:nvPicPr>
        <p:blipFill>
          <a:blip r:embed="rId2"/>
          <a:stretch/>
        </p:blipFill>
        <p:spPr>
          <a:xfrm>
            <a:off x="1600560" y="1828800"/>
            <a:ext cx="7241760" cy="417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335520" y="1268280"/>
            <a:ext cx="10737720" cy="50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Varies scenarios based on different assumptions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Stabilized World (SW) → CT + changes in societal values and priorities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 Info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335520" y="1268280"/>
            <a:ext cx="10737720" cy="50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Oral examination</a:t>
            </a:r>
            <a:endParaRPr b="0" lang="en-US" sz="18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15-20min Q&amp;A</a:t>
            </a:r>
            <a:endParaRPr b="0" lang="en-US" sz="18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Dates:</a:t>
            </a:r>
            <a:endParaRPr b="0" lang="en-US" sz="1800" spc="-1" strike="noStrike">
              <a:latin typeface="Arial"/>
            </a:endParaRPr>
          </a:p>
          <a:p>
            <a:pPr lvl="1" marL="432000" indent="-2127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11.08.2022</a:t>
            </a:r>
            <a:endParaRPr b="0" lang="en-US" sz="1800" spc="-1" strike="noStrike">
              <a:latin typeface="Arial"/>
            </a:endParaRPr>
          </a:p>
          <a:p>
            <a:pPr lvl="1" marL="432000" indent="-2127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12.08.2022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Clausthal and Göttingen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Run – Stabilized World (SW)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274320" y="6447960"/>
            <a:ext cx="111513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362" name="" descr=""/>
          <p:cNvPicPr/>
          <p:nvPr/>
        </p:nvPicPr>
        <p:blipFill>
          <a:blip r:embed="rId2"/>
          <a:stretch/>
        </p:blipFill>
        <p:spPr>
          <a:xfrm>
            <a:off x="1600200" y="1813320"/>
            <a:ext cx="7241760" cy="417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Run – Stabilized World (SW)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274320" y="6447960"/>
            <a:ext cx="111513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66" name="CustomShape 4"/>
          <p:cNvSpPr/>
          <p:nvPr/>
        </p:nvSpPr>
        <p:spPr>
          <a:xfrm>
            <a:off x="0" y="6055560"/>
            <a:ext cx="11429280" cy="6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 stabilizes in the twenty-first century, as does human welfare on a high level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67" name="" descr=""/>
          <p:cNvPicPr/>
          <p:nvPr/>
        </p:nvPicPr>
        <p:blipFill>
          <a:blip r:embed="rId2"/>
          <a:stretch/>
        </p:blipFill>
        <p:spPr>
          <a:xfrm>
            <a:off x="1600560" y="1813320"/>
            <a:ext cx="7241760" cy="417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335520" y="1268280"/>
            <a:ext cx="10737720" cy="50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Varies scenarios based on different assumptions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335520" y="1268280"/>
            <a:ext cx="10737720" cy="50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 which of the 4 scenarios is closest to our current situation?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a) BAU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b) BAU2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c) CT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d) SW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Were are we now?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Sustainability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274320" y="6447960"/>
            <a:ext cx="111513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F. E. Cellier (2008) – World3 in Modelica: Creating System Dynamics Models in the Modelica Framework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77" name="CustomShape 4"/>
          <p:cNvSpPr/>
          <p:nvPr/>
        </p:nvSpPr>
        <p:spPr>
          <a:xfrm>
            <a:off x="335520" y="1268280"/>
            <a:ext cx="10737720" cy="50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 indicates that we are already consuming resources at a faster pace than the planet is able to re-grow/generate them 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 of living is not sustainable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Relieving limiting factors is not a solutions → Instead, it is an accelerator towards disaster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Preventing the worst-case scenario by reducing consumption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335520" y="4406760"/>
            <a:ext cx="10733040" cy="13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Criticism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335520" y="2906640"/>
            <a:ext cx="10733040" cy="14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335520" y="764640"/>
            <a:ext cx="1073340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Criticism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335520" y="1268640"/>
            <a:ext cx="10733400" cy="502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 criticized by its creators and others</a:t>
            </a:r>
            <a:endParaRPr b="0" lang="en-US" sz="1800" spc="-1" strike="noStrike"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There is even a complete book dedicated to criticize the model →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of Doom: A Critique of the Limits to Growth.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Fun fact: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of Doom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longer than the book it criticizes (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1972 book did not contain the equations governing the World3 model</a:t>
            </a:r>
            <a:endParaRPr b="0" lang="en-US" sz="1800" spc="-1" strike="noStrike"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Subsequently released in a further book in 1974 → Dynamics of Growth in a Finite World 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335520" y="764640"/>
            <a:ext cx="1073340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Criticism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335520" y="1268640"/>
            <a:ext cx="10733400" cy="502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Heavily criticized by economists → The model questions the fairytale of eternal economic growth</a:t>
            </a:r>
            <a:endParaRPr b="0" lang="en-US" sz="1800" spc="-1" strike="noStrike"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Aggregated variables → one resource, one food, one pollutant, one population</a:t>
            </a:r>
            <a:endParaRPr b="0" lang="en-US" sz="1800" spc="-1" strike="noStrike"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geographic structure, no social distinctions. "Average food per capita."</a:t>
            </a:r>
            <a:endParaRPr b="0" lang="en-US" sz="1800" spc="-1" strike="noStrike"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Lack of statistical analysis – no error bars</a:t>
            </a:r>
            <a:endParaRPr b="0" lang="en-US" sz="1800" spc="-1" strike="noStrike"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Accused of being to complex and oversimplification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CustomShape 3"/>
          <p:cNvSpPr/>
          <p:nvPr/>
        </p:nvSpPr>
        <p:spPr>
          <a:xfrm>
            <a:off x="263520" y="6492240"/>
            <a:ext cx="106131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Brian Hayes (2012) – Computation and the Human Condition (Harvard SEAS)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335520" y="4406760"/>
            <a:ext cx="10733040" cy="13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Conclusion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335520" y="2906640"/>
            <a:ext cx="10733040" cy="14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335520" y="764640"/>
            <a:ext cx="1073340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335520" y="1268640"/>
            <a:ext cx="10733400" cy="502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 (1972)→ Modeling the world using System Dynamics</a:t>
            </a:r>
            <a:endParaRPr b="0" lang="en-US" sz="1800" spc="-1" strike="noStrike"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commonly used scenarios → BAU, BAU2, CT and SW</a:t>
            </a:r>
            <a:endParaRPr b="0" lang="en-US" sz="1800" spc="-1" strike="noStrike"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SW → Goal</a:t>
            </a:r>
            <a:endParaRPr b="0" lang="en-US" sz="1800" spc="-1" strike="noStrike"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Widespread criticism but the overall message of the World3 model still holds → unsustainable behavior of humans will lead to a collapse of society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 Registration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335520" y="1268280"/>
            <a:ext cx="10737720" cy="50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280">
              <a:lnSpc>
                <a:spcPct val="100000"/>
              </a:lnSpc>
              <a:buClr>
                <a:srgbClr val="008c4f"/>
              </a:buClr>
              <a:buFont typeface="StarSymbol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Registration for the exam in the Studienportal (only one exam date visible → technical limitation)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Get in contact with us and request an examination time slot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Receive an examination timeslot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Write an email to the examination office (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put etce-ltg@tu-clausthal.de in CC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 and notify the examination office about the examination timeslot that you received from us.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Clausthal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335520" y="4406760"/>
            <a:ext cx="10733040" cy="13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Exercise E05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335520" y="2906640"/>
            <a:ext cx="10733040" cy="14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335520" y="764640"/>
            <a:ext cx="10733400" cy="4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E05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335520" y="1268280"/>
            <a:ext cx="10733400" cy="502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a look at the 4 World3 scenarios that we discussed in the lecture (BAU, BAU2, CT, SW) → Note: Have a look at the links to World3 web version and play around with the model and learn about it in more detail.</a:t>
            </a:r>
            <a:endParaRPr b="0" lang="en-US" sz="1800" spc="-1" strike="noStrike"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actions (which policies) could we (humans/politicians) act upon to move the simulation results of the World3 model towards the SW scenario. </a:t>
            </a:r>
            <a:endParaRPr b="0" lang="en-US" sz="1800" spc="-1" strike="noStrike"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 proposals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and describe each of them in 3 or more sentences.</a:t>
            </a:r>
            <a:endParaRPr b="0" lang="en-US" sz="1800" spc="-1" strike="noStrike"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 the exercise according to the instructions in the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exercise sheet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432720" y="1148040"/>
            <a:ext cx="10342440" cy="48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World3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Resources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335520" y="1268640"/>
            <a:ext cx="10737720" cy="50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Meadows (1972) –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Meadows, Randers and Meadows (2004) –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Limits to Growth – The 30-Year Update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D. L. Meadows, W. W. Behrens (1974) –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Dynamics of Growth in a Finite World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H. S. D. Cole, Christopher Freeman (1973).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of Doom: A Critique of the 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Brian Hayes (2012) – Computation and the Human Condition (Harvard SEAS)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335520" y="1268640"/>
            <a:ext cx="10734480" cy="502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 Registration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35520" y="1268280"/>
            <a:ext cx="10737720" cy="50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Ähhhmmm … 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Please talk to your examination office and ask them what needs to be done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Afterwards, drop us an email → etce-ltg@tu-clausthal.de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Göttingen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35520" y="4406760"/>
            <a:ext cx="10733040" cy="13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Exercise E03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335520" y="2906640"/>
            <a:ext cx="10733040" cy="14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E03 – Favorite Fruit/Vegetable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335520" y="1268280"/>
            <a:ext cx="10737720" cy="50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Many students provided a guide on “how to grow X” instead of the required resources</a:t>
            </a:r>
            <a:endParaRPr b="0" lang="en-US" sz="18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Others really thought ahead, e.g. Mango: You first need to grow and care for a mango tree for several years before you can actually start harvesting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432720" y="1148040"/>
            <a:ext cx="10343160" cy="4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Feedback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35520" y="4406760"/>
            <a:ext cx="10733040" cy="13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Introduction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335520" y="2906640"/>
            <a:ext cx="10733040" cy="14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5893</TotalTime>
  <Application>LibreOffice/6.4.7.2$Linux_X86_64 LibreOffice_project/40$Build-2</Application>
  <Words>1010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dcterms:modified xsi:type="dcterms:W3CDTF">2022-06-13T11:47:07Z</dcterms:modified>
  <cp:revision>4020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