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1.jpeg" ContentType="image/jpeg"/>
  <Override PartName="/ppt/media/image9.jpeg" ContentType="image/jpeg"/>
  <Override PartName="/ppt/media/image8.png" ContentType="image/png"/>
  <Override PartName="/ppt/media/image14.jpeg" ContentType="image/jpeg"/>
  <Override PartName="/ppt/media/image12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3.jpeg" ContentType="image/jpeg"/>
  <Override PartName="/ppt/media/image23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.png" ContentType="image/png"/>
  <Override PartName="/ppt/media/image24.png" ContentType="image/png"/>
  <Override PartName="/ppt/media/image2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0080" cy="6838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4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A3EC706B-A847-4AF1-ADF9-9C90E9DC55D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19692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0920" cy="55080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6760" cy="5029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19692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30080" cy="6838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6"/>
          <p:cNvSpPr/>
          <p:nvPr/>
        </p:nvSpPr>
        <p:spPr>
          <a:xfrm>
            <a:off x="0" y="6642720"/>
            <a:ext cx="12173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30080" cy="6838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4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9CFE9CAB-A041-498B-AFDB-6E2E5E6F1C2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19692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0920" cy="55080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6760" cy="50292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30080" cy="6838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38640" y="6453360"/>
            <a:ext cx="74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C6017C0F-4257-4B57-8F4A-13B749C108A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73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DD527C7B-003D-4C91-8173-F55D4F45666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13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2"/>
          <p:cNvSpPr/>
          <p:nvPr/>
        </p:nvSpPr>
        <p:spPr>
          <a:xfrm>
            <a:off x="11438640" y="6453360"/>
            <a:ext cx="745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2BC3845B-6283-4C6E-9937-62BFBDD739C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120" cy="549000"/>
          </a:xfrm>
          <a:prstGeom prst="rect">
            <a:avLst/>
          </a:prstGeom>
          <a:ln w="0">
            <a:noFill/>
          </a:ln>
        </p:spPr>
      </p:pic>
      <p:pic>
        <p:nvPicPr>
          <p:cNvPr id="18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4960" cy="501120"/>
          </a:xfrm>
          <a:prstGeom prst="rect">
            <a:avLst/>
          </a:prstGeom>
          <a:ln w="0">
            <a:noFill/>
          </a:ln>
        </p:spPr>
      </p:pic>
      <p:sp>
        <p:nvSpPr>
          <p:cNvPr id="181" name="CustomShape 4"/>
          <p:cNvSpPr/>
          <p:nvPr/>
        </p:nvSpPr>
        <p:spPr>
          <a:xfrm>
            <a:off x="912240" y="1268280"/>
            <a:ext cx="919512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5"/>
          <p:cNvSpPr/>
          <p:nvPr/>
        </p:nvSpPr>
        <p:spPr>
          <a:xfrm>
            <a:off x="11444760" y="0"/>
            <a:ext cx="728280" cy="68371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6"/>
          <p:cNvSpPr/>
          <p:nvPr/>
        </p:nvSpPr>
        <p:spPr>
          <a:xfrm>
            <a:off x="0" y="6642720"/>
            <a:ext cx="121712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insightmaker.com/insight/1954/The-World3-Model-Classic-World-Simulation" TargetMode="External"/><Relationship Id="rId2" Type="http://schemas.openxmlformats.org/officeDocument/2006/relationships/hyperlink" Target="http://bit-player.org/extras/limits/ltg.html" TargetMode="External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://bit-player.org/wp-content/extras/ltg-talk-Harvard/deck.js/limits-to-growth-Harvard-2012-03-30/ltg-talk.html#title-slide" TargetMode="External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americanscientist.org/article/computation-and-the-human-predicament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http://bit-player.org/wp-content/extras/ltg-talk-Harvard/deck.js/limits-to-growth-Harvard-2012-03-30/ltg-talk.html#Forrester-dilemma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hyperlink" Target="http://bit-player.org/wp-content/extras/ltg-talk-Harvard/deck.js/limits-to-growth-Harvard-2012-03-30/ltg-talk.html#title-slide" TargetMode="External"/><Relationship Id="rId2" Type="http://schemas.openxmlformats.org/officeDocument/2006/relationships/slideLayout" Target="../slideLayouts/slideLayout37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blob/master/The-Limits-to-Growth/Exercises/E05-World3.pdf" TargetMode="External"/><Relationship Id="rId2" Type="http://schemas.openxmlformats.org/officeDocument/2006/relationships/slideLayout" Target="../slideLayouts/slideLayout49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hyperlink" Target="https://video.seas.harvard.edu/media/12_03_30+Brian+Hayes/1_yv0vgydr/15996101" TargetMode="External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527400" y="1412640"/>
            <a:ext cx="10350000" cy="11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27400" y="2852640"/>
            <a:ext cx="10350000" cy="235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6: World3</a:t>
            </a: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Finite Systems – Sandbox / Playground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263520" y="6492240"/>
            <a:ext cx="106128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Al Silonov – https://commons.wikimedia.org/wiki/File:Sandbox-2013.jpg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CC BY-SA 4.0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2103120" y="2216880"/>
            <a:ext cx="7440480" cy="381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Lotka–Volterra Equations (Predator–Prey Equations)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Lotka–Volterra Equations (Predator–Prey Equations)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263520" y="6492240"/>
            <a:ext cx="106128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Gisling – https://commons.wikimedia.org/wiki/File:Lotka_Volterra_equation_Maple_plot.png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CC BY-SA 3.0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914400" y="2468880"/>
            <a:ext cx="9508320" cy="332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3552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335520" y="126864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DejaVu Sans"/>
            </a:endParaRPr>
          </a:p>
        </p:txBody>
      </p:sp>
      <p:pic>
        <p:nvPicPr>
          <p:cNvPr id="256" name="Grafik 4_1" descr=""/>
          <p:cNvPicPr/>
          <p:nvPr/>
        </p:nvPicPr>
        <p:blipFill>
          <a:blip r:embed="rId1"/>
          <a:stretch/>
        </p:blipFill>
        <p:spPr>
          <a:xfrm>
            <a:off x="2560320" y="1645920"/>
            <a:ext cx="7013160" cy="4732920"/>
          </a:xfrm>
          <a:prstGeom prst="rect">
            <a:avLst/>
          </a:prstGeom>
          <a:ln w="0">
            <a:noFill/>
          </a:ln>
        </p:spPr>
      </p:pic>
      <p:sp>
        <p:nvSpPr>
          <p:cNvPr id="257" name="CustomShape 3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1972 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DejaVu Sans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342360" y="1268640"/>
            <a:ext cx="1063116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the present growth trends in world population, industrialization, pollution, food production, and resource depletion continue unchanged, </a:t>
            </a: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on this planet will be reached sometime within the next one hundred years.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most probable result will be a rather </a:t>
            </a: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sudden and uncontrollable decline in both population and industrial capacity.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372600" y="2834640"/>
            <a:ext cx="10600920" cy="19188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261" name="CustomShape 4"/>
          <p:cNvSpPr/>
          <p:nvPr/>
        </p:nvSpPr>
        <p:spPr>
          <a:xfrm>
            <a:off x="263520" y="6492240"/>
            <a:ext cx="10612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Meadows (1972) – The Limits to Growth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262" name="CustomShape 5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3552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35520" y="126756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DejaVu Sans"/>
            </a:endParaRPr>
          </a:p>
        </p:txBody>
      </p:sp>
      <p:pic>
        <p:nvPicPr>
          <p:cNvPr id="265" name="Inhaltsplatzhalter 5_1" descr=""/>
          <p:cNvPicPr/>
          <p:nvPr/>
        </p:nvPicPr>
        <p:blipFill>
          <a:blip r:embed="rId1"/>
          <a:stretch/>
        </p:blipFill>
        <p:spPr>
          <a:xfrm>
            <a:off x="3885480" y="1632960"/>
            <a:ext cx="4409280" cy="4493160"/>
          </a:xfrm>
          <a:prstGeom prst="rect">
            <a:avLst/>
          </a:prstGeom>
          <a:ln w="0">
            <a:noFill/>
          </a:ln>
          <a:effectLst>
            <a:outerShdw algn="ctr" blurRad="50760" dir="5400000" dist="50760" rotWithShape="0">
              <a:schemeClr val="bg2"/>
            </a:outerShdw>
          </a:effectLst>
        </p:spPr>
      </p:pic>
      <p:sp>
        <p:nvSpPr>
          <p:cNvPr id="266" name="CustomShape 3"/>
          <p:cNvSpPr/>
          <p:nvPr/>
        </p:nvSpPr>
        <p:spPr>
          <a:xfrm>
            <a:off x="263520" y="6411600"/>
            <a:ext cx="10244520" cy="38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Reconstruction by YaguraStation of Figure 35. page 124 of The Limits to Growth (1972) is licensed with CC BY-SA 4.0. To view a copy of this license, visit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2"/>
              </a:rPr>
              <a:t>https://creativecommons.org/licenses/by-sa/4.0/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World3 Standard Run 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3552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335520" y="126864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DejaVu Sans"/>
            </a:endParaRPr>
          </a:p>
        </p:txBody>
      </p:sp>
      <p:pic>
        <p:nvPicPr>
          <p:cNvPr id="270" name="Grafik 4_0" descr=""/>
          <p:cNvPicPr/>
          <p:nvPr/>
        </p:nvPicPr>
        <p:blipFill>
          <a:blip r:embed="rId1"/>
          <a:stretch/>
        </p:blipFill>
        <p:spPr>
          <a:xfrm>
            <a:off x="1128960" y="1847520"/>
            <a:ext cx="4955760" cy="3563280"/>
          </a:xfrm>
          <a:prstGeom prst="rect">
            <a:avLst/>
          </a:prstGeom>
          <a:ln w="0">
            <a:noFill/>
          </a:ln>
        </p:spPr>
      </p:pic>
      <p:pic>
        <p:nvPicPr>
          <p:cNvPr id="271" name="Grafik 4_3" descr=""/>
          <p:cNvPicPr/>
          <p:nvPr/>
        </p:nvPicPr>
        <p:blipFill>
          <a:blip r:embed="rId2"/>
          <a:stretch/>
        </p:blipFill>
        <p:spPr>
          <a:xfrm>
            <a:off x="6732360" y="1434960"/>
            <a:ext cx="3464280" cy="4401720"/>
          </a:xfrm>
          <a:prstGeom prst="rect">
            <a:avLst/>
          </a:prstGeom>
          <a:ln w="0">
            <a:noFill/>
          </a:ln>
        </p:spPr>
      </p:pic>
      <p:sp>
        <p:nvSpPr>
          <p:cNvPr id="272" name="CustomShape 3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1972 / 2004 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3552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35520" y="126864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3719880" y="2853000"/>
            <a:ext cx="3962880" cy="17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Click Me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World3 Model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3749040" y="3574440"/>
            <a:ext cx="3962880" cy="17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Click Me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35520" y="4406760"/>
            <a:ext cx="10732680" cy="134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World3 Model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335520" y="2906640"/>
            <a:ext cx="10732680" cy="14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33552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DejaVu Sans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Developed in the 1960s at MIT by Jay Forrester</a:t>
            </a:r>
            <a:endParaRPr b="0" lang="en-US" sz="1800" spc="-1" strike="noStrike">
              <a:latin typeface="DejaVu Sans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Methodology and mathematical modeling technique </a:t>
            </a:r>
            <a:endParaRPr b="0" lang="en-US" sz="1800" spc="-1" strike="noStrike">
              <a:latin typeface="DejaVu Sans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to understand the nonlinear behaviour of complex systems over time 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Forrester created a model called World2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335520" y="1268280"/>
            <a:ext cx="107341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DejaVu Sans"/>
            </a:endParaRPr>
          </a:p>
          <a:p>
            <a:pPr marL="195120" indent="-180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DejaVu Sans"/>
            </a:endParaRPr>
          </a:p>
          <a:p>
            <a:pPr marL="195120" indent="-180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274320" y="6447960"/>
            <a:ext cx="111510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33552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Levels: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Laundry list for “Birth rate”: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Standard of living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Quality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Quantity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Education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Contraceptives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274320" y="6447960"/>
            <a:ext cx="111510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33552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Levels: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Laundry list for “Birth rate”: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Standard of living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Quality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Quantity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Education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Contraceptives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274320" y="6447960"/>
            <a:ext cx="111510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33552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Levels: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 for “Birth rate”: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of living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Food Quality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Food Quantity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Education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Contraceptives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3552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DejaVu Sans"/>
            </a:endParaRPr>
          </a:p>
          <a:p>
            <a:pPr marL="216000" indent="-21528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Club of Rome (non-governmental organization – NGO) invites Forrester to apply his ideas to the global economy and ecosystem → declines and proceeds with the project without the Club of Rome. </a:t>
            </a:r>
            <a:endParaRPr b="0" lang="en-US" sz="1800" spc="-1" strike="noStrike">
              <a:latin typeface="DejaVu Sans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Dennis Meadows (colleague and former student of Forrester) organizes the project for The Club of Rome.</a:t>
            </a:r>
            <a:endParaRPr b="0" lang="en-US" sz="1800" spc="-1" strike="noStrike">
              <a:latin typeface="DejaVu Sans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 researchers spend a year refining and enlarging the Forrester World2 model →  World3.</a:t>
            </a:r>
            <a:endParaRPr b="0" lang="en-US" sz="1800" spc="-1" strike="noStrike">
              <a:latin typeface="DejaVu Sans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is considerably more complex and more powerful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World2 to World3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8" name="CustomShape 4"/>
          <p:cNvSpPr/>
          <p:nvPr/>
        </p:nvSpPr>
        <p:spPr>
          <a:xfrm>
            <a:off x="263520" y="6492240"/>
            <a:ext cx="106128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 Components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274320" y="6447960"/>
            <a:ext cx="111510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Brian Hayes (2012) – Computation and the Human Predicament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2"/>
          <a:stretch/>
        </p:blipFill>
        <p:spPr>
          <a:xfrm>
            <a:off x="879120" y="2670480"/>
            <a:ext cx="9642600" cy="272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33552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ca. 150 equations that govern the model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5 main sectors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Agriculture 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Industry 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Resources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Pollution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Covers the period from 1900 to 2100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in a language called DYNAMO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33552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mechanisms: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Birth rates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Death rates 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Maturation  → carrying people from one age category to the next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Population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33552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Arable land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mechanisms: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Cultivation of new land 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Farmland lost due to, e.g., erosion and urban development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Agriculture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33552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Capital (in USD) representing factories or other productive facilities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mechanisms: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Investment input / inflow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Investment outflow / deprecation 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Industry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Forrester’s Dilemma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3200760" y="1737360"/>
            <a:ext cx="5394240" cy="3314520"/>
          </a:xfrm>
          <a:prstGeom prst="rect">
            <a:avLst/>
          </a:prstGeom>
          <a:ln w="0">
            <a:noFill/>
          </a:ln>
        </p:spPr>
      </p:pic>
      <p:sp>
        <p:nvSpPr>
          <p:cNvPr id="318" name="CustomShape 3"/>
          <p:cNvSpPr/>
          <p:nvPr/>
        </p:nvSpPr>
        <p:spPr>
          <a:xfrm>
            <a:off x="263520" y="6492240"/>
            <a:ext cx="106128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2"/>
              </a:rPr>
              <a:t>Link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263520" y="5486400"/>
            <a:ext cx="10600920" cy="1005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320" name="TextShape 5"/>
          <p:cNvSpPr/>
          <p:nvPr/>
        </p:nvSpPr>
        <p:spPr>
          <a:xfrm>
            <a:off x="457200" y="5669280"/>
            <a:ext cx="103323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latin typeface="DejaVu Sans"/>
              </a:rPr>
              <a:t>“</a:t>
            </a:r>
            <a:r>
              <a:rPr b="0" i="1" lang="en-US" sz="1800" spc="-1" strike="noStrike">
                <a:latin typeface="DejaVu Sans"/>
              </a:rPr>
              <a:t>One can forecast future conditions in the region where action is not effective, and one can have influence in the region where forecasting is not reliable.” – Forrester, 2007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35520" y="4406760"/>
            <a:ext cx="10732680" cy="134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News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35520" y="2906640"/>
            <a:ext cx="10732680" cy="14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3552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 (BAU)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23" name="CustomShape 3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33552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 (BAU)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274320" y="6447960"/>
            <a:ext cx="111510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2"/>
          <a:stretch/>
        </p:blipFill>
        <p:spPr>
          <a:xfrm>
            <a:off x="1719000" y="1755000"/>
            <a:ext cx="7256520" cy="415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 (BAU)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274320" y="6447960"/>
            <a:ext cx="111510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334" name="CustomShape 4"/>
          <p:cNvSpPr/>
          <p:nvPr/>
        </p:nvSpPr>
        <p:spPr>
          <a:xfrm>
            <a:off x="-720000" y="5982480"/>
            <a:ext cx="11428920" cy="6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Collapse due to natural resource depletion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335" name="" descr=""/>
          <p:cNvPicPr/>
          <p:nvPr/>
        </p:nvPicPr>
        <p:blipFill>
          <a:blip r:embed="rId2"/>
          <a:stretch/>
        </p:blipFill>
        <p:spPr>
          <a:xfrm>
            <a:off x="1719360" y="1755360"/>
            <a:ext cx="7250400" cy="415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33552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Business-as-Usual2 (BAU2)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274320" y="6447960"/>
            <a:ext cx="111510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2"/>
          <a:stretch/>
        </p:blipFill>
        <p:spPr>
          <a:xfrm>
            <a:off x="1719000" y="1755720"/>
            <a:ext cx="7195680" cy="415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6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44" name="CustomShape 7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Business-as-Usual2 (BAU2)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5" name="CustomShape 8"/>
          <p:cNvSpPr/>
          <p:nvPr/>
        </p:nvSpPr>
        <p:spPr>
          <a:xfrm>
            <a:off x="274320" y="6447960"/>
            <a:ext cx="111510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346" name="CustomShape 9"/>
          <p:cNvSpPr/>
          <p:nvPr/>
        </p:nvSpPr>
        <p:spPr>
          <a:xfrm>
            <a:off x="1503000" y="5971320"/>
            <a:ext cx="7881480" cy="6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Collapse due to pollution (climate change equivalent)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2"/>
          <a:stretch/>
        </p:blipFill>
        <p:spPr>
          <a:xfrm>
            <a:off x="1719000" y="1755720"/>
            <a:ext cx="7195680" cy="415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33552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Comprehensive Technology (CT)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274320" y="6447960"/>
            <a:ext cx="111510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354" name="" descr=""/>
          <p:cNvPicPr/>
          <p:nvPr/>
        </p:nvPicPr>
        <p:blipFill>
          <a:blip r:embed="rId2"/>
          <a:stretch/>
        </p:blipFill>
        <p:spPr>
          <a:xfrm>
            <a:off x="1600200" y="1828800"/>
            <a:ext cx="7241400" cy="417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Comprehensive Technology (CT)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274320" y="6447960"/>
            <a:ext cx="111510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0" y="6091200"/>
            <a:ext cx="11428920" cy="6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Rising costs for technology eventually causes declines, but no collapse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359" name="" descr=""/>
          <p:cNvPicPr/>
          <p:nvPr/>
        </p:nvPicPr>
        <p:blipFill>
          <a:blip r:embed="rId2"/>
          <a:stretch/>
        </p:blipFill>
        <p:spPr>
          <a:xfrm>
            <a:off x="1600560" y="1828800"/>
            <a:ext cx="7241400" cy="417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 Info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33552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DejaVu Sans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Oral examination</a:t>
            </a:r>
            <a:endParaRPr b="0" lang="en-US" sz="1800" spc="-1" strike="noStrike">
              <a:latin typeface="DejaVu Sans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15-20min Q&amp;A</a:t>
            </a:r>
            <a:endParaRPr b="0" lang="en-US" sz="1800" spc="-1" strike="noStrike">
              <a:latin typeface="DejaVu Sans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Dates: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11.08.2022</a:t>
            </a:r>
            <a:endParaRPr b="0" lang="en-US" sz="1800" spc="-1" strike="noStrike">
              <a:latin typeface="DejaVu Sans"/>
            </a:endParaRPr>
          </a:p>
          <a:p>
            <a:pPr lvl="1" marL="432000" indent="-212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12.08.2022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Clausthal and Göttingen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33552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Stabilized World (SW) → CT + changes in societal values and priorities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Stabilized World (SW)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274320" y="6447960"/>
            <a:ext cx="111510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2"/>
          <a:stretch/>
        </p:blipFill>
        <p:spPr>
          <a:xfrm>
            <a:off x="1600200" y="1813320"/>
            <a:ext cx="7241400" cy="417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Stabilized World (SW)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274320" y="6447960"/>
            <a:ext cx="111510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370" name="CustomShape 4"/>
          <p:cNvSpPr/>
          <p:nvPr/>
        </p:nvSpPr>
        <p:spPr>
          <a:xfrm>
            <a:off x="0" y="6055560"/>
            <a:ext cx="11428920" cy="6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stabilizes in the twenty-first century, as does human welfare on a high level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371" name="" descr=""/>
          <p:cNvPicPr/>
          <p:nvPr/>
        </p:nvPicPr>
        <p:blipFill>
          <a:blip r:embed="rId2"/>
          <a:stretch/>
        </p:blipFill>
        <p:spPr>
          <a:xfrm>
            <a:off x="1600560" y="1813320"/>
            <a:ext cx="7241400" cy="417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33552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Varies scenarios based on different assumptions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33552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 which of the 4 scenarios is closest to our current situation?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a) BAU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b) BAU2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c) CT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d) SW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Were are we now?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Sustainability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274320" y="6447960"/>
            <a:ext cx="111510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33552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indicates that we are already consuming resources at a faster pace than the planet is able to re-grow/generate them 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of living is not sustainable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Relieving limiting factors is not a solutions → Instead, it is an accelerator towards disaster</a:t>
            </a:r>
            <a:endParaRPr b="0" lang="en-US" sz="1800" spc="-1" strike="noStrike">
              <a:latin typeface="DejaVu Sans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Preventing the worst-case scenario by reducing consumption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335520" y="4406760"/>
            <a:ext cx="10732680" cy="134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Criticism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335520" y="2906640"/>
            <a:ext cx="10732680" cy="14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335520" y="764640"/>
            <a:ext cx="10733040" cy="4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Criticism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335520" y="1268640"/>
            <a:ext cx="10733040" cy="50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 criticized by its creators and others</a:t>
            </a:r>
            <a:endParaRPr b="0" lang="en-US" sz="1800" spc="-1" strike="noStrike">
              <a:latin typeface="DejaVu Sans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There is even a complete book dedicated to criticize the model →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Doom: A Critique of the Limits to Growth.</a:t>
            </a:r>
            <a:endParaRPr b="0" lang="en-US" sz="1800" spc="-1" strike="noStrike">
              <a:latin typeface="DejaVu Sans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 fact: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longer than the book it criticizes (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DejaVu Sans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1972 book did not contain the equations governing the World3 model</a:t>
            </a:r>
            <a:endParaRPr b="0" lang="en-US" sz="1800" spc="-1" strike="noStrike">
              <a:latin typeface="DejaVu Sans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Subsequently released in a further book in 1974 → Dynamics of Growth in a Finite World  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335520" y="764640"/>
            <a:ext cx="10733040" cy="4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Criticism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87" name="CustomShape 2"/>
          <p:cNvSpPr/>
          <p:nvPr/>
        </p:nvSpPr>
        <p:spPr>
          <a:xfrm>
            <a:off x="335520" y="1268640"/>
            <a:ext cx="10733040" cy="50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Heavily criticized by economists → The model questions the fairytale of eternal economic growth</a:t>
            </a:r>
            <a:endParaRPr b="0" lang="en-US" sz="1800" spc="-1" strike="noStrike">
              <a:latin typeface="DejaVu Sans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Aggregated variables → one resource, one food, one pollutant, one population</a:t>
            </a:r>
            <a:endParaRPr b="0" lang="en-US" sz="1800" spc="-1" strike="noStrike">
              <a:latin typeface="DejaVu Sans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geographic structure, no social distinctions. "Average food per capita."</a:t>
            </a:r>
            <a:endParaRPr b="0" lang="en-US" sz="1800" spc="-1" strike="noStrike">
              <a:latin typeface="DejaVu Sans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Lack of statistical analysis – no error bars</a:t>
            </a:r>
            <a:endParaRPr b="0" lang="en-US" sz="1800" spc="-1" strike="noStrike">
              <a:latin typeface="DejaVu Sans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Accused of being too complex and oversimplification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263520" y="6492240"/>
            <a:ext cx="106128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335520" y="4406760"/>
            <a:ext cx="10732680" cy="134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Conclusion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335520" y="2906640"/>
            <a:ext cx="10732680" cy="14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 Registration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3552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280">
              <a:lnSpc>
                <a:spcPct val="100000"/>
              </a:lnSpc>
              <a:buClr>
                <a:srgbClr val="008c4f"/>
              </a:buClr>
              <a:buFont typeface="StarSymbo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Registration for the exam in the Studienportal (only one exam date visible → technical limitation)</a:t>
            </a:r>
            <a:endParaRPr b="0" lang="en-US" sz="1800" spc="-1" strike="noStrike">
              <a:latin typeface="DejaVu Sans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Get in contact with us and request an examination time slot</a:t>
            </a:r>
            <a:endParaRPr b="0" lang="en-US" sz="1800" spc="-1" strike="noStrike">
              <a:latin typeface="DejaVu Sans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Receive an examination timeslot</a:t>
            </a:r>
            <a:endParaRPr b="0" lang="en-US" sz="1800" spc="-1" strike="noStrike">
              <a:latin typeface="DejaVu Sans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AutoNum type="arabicPeriod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Write an email to the examination office (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put etce-ltg@tu-clausthal.de in CC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and notify the examination office about the examination timeslot that you received from us.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Clausthal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335520" y="764640"/>
            <a:ext cx="10733040" cy="4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Conclusion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92" name="CustomShape 2"/>
          <p:cNvSpPr/>
          <p:nvPr/>
        </p:nvSpPr>
        <p:spPr>
          <a:xfrm>
            <a:off x="335520" y="1268640"/>
            <a:ext cx="10733040" cy="50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(1972)→ Modeling the world using System Dynamics</a:t>
            </a:r>
            <a:endParaRPr b="0" lang="en-US" sz="1800" spc="-1" strike="noStrike">
              <a:latin typeface="DejaVu Sans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commonly used scenarios → BAU, BAU2, CT and SW</a:t>
            </a:r>
            <a:endParaRPr b="0" lang="en-US" sz="1800" spc="-1" strike="noStrike">
              <a:latin typeface="DejaVu Sans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SW → Goal</a:t>
            </a:r>
            <a:endParaRPr b="0" lang="en-US" sz="1800" spc="-1" strike="noStrike">
              <a:latin typeface="DejaVu Sans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Widespread criticism but the overall message of the World3 model still holds → unsustainable behavior of humans will lead to a collapse of society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335520" y="4406760"/>
            <a:ext cx="10732680" cy="134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Exercise E05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335520" y="2906640"/>
            <a:ext cx="10732680" cy="14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335520" y="764640"/>
            <a:ext cx="10733040" cy="4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E05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335520" y="1268280"/>
            <a:ext cx="10733040" cy="50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DejaVu Sans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a look at the 4 World3 scenarios that we discussed in the lecture (BAU, BAU2, CT, SW) → Note: Have a look at the links to World3 web version and play around with the model and learn about it in more detail.</a:t>
            </a:r>
            <a:endParaRPr b="0" lang="en-US" sz="1800" spc="-1" strike="noStrike">
              <a:latin typeface="DejaVu Sans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actions (which policies) could we (humans/politicians) act upon to move the simulation results of the World3 model towards the SW scenario. </a:t>
            </a:r>
            <a:endParaRPr b="0" lang="en-US" sz="1800" spc="-1" strike="noStrike">
              <a:latin typeface="DejaVu Sans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 proposals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describe each of them in 3 or more sentences.</a:t>
            </a:r>
            <a:endParaRPr b="0" lang="en-US" sz="1800" spc="-1" strike="noStrike">
              <a:latin typeface="DejaVu Sans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the exercise according to the instructions in the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exercise sheet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432720" y="1148040"/>
            <a:ext cx="10342080" cy="4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World3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335520" y="126864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Meadows (1972) –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latin typeface="DejaVu Sans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Meadows, Randers and Meadows (2004) –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Limits to Growth –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latin typeface="DejaVu Sans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D. L. Meadows, W. W. Behrens (1974) –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Dynamics of Growth in a Finite World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latin typeface="DejaVu Sans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H. S. D. Cole, Christopher Freeman (1973).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Doom: A Critique of 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latin typeface="DejaVu Sans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Brian Hayes (2012) – Computation and the Human Condition (Harvard SEAS)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335520" y="1268640"/>
            <a:ext cx="10734120" cy="50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335520" y="764640"/>
            <a:ext cx="10734120" cy="4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 Registration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33552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DejaVu Sans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Ähhhmmm … </a:t>
            </a:r>
            <a:endParaRPr b="0" lang="en-US" sz="1800" spc="-1" strike="noStrike">
              <a:latin typeface="DejaVu Sans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talk to your examination office and ask them what needs to be done</a:t>
            </a:r>
            <a:endParaRPr b="0" lang="en-US" sz="1800" spc="-1" strike="noStrike">
              <a:latin typeface="DejaVu Sans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Afterwards, drop us an email → etce-ltg@tu-clausthal.de 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Göttingen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35520" y="4406760"/>
            <a:ext cx="10732680" cy="134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Exercise E03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335520" y="2906640"/>
            <a:ext cx="10732680" cy="14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3552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E03 – Favorite Fruit/Vegetable </a:t>
            </a:r>
            <a:endParaRPr b="0" lang="en-US" sz="2400" spc="-1" strike="noStrike">
              <a:latin typeface="DejaVu Sans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33552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DejaVu Sans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Many students provided a guide on “how to grow X” instead of the required resources</a:t>
            </a:r>
            <a:endParaRPr b="0" lang="en-US" sz="1800" spc="-1" strike="noStrike">
              <a:latin typeface="DejaVu Sans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Others really thought ahead, e.g. Mango: You first need to grow and care for a mango tree for several years before you can actually start harvesting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432720" y="1148040"/>
            <a:ext cx="1034280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Feedback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35520" y="4406760"/>
            <a:ext cx="10732680" cy="134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Introduction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335520" y="2906640"/>
            <a:ext cx="10732680" cy="14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5894</TotalTime>
  <Application>LibreOffice/7.3.3.2$Linux_X86_64 LibreOffice_project/30$Build-2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2022-06-13T14:16:17Z</dcterms:modified>
  <cp:revision>4021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