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35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_rels/notesSlide20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36.xml.rels" ContentType="application/vnd.openxmlformats-package.relationships+xml"/>
  <Override PartName="/ppt/notesSlides/_rels/notesSlide45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30.xml.rels" ContentType="application/vnd.openxmlformats-package.relationships+xml"/>
  <Override PartName="/ppt/notesSlides/_rels/notesSlide29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37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31.xml.rels" ContentType="application/vnd.openxmlformats-package.relationships+xml"/>
  <Override PartName="/ppt/notesSlides/_rels/notesSlide47.xml.rels" ContentType="application/vnd.openxmlformats-package.relationships+xml"/>
  <Override PartName="/ppt/notesSlides/_rels/notesSlide56.xml.rels" ContentType="application/vnd.openxmlformats-package.relationships+xml"/>
  <Override PartName="/ppt/notesSlides/_rels/notesSlide41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38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32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53.xml.rels" ContentType="application/vnd.openxmlformats-package.relationships+xml"/>
  <Override PartName="/ppt/notesSlides/_rels/notesSlide59.xml.rels" ContentType="application/vnd.openxmlformats-package.relationships+xml"/>
  <Override PartName="/ppt/notesSlides/_rels/notesSlide52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51.xml.rels" ContentType="application/vnd.openxmlformats-package.relationships+xml"/>
  <Override PartName="/ppt/notesSlides/_rels/notesSlide35.xml.rels" ContentType="application/vnd.openxmlformats-package.relationships+xml"/>
  <Override PartName="/ppt/notesSlides/_rels/notesSlide44.xml.rels" ContentType="application/vnd.openxmlformats-package.relationships+xml"/>
  <Override PartName="/ppt/notesSlides/_rels/notesSlide28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5.xml.rels" ContentType="application/vnd.openxmlformats-package.relationships+xml"/>
  <Override PartName="/ppt/notesSlides/_rels/notesSlide6.xml.rels" ContentType="application/vnd.openxmlformats-package.relationships+xml"/>
  <Override PartName="/ppt/notesSlides/_rels/notesSlide7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54.xml.rels" ContentType="application/vnd.openxmlformats-package.relationships+xml"/>
  <Override PartName="/ppt/notesSlides/_rels/notesSlide33.xml.rels" ContentType="application/vnd.openxmlformats-package.relationships+xml"/>
  <Override PartName="/ppt/notesSlides/_rels/notesSlide42.xml.rels" ContentType="application/vnd.openxmlformats-package.relationships+xml"/>
  <Override PartName="/ppt/notesSlides/_rels/notesSlide57.xml.rels" ContentType="application/vnd.openxmlformats-package.relationships+xml"/>
  <Override PartName="/ppt/notesSlides/_rels/notesSlide55.xml.rels" ContentType="application/vnd.openxmlformats-package.relationships+xml"/>
  <Override PartName="/ppt/notesSlides/_rels/notesSlide40.xml.rels" ContentType="application/vnd.openxmlformats-package.relationships+xml"/>
  <Override PartName="/ppt/notesSlides/_rels/notesSlide46.xml.rels" ContentType="application/vnd.openxmlformats-package.relationships+xml"/>
  <Override PartName="/ppt/notesSlides/_rels/notesSlide9.xml.rels" ContentType="application/vnd.openxmlformats-package.relationships+xml"/>
  <Override PartName="/ppt/notesSlides/_rels/notesSlide34.xml.rels" ContentType="application/vnd.openxmlformats-package.relationships+xml"/>
  <Override PartName="/ppt/notesSlides/_rels/notesSlide50.xml.rels" ContentType="application/vnd.openxmlformats-package.relationships+xml"/>
  <Override PartName="/ppt/notesSlides/_rels/notesSlide49.xml.rels" ContentType="application/vnd.openxmlformats-package.relationships+xml"/>
  <Override PartName="/ppt/notesSlides/_rels/notesSlide27.xml.rels" ContentType="application/vnd.openxmlformats-package.relationships+xml"/>
  <Override PartName="/ppt/notesSlides/_rels/notesSlide58.xml.rels" ContentType="application/vnd.openxmlformats-package.relationships+xml"/>
  <Override PartName="/ppt/notesSlides/_rels/notesSlide43.xml.rels" ContentType="application/vnd.openxmlformats-package.relationships+xml"/>
  <Override PartName="/ppt/notesSlides/notesSlide51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57.xml" ContentType="application/vnd.openxmlformats-officedocument.presentationml.notesSlide+xml"/>
  <Override PartName="/ppt/_rels/presentation.xml.rels" ContentType="application/vnd.openxmlformats-package.relationships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7.png" ContentType="image/png"/>
  <Override PartName="/ppt/media/image11.png" ContentType="image/png"/>
  <Override PartName="/ppt/media/image6.png" ContentType="image/png"/>
  <Override PartName="/ppt/media/image14.wmf" ContentType="image/x-wmf"/>
  <Override PartName="/ppt/media/image10.png" ContentType="image/png"/>
  <Override PartName="/ppt/media/image5.png" ContentType="image/png"/>
  <Override PartName="/ppt/media/image23.png" ContentType="image/png"/>
  <Override PartName="/ppt/media/image22.png" ContentType="image/png"/>
  <Override PartName="/ppt/media/image4.png" ContentType="image/png"/>
  <Override PartName="/ppt/media/image21.png" ContentType="image/png"/>
  <Override PartName="/ppt/media/image19.png" ContentType="image/png"/>
  <Override PartName="/ppt/media/image1.png" ContentType="image/png"/>
  <Override PartName="/ppt/media/image3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2.png" ContentType="image/png"/>
  <Override PartName="/ppt/slideLayouts/_rels/slideLayout5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53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56.xml" ContentType="application/vnd.openxmlformats-officedocument.presentationml.slide+xml"/>
  <Override PartName="/ppt/slides/slide55.xml" ContentType="application/vnd.openxmlformats-officedocument.presentationml.slide+xml"/>
  <Override PartName="/ppt/slides/slide54.xml" ContentType="application/vnd.openxmlformats-officedocument.presentationml.slide+xml"/>
  <Override PartName="/ppt/slides/slide53.xml" ContentType="application/vnd.openxmlformats-officedocument.presentationml.slide+xml"/>
  <Override PartName="/ppt/slides/slide42.xml" ContentType="application/vnd.openxmlformats-officedocument.presentationml.slide+xml"/>
  <Override PartName="/ppt/slides/slide47.xml" ContentType="application/vnd.openxmlformats-officedocument.presentationml.slide+xml"/>
  <Override PartName="/ppt/slides/slide7.xml" ContentType="application/vnd.openxmlformats-officedocument.presentationml.slide+xml"/>
  <Override PartName="/ppt/slides/slide14.xml" ContentType="application/vnd.openxmlformats-officedocument.presentationml.slide+xml"/>
  <Override PartName="/ppt/slides/slide10.xml" ContentType="application/vnd.openxmlformats-officedocument.presentationml.slide+xml"/>
  <Override PartName="/ppt/slides/slide3.xml" ContentType="application/vnd.openxmlformats-officedocument.presentationml.slide+xml"/>
  <Override PartName="/ppt/slides/slide41.xml" ContentType="application/vnd.openxmlformats-officedocument.presentationml.slide+xml"/>
  <Override PartName="/ppt/slides/slide40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60.xml" ContentType="application/vnd.openxmlformats-officedocument.presentationml.slide+xml"/>
  <Override PartName="/ppt/slides/slide20.xml" ContentType="application/vnd.openxmlformats-officedocument.presentationml.slide+xml"/>
  <Override PartName="/ppt/slides/slide57.xml" ContentType="application/vnd.openxmlformats-officedocument.presentationml.slide+xml"/>
  <Override PartName="/ppt/slides/slide19.xml" ContentType="application/vnd.openxmlformats-officedocument.presentationml.slide+xml"/>
  <Override PartName="/ppt/slides/slide61.xml" ContentType="application/vnd.openxmlformats-officedocument.presentationml.slide+xml"/>
  <Override PartName="/ppt/slides/slide21.xml" ContentType="application/vnd.openxmlformats-officedocument.presentationml.slide+xml"/>
  <Override PartName="/ppt/slides/slide58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63.xml" ContentType="application/vnd.openxmlformats-officedocument.presentationml.slide+xml"/>
  <Override PartName="/ppt/slides/slide26.xml" ContentType="application/vnd.openxmlformats-officedocument.presentationml.slide+xml"/>
  <Override PartName="/ppt/slides/slide62.xml" ContentType="application/vnd.openxmlformats-officedocument.presentationml.slide+xml"/>
  <Override PartName="/ppt/slides/slide25.xml" ContentType="application/vnd.openxmlformats-officedocument.presentationml.slide+xml"/>
  <Override PartName="/ppt/slides/slide29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59.xml" ContentType="application/vnd.openxmlformats-officedocument.presentationml.slide+xml"/>
  <Override PartName="/ppt/slides/slide22.xml" ContentType="application/vnd.openxmlformats-officedocument.presentationml.slide+xml"/>
  <Override PartName="/ppt/slides/slide15.xml" ContentType="application/vnd.openxmlformats-officedocument.presentationml.slide+xml"/>
  <Override PartName="/ppt/slides/slide8.xml" ContentType="application/vnd.openxmlformats-officedocument.presentationml.slide+xml"/>
  <Override PartName="/ppt/slides/slide43.xml" ContentType="application/vnd.openxmlformats-officedocument.presentationml.slide+xml"/>
  <Override PartName="/ppt/slides/slide4.xml" ContentType="application/vnd.openxmlformats-officedocument.presentationml.slide+xml"/>
  <Override PartName="/ppt/slides/slide11.xml" ContentType="application/vnd.openxmlformats-officedocument.presentationml.slide+xml"/>
  <Override PartName="/ppt/slides/slide48.xml" ContentType="application/vnd.openxmlformats-officedocument.presentationml.slide+xml"/>
  <Override PartName="/ppt/slides/slide16.xml" ContentType="application/vnd.openxmlformats-officedocument.presentationml.slide+xml"/>
  <Override PartName="/ppt/slides/slide9.xml" ContentType="application/vnd.openxmlformats-officedocument.presentationml.slide+xml"/>
  <Override PartName="/ppt/slides/slide44.xml" ContentType="application/vnd.openxmlformats-officedocument.presentationml.slide+xml"/>
  <Override PartName="/ppt/slides/slide5.xml" ContentType="application/vnd.openxmlformats-officedocument.presentationml.slide+xml"/>
  <Override PartName="/ppt/slides/slide12.xml" ContentType="application/vnd.openxmlformats-officedocument.presentationml.slide+xml"/>
  <Override PartName="/ppt/slides/slide49.xml" ContentType="application/vnd.openxmlformats-officedocument.presentationml.slide+xml"/>
  <Override PartName="/ppt/slides/_rels/slide39.xml.rels" ContentType="application/vnd.openxmlformats-package.relationships+xml"/>
  <Override PartName="/ppt/slides/_rels/slide31.xml.rels" ContentType="application/vnd.openxmlformats-package.relationships+xml"/>
  <Override PartName="/ppt/slides/_rels/slide15.xml.rels" ContentType="application/vnd.openxmlformats-package.relationships+xml"/>
  <Override PartName="/ppt/slides/_rels/slide24.xml.rels" ContentType="application/vnd.openxmlformats-package.relationships+xml"/>
  <Override PartName="/ppt/slides/_rels/slide28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44.xml.rels" ContentType="application/vnd.openxmlformats-package.relationships+xml"/>
  <Override PartName="/ppt/slides/_rels/slide37.xml.rels" ContentType="application/vnd.openxmlformats-package.relationships+xml"/>
  <Override PartName="/ppt/slides/_rels/slide58.xml.rels" ContentType="application/vnd.openxmlformats-package.relationships+xml"/>
  <Override PartName="/ppt/slides/_rels/slide13.xml.rels" ContentType="application/vnd.openxmlformats-package.relationships+xml"/>
  <Override PartName="/ppt/slides/_rels/slide27.xml.rels" ContentType="application/vnd.openxmlformats-package.relationships+xml"/>
  <Override PartName="/ppt/slides/_rels/slide36.xml.rels" ContentType="application/vnd.openxmlformats-package.relationships+xml"/>
  <Override PartName="/ppt/slides/_rels/slide43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21.xml.rels" ContentType="application/vnd.openxmlformats-package.relationships+xml"/>
  <Override PartName="/ppt/slides/_rels/slide17.xml.rels" ContentType="application/vnd.openxmlformats-package.relationships+xml"/>
  <Override PartName="/ppt/slides/_rels/slide11.xml.rels" ContentType="application/vnd.openxmlformats-package.relationships+xml"/>
  <Override PartName="/ppt/slides/_rels/slide26.xml.rels" ContentType="application/vnd.openxmlformats-package.relationships+xml"/>
  <Override PartName="/ppt/slides/_rels/slide12.xml.rels" ContentType="application/vnd.openxmlformats-package.relationships+xml"/>
  <Override PartName="/ppt/slides/_rels/slide22.xml.rels" ContentType="application/vnd.openxmlformats-package.relationships+xml"/>
  <Override PartName="/ppt/slides/_rels/slide18.xml.rels" ContentType="application/vnd.openxmlformats-package.relationships+xml"/>
  <Override PartName="/ppt/slides/_rels/slide35.xml.rels" ContentType="application/vnd.openxmlformats-package.relationships+xml"/>
  <Override PartName="/ppt/slides/_rels/slide51.xml.rels" ContentType="application/vnd.openxmlformats-package.relationships+xml"/>
  <Override PartName="/ppt/slides/_rels/slide42.xml.rels" ContentType="application/vnd.openxmlformats-package.relationships+xml"/>
  <Override PartName="/ppt/slides/_rels/slide7.xml.rels" ContentType="application/vnd.openxmlformats-package.relationships+xml"/>
  <Override PartName="/ppt/slides/_rels/slide48.xml.rels" ContentType="application/vnd.openxmlformats-package.relationships+xml"/>
  <Override PartName="/ppt/slides/_rels/slide5.xml.rels" ContentType="application/vnd.openxmlformats-package.relationships+xml"/>
  <Override PartName="/ppt/slides/_rels/slide40.xml.rels" ContentType="application/vnd.openxmlformats-package.relationships+xml"/>
  <Override PartName="/ppt/slides/_rels/slide55.xml.rels" ContentType="application/vnd.openxmlformats-package.relationships+xml"/>
  <Override PartName="/ppt/slides/_rels/slide54.xml.rels" ContentType="application/vnd.openxmlformats-package.relationships+xml"/>
  <Override PartName="/ppt/slides/_rels/slide63.xml.rels" ContentType="application/vnd.openxmlformats-package.relationships+xml"/>
  <Override PartName="/ppt/slides/_rels/slide47.xml.rels" ContentType="application/vnd.openxmlformats-package.relationships+xml"/>
  <Override PartName="/ppt/slides/_rels/slide4.xml.rels" ContentType="application/vnd.openxmlformats-package.relationships+xml"/>
  <Override PartName="/ppt/slides/_rels/slide41.xml.rels" ContentType="application/vnd.openxmlformats-package.relationships+xml"/>
  <Override PartName="/ppt/slides/_rels/slide6.xml.rels" ContentType="application/vnd.openxmlformats-package.relationships+xml"/>
  <Override PartName="/ppt/slides/_rels/slide34.xml.rels" ContentType="application/vnd.openxmlformats-package.relationships+xml"/>
  <Override PartName="/ppt/slides/_rels/slide50.xml.rels" ContentType="application/vnd.openxmlformats-package.relationships+xml"/>
  <Override PartName="/ppt/slides/_rels/slide49.xml.rels" ContentType="application/vnd.openxmlformats-package.relationships+xml"/>
  <Override PartName="/ppt/slides/_rels/slide53.xml.rels" ContentType="application/vnd.openxmlformats-package.relationships+xml"/>
  <Override PartName="/ppt/slides/_rels/slide62.xml.rels" ContentType="application/vnd.openxmlformats-package.relationships+xml"/>
  <Override PartName="/ppt/slides/_rels/slide46.xml.rels" ContentType="application/vnd.openxmlformats-package.relationships+xml"/>
  <Override PartName="/ppt/slides/_rels/slide57.xml.rels" ContentType="application/vnd.openxmlformats-package.relationships+xml"/>
  <Override PartName="/ppt/slides/_rels/slide61.xml.rels" ContentType="application/vnd.openxmlformats-package.relationships+xml"/>
  <Override PartName="/ppt/slides/_rels/slide52.xml.rels" ContentType="application/vnd.openxmlformats-package.relationships+xml"/>
  <Override PartName="/ppt/slides/_rels/slide56.xml.rels" ContentType="application/vnd.openxmlformats-package.relationships+xml"/>
  <Override PartName="/ppt/slides/_rels/slide60.xml.rels" ContentType="application/vnd.openxmlformats-package.relationships+xml"/>
  <Override PartName="/ppt/slides/_rels/slide14.xml.rels" ContentType="application/vnd.openxmlformats-package.relationships+xml"/>
  <Override PartName="/ppt/slides/_rels/slide33.xml.rels" ContentType="application/vnd.openxmlformats-package.relationships+xml"/>
  <Override PartName="/ppt/slides/_rels/slide29.xml.rels" ContentType="application/vnd.openxmlformats-package.relationships+xml"/>
  <Override PartName="/ppt/slides/_rels/slide19.xml.rels" ContentType="application/vnd.openxmlformats-package.relationships+xml"/>
  <Override PartName="/ppt/slides/_rels/slide23.xml.rels" ContentType="application/vnd.openxmlformats-package.relationships+xml"/>
  <Override PartName="/ppt/slides/_rels/slide30.xml.rels" ContentType="application/vnd.openxmlformats-package.relationships+xml"/>
  <Override PartName="/ppt/slides/_rels/slide38.xml.rels" ContentType="application/vnd.openxmlformats-package.relationships+xml"/>
  <Override PartName="/ppt/slides/_rels/slide45.xml.rels" ContentType="application/vnd.openxmlformats-package.relationships+xml"/>
  <Override PartName="/ppt/slides/_rels/slide59.xml.rels" ContentType="application/vnd.openxmlformats-package.relationships+xml"/>
  <Override PartName="/ppt/slides/_rels/slide10.xml.rels" ContentType="application/vnd.openxmlformats-package.relationships+xml"/>
  <Override PartName="/ppt/slides/_rels/slide25.xml.rels" ContentType="application/vnd.openxmlformats-package.relationships+xml"/>
  <Override PartName="/ppt/slides/_rels/slide20.xml.rels" ContentType="application/vnd.openxmlformats-package.relationships+xml"/>
  <Override PartName="/ppt/slides/_rels/slide16.xml.rels" ContentType="application/vnd.openxmlformats-package.relationships+xml"/>
  <Override PartName="/ppt/slides/_rels/slide1.xml.rels" ContentType="application/vnd.openxmlformats-package.relationships+xml"/>
  <Override PartName="/ppt/slides/_rels/slide32.xml.rels" ContentType="application/vnd.openxmlformats-package.relationships+xml"/>
  <Override PartName="/ppt/slides/slide6.xml" ContentType="application/vnd.openxmlformats-officedocument.presentationml.slide+xml"/>
  <Override PartName="/ppt/slides/slide1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18" r:id="rId70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Relationship Id="rId56" Type="http://schemas.openxmlformats.org/officeDocument/2006/relationships/slide" Target="slides/slide49.xml"/><Relationship Id="rId57" Type="http://schemas.openxmlformats.org/officeDocument/2006/relationships/slide" Target="slides/slide50.xml"/><Relationship Id="rId58" Type="http://schemas.openxmlformats.org/officeDocument/2006/relationships/slide" Target="slides/slide51.xml"/><Relationship Id="rId59" Type="http://schemas.openxmlformats.org/officeDocument/2006/relationships/slide" Target="slides/slide52.xml"/><Relationship Id="rId60" Type="http://schemas.openxmlformats.org/officeDocument/2006/relationships/slide" Target="slides/slide53.xml"/><Relationship Id="rId61" Type="http://schemas.openxmlformats.org/officeDocument/2006/relationships/slide" Target="slides/slide54.xml"/><Relationship Id="rId62" Type="http://schemas.openxmlformats.org/officeDocument/2006/relationships/slide" Target="slides/slide55.xml"/><Relationship Id="rId63" Type="http://schemas.openxmlformats.org/officeDocument/2006/relationships/slide" Target="slides/slide56.xml"/><Relationship Id="rId64" Type="http://schemas.openxmlformats.org/officeDocument/2006/relationships/slide" Target="slides/slide57.xml"/><Relationship Id="rId65" Type="http://schemas.openxmlformats.org/officeDocument/2006/relationships/slide" Target="slides/slide58.xml"/><Relationship Id="rId66" Type="http://schemas.openxmlformats.org/officeDocument/2006/relationships/slide" Target="slides/slide59.xml"/><Relationship Id="rId67" Type="http://schemas.openxmlformats.org/officeDocument/2006/relationships/slide" Target="slides/slide60.xml"/><Relationship Id="rId68" Type="http://schemas.openxmlformats.org/officeDocument/2006/relationships/slide" Target="slides/slide61.xml"/><Relationship Id="rId69" Type="http://schemas.openxmlformats.org/officeDocument/2006/relationships/slide" Target="slides/slide62.xml"/><Relationship Id="rId70" Type="http://schemas.openxmlformats.org/officeDocument/2006/relationships/slide" Target="slides/slide63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6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3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3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33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34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35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6B151DE4-8E76-4149-B7F6-C157C0BCB937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
</Relationships>
</file>

<file path=ppt/notesSlides/_rels/notesSlide30.xml.rels><?xml version="1.0" encoding="UTF-8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
</Relationships>
</file>

<file path=ppt/notesSlides/_rels/notesSlide31.xml.rels><?xml version="1.0" encoding="UTF-8"?>
<Relationships xmlns="http://schemas.openxmlformats.org/package/2006/relationships"><Relationship Id="rId1" Type="http://schemas.openxmlformats.org/officeDocument/2006/relationships/slide" Target="../slides/slide31.xml"/><Relationship Id="rId2" Type="http://schemas.openxmlformats.org/officeDocument/2006/relationships/notesMaster" Target="../notesMasters/notesMaster1.xml"/>
</Relationships>
</file>

<file path=ppt/notesSlides/_rels/notesSlide32.xml.rels><?xml version="1.0" encoding="UTF-8"?>
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
</Relationships>
</file>

<file path=ppt/notesSlides/_rels/notesSlide33.xml.rels><?xml version="1.0" encoding="UTF-8"?>
<Relationships xmlns="http://schemas.openxmlformats.org/package/2006/relationships"><Relationship Id="rId1" Type="http://schemas.openxmlformats.org/officeDocument/2006/relationships/slide" Target="../slides/slide33.xml"/><Relationship Id="rId2" Type="http://schemas.openxmlformats.org/officeDocument/2006/relationships/notesMaster" Target="../notesMasters/notesMaster1.xml"/>
</Relationships>
</file>

<file path=ppt/notesSlides/_rels/notesSlide34.xml.rels><?xml version="1.0" encoding="UTF-8"?>
<Relationships xmlns="http://schemas.openxmlformats.org/package/2006/relationships"><Relationship Id="rId1" Type="http://schemas.openxmlformats.org/officeDocument/2006/relationships/slide" Target="../slides/slide34.xml"/><Relationship Id="rId2" Type="http://schemas.openxmlformats.org/officeDocument/2006/relationships/notesMaster" Target="../notesMasters/notesMaster1.xml"/>
</Relationships>
</file>

<file path=ppt/notesSlides/_rels/notesSlide35.xml.rels><?xml version="1.0" encoding="UTF-8"?>
<Relationships xmlns="http://schemas.openxmlformats.org/package/2006/relationships"><Relationship Id="rId1" Type="http://schemas.openxmlformats.org/officeDocument/2006/relationships/slide" Target="../slides/slide35.xml"/><Relationship Id="rId2" Type="http://schemas.openxmlformats.org/officeDocument/2006/relationships/notesMaster" Target="../notesMasters/notesMaster1.xml"/>
</Relationships>
</file>

<file path=ppt/notesSlides/_rels/notesSlide36.xml.rels><?xml version="1.0" encoding="UTF-8"?>
<Relationships xmlns="http://schemas.openxmlformats.org/package/2006/relationships"><Relationship Id="rId1" Type="http://schemas.openxmlformats.org/officeDocument/2006/relationships/slide" Target="../slides/slide36.xml"/><Relationship Id="rId2" Type="http://schemas.openxmlformats.org/officeDocument/2006/relationships/notesMaster" Target="../notesMasters/notesMaster1.xml"/>
</Relationships>
</file>

<file path=ppt/notesSlides/_rels/notesSlide37.xml.rels><?xml version="1.0" encoding="UTF-8"?>
<Relationships xmlns="http://schemas.openxmlformats.org/package/2006/relationships"><Relationship Id="rId1" Type="http://schemas.openxmlformats.org/officeDocument/2006/relationships/slide" Target="../slides/slide37.xml"/><Relationship Id="rId2" Type="http://schemas.openxmlformats.org/officeDocument/2006/relationships/notesMaster" Target="../notesMasters/notesMaster1.xml"/>
</Relationships>
</file>

<file path=ppt/notesSlides/_rels/notesSlide38.xml.rels><?xml version="1.0" encoding="UTF-8"?>
<Relationships xmlns="http://schemas.openxmlformats.org/package/2006/relationships"><Relationship Id="rId1" Type="http://schemas.openxmlformats.org/officeDocument/2006/relationships/slide" Target="../slides/slide38.xml"/><Relationship Id="rId2" Type="http://schemas.openxmlformats.org/officeDocument/2006/relationships/notesMaster" Target="../notesMasters/notesMaster1.xml"/>
</Relationships>
</file>

<file path=ppt/notesSlides/_rels/notesSlide40.xml.rels><?xml version="1.0" encoding="UTF-8"?>
<Relationships xmlns="http://schemas.openxmlformats.org/package/2006/relationships"><Relationship Id="rId1" Type="http://schemas.openxmlformats.org/officeDocument/2006/relationships/slide" Target="../slides/slide40.xml"/><Relationship Id="rId2" Type="http://schemas.openxmlformats.org/officeDocument/2006/relationships/notesMaster" Target="../notesMasters/notesMaster1.xml"/>
</Relationships>
</file>

<file path=ppt/notesSlides/_rels/notesSlide41.xml.rels><?xml version="1.0" encoding="UTF-8"?>
<Relationships xmlns="http://schemas.openxmlformats.org/package/2006/relationships"><Relationship Id="rId1" Type="http://schemas.openxmlformats.org/officeDocument/2006/relationships/slide" Target="../slides/slide41.xml"/><Relationship Id="rId2" Type="http://schemas.openxmlformats.org/officeDocument/2006/relationships/notesMaster" Target="../notesMasters/notesMaster1.xml"/>
</Relationships>
</file>

<file path=ppt/notesSlides/_rels/notesSlide42.xml.rels><?xml version="1.0" encoding="UTF-8"?>
<Relationships xmlns="http://schemas.openxmlformats.org/package/2006/relationships"><Relationship Id="rId1" Type="http://schemas.openxmlformats.org/officeDocument/2006/relationships/slide" Target="../slides/slide42.xml"/><Relationship Id="rId2" Type="http://schemas.openxmlformats.org/officeDocument/2006/relationships/notesMaster" Target="../notesMasters/notesMaster1.xml"/>
</Relationships>
</file>

<file path=ppt/notesSlides/_rels/notesSlide43.xml.rels><?xml version="1.0" encoding="UTF-8"?>
<Relationships xmlns="http://schemas.openxmlformats.org/package/2006/relationships"><Relationship Id="rId1" Type="http://schemas.openxmlformats.org/officeDocument/2006/relationships/slide" Target="../slides/slide43.xml"/><Relationship Id="rId2" Type="http://schemas.openxmlformats.org/officeDocument/2006/relationships/notesMaster" Target="../notesMasters/notesMaster1.xml"/>
</Relationships>
</file>

<file path=ppt/notesSlides/_rels/notesSlide44.xml.rels><?xml version="1.0" encoding="UTF-8"?>
<Relationships xmlns="http://schemas.openxmlformats.org/package/2006/relationships"><Relationship Id="rId1" Type="http://schemas.openxmlformats.org/officeDocument/2006/relationships/slide" Target="../slides/slide44.xml"/><Relationship Id="rId2" Type="http://schemas.openxmlformats.org/officeDocument/2006/relationships/notesMaster" Target="../notesMasters/notesMaster1.xml"/>
</Relationships>
</file>

<file path=ppt/notesSlides/_rels/notesSlide45.xml.rels><?xml version="1.0" encoding="UTF-8"?>
<Relationships xmlns="http://schemas.openxmlformats.org/package/2006/relationships"><Relationship Id="rId1" Type="http://schemas.openxmlformats.org/officeDocument/2006/relationships/slide" Target="../slides/slide45.xml"/><Relationship Id="rId2" Type="http://schemas.openxmlformats.org/officeDocument/2006/relationships/notesMaster" Target="../notesMasters/notesMaster1.xml"/>
</Relationships>
</file>

<file path=ppt/notesSlides/_rels/notesSlide46.xml.rels><?xml version="1.0" encoding="UTF-8"?>
<Relationships xmlns="http://schemas.openxmlformats.org/package/2006/relationships"><Relationship Id="rId1" Type="http://schemas.openxmlformats.org/officeDocument/2006/relationships/slide" Target="../slides/slide46.xml"/><Relationship Id="rId2" Type="http://schemas.openxmlformats.org/officeDocument/2006/relationships/notesMaster" Target="../notesMasters/notesMaster1.xml"/>
</Relationships>
</file>

<file path=ppt/notesSlides/_rels/notesSlide47.xml.rels><?xml version="1.0" encoding="UTF-8"?>
<Relationships xmlns="http://schemas.openxmlformats.org/package/2006/relationships"><Relationship Id="rId1" Type="http://schemas.openxmlformats.org/officeDocument/2006/relationships/slide" Target="../slides/slide47.xml"/><Relationship Id="rId2" Type="http://schemas.openxmlformats.org/officeDocument/2006/relationships/notesMaster" Target="../notesMasters/notesMaster1.xml"/>
</Relationships>
</file>

<file path=ppt/notesSlides/_rels/notesSlide49.xml.rels><?xml version="1.0" encoding="UTF-8"?>
<Relationships xmlns="http://schemas.openxmlformats.org/package/2006/relationships"><Relationship Id="rId1" Type="http://schemas.openxmlformats.org/officeDocument/2006/relationships/slide" Target="../slides/slide49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50.xml.rels><?xml version="1.0" encoding="UTF-8"?>
<Relationships xmlns="http://schemas.openxmlformats.org/package/2006/relationships"><Relationship Id="rId1" Type="http://schemas.openxmlformats.org/officeDocument/2006/relationships/slide" Target="../slides/slide50.xml"/><Relationship Id="rId2" Type="http://schemas.openxmlformats.org/officeDocument/2006/relationships/notesMaster" Target="../notesMasters/notesMaster1.xml"/>
</Relationships>
</file>

<file path=ppt/notesSlides/_rels/notesSlide51.xml.rels><?xml version="1.0" encoding="UTF-8"?>
<Relationships xmlns="http://schemas.openxmlformats.org/package/2006/relationships"><Relationship Id="rId1" Type="http://schemas.openxmlformats.org/officeDocument/2006/relationships/slide" Target="../slides/slide51.xml"/><Relationship Id="rId2" Type="http://schemas.openxmlformats.org/officeDocument/2006/relationships/notesMaster" Target="../notesMasters/notesMaster1.xml"/>
</Relationships>
</file>

<file path=ppt/notesSlides/_rels/notesSlide52.xml.rels><?xml version="1.0" encoding="UTF-8"?>
<Relationships xmlns="http://schemas.openxmlformats.org/package/2006/relationships"><Relationship Id="rId1" Type="http://schemas.openxmlformats.org/officeDocument/2006/relationships/slide" Target="../slides/slide52.xml"/><Relationship Id="rId2" Type="http://schemas.openxmlformats.org/officeDocument/2006/relationships/notesMaster" Target="../notesMasters/notesMaster1.xml"/>
</Relationships>
</file>

<file path=ppt/notesSlides/_rels/notesSlide53.xml.rels><?xml version="1.0" encoding="UTF-8"?>
<Relationships xmlns="http://schemas.openxmlformats.org/package/2006/relationships"><Relationship Id="rId1" Type="http://schemas.openxmlformats.org/officeDocument/2006/relationships/slide" Target="../slides/slide53.xml"/><Relationship Id="rId2" Type="http://schemas.openxmlformats.org/officeDocument/2006/relationships/notesMaster" Target="../notesMasters/notesMaster1.xml"/>
</Relationships>
</file>

<file path=ppt/notesSlides/_rels/notesSlide54.xml.rels><?xml version="1.0" encoding="UTF-8"?>
<Relationships xmlns="http://schemas.openxmlformats.org/package/2006/relationships"><Relationship Id="rId1" Type="http://schemas.openxmlformats.org/officeDocument/2006/relationships/slide" Target="../slides/slide54.xml"/><Relationship Id="rId2" Type="http://schemas.openxmlformats.org/officeDocument/2006/relationships/notesMaster" Target="../notesMasters/notesMaster1.xml"/>
</Relationships>
</file>

<file path=ppt/notesSlides/_rels/notesSlide55.xml.rels><?xml version="1.0" encoding="UTF-8"?>
<Relationships xmlns="http://schemas.openxmlformats.org/package/2006/relationships"><Relationship Id="rId1" Type="http://schemas.openxmlformats.org/officeDocument/2006/relationships/slide" Target="../slides/slide55.xml"/><Relationship Id="rId2" Type="http://schemas.openxmlformats.org/officeDocument/2006/relationships/notesMaster" Target="../notesMasters/notesMaster1.xml"/>
</Relationships>
</file>

<file path=ppt/notesSlides/_rels/notesSlide56.xml.rels><?xml version="1.0" encoding="UTF-8"?>
<Relationships xmlns="http://schemas.openxmlformats.org/package/2006/relationships"><Relationship Id="rId1" Type="http://schemas.openxmlformats.org/officeDocument/2006/relationships/slide" Target="../slides/slide56.xml"/><Relationship Id="rId2" Type="http://schemas.openxmlformats.org/officeDocument/2006/relationships/notesMaster" Target="../notesMasters/notesMaster1.xml"/>
</Relationships>
</file>

<file path=ppt/notesSlides/_rels/notesSlide57.xml.rels><?xml version="1.0" encoding="UTF-8"?>
<Relationships xmlns="http://schemas.openxmlformats.org/package/2006/relationships"><Relationship Id="rId1" Type="http://schemas.openxmlformats.org/officeDocument/2006/relationships/slide" Target="../slides/slide57.xml"/><Relationship Id="rId2" Type="http://schemas.openxmlformats.org/officeDocument/2006/relationships/notesMaster" Target="../notesMasters/notesMaster1.xml"/>
</Relationships>
</file>

<file path=ppt/notesSlides/_rels/notesSlide58.xml.rels><?xml version="1.0" encoding="UTF-8"?>
<Relationships xmlns="http://schemas.openxmlformats.org/package/2006/relationships"><Relationship Id="rId1" Type="http://schemas.openxmlformats.org/officeDocument/2006/relationships/slide" Target="../slides/slide58.xml"/><Relationship Id="rId2" Type="http://schemas.openxmlformats.org/officeDocument/2006/relationships/notesMaster" Target="../notesMasters/notesMaster1.xml"/>
</Relationships>
</file>

<file path=ppt/notesSlides/_rels/notesSlide59.xml.rels><?xml version="1.0" encoding="UTF-8"?>
<Relationships xmlns="http://schemas.openxmlformats.org/package/2006/relationships"><Relationship Id="rId1" Type="http://schemas.openxmlformats.org/officeDocument/2006/relationships/slide" Target="../slides/slide59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701400" cy="3769560"/>
          </a:xfrm>
          <a:prstGeom prst="rect">
            <a:avLst/>
          </a:prstGeom>
        </p:spPr>
      </p:sp>
      <p:sp>
        <p:nvSpPr>
          <p:cNvPr id="514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5040" cy="45234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15" name="TextShape 3"/>
          <p:cNvSpPr txBox="1"/>
          <p:nvPr/>
        </p:nvSpPr>
        <p:spPr>
          <a:xfrm>
            <a:off x="4399200" y="9555480"/>
            <a:ext cx="3370320" cy="5000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52CCD9E8-7322-4682-BC1C-7059B740D048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800" spc="-1" strike="noStrike"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701400" cy="3769560"/>
          </a:xfrm>
          <a:prstGeom prst="rect">
            <a:avLst/>
          </a:prstGeom>
        </p:spPr>
      </p:sp>
      <p:sp>
        <p:nvSpPr>
          <p:cNvPr id="517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5040" cy="45234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18" name="TextShape 3"/>
          <p:cNvSpPr txBox="1"/>
          <p:nvPr/>
        </p:nvSpPr>
        <p:spPr>
          <a:xfrm>
            <a:off x="4399200" y="9555480"/>
            <a:ext cx="3370320" cy="5000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878A5739-A6E9-4208-A340-776C9A5E5E67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800" spc="-1" strike="noStrike"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TextShape 1"/>
          <p:cNvSpPr txBox="1"/>
          <p:nvPr/>
        </p:nvSpPr>
        <p:spPr>
          <a:xfrm>
            <a:off x="4403880" y="9556200"/>
            <a:ext cx="3365280" cy="499680"/>
          </a:xfrm>
          <a:prstGeom prst="rect">
            <a:avLst/>
          </a:prstGeom>
          <a:noFill/>
          <a:ln w="9360">
            <a:noFill/>
          </a:ln>
        </p:spPr>
        <p:txBody>
          <a:bodyPr lIns="99000" rIns="99000" tIns="49320" bIns="49320" anchor="b">
            <a:noAutofit/>
          </a:bodyPr>
          <a:p>
            <a:pPr algn="r">
              <a:lnSpc>
                <a:spcPct val="100000"/>
              </a:lnSpc>
            </a:pPr>
            <a:fld id="{4CED4B5E-FC04-44FD-9C75-0ED5C03BC995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520" name="PlaceHolder 2"/>
          <p:cNvSpPr>
            <a:spLocks noGrp="1"/>
          </p:cNvSpPr>
          <p:nvPr>
            <p:ph type="sldImg"/>
          </p:nvPr>
        </p:nvSpPr>
        <p:spPr>
          <a:xfrm>
            <a:off x="533520" y="755640"/>
            <a:ext cx="6703200" cy="3769560"/>
          </a:xfrm>
          <a:prstGeom prst="rect">
            <a:avLst/>
          </a:prstGeom>
        </p:spPr>
      </p:sp>
      <p:sp>
        <p:nvSpPr>
          <p:cNvPr id="521" name="PlaceHolder 3"/>
          <p:cNvSpPr>
            <a:spLocks noGrp="1"/>
          </p:cNvSpPr>
          <p:nvPr>
            <p:ph type="body"/>
          </p:nvPr>
        </p:nvSpPr>
        <p:spPr>
          <a:xfrm>
            <a:off x="1035720" y="4775400"/>
            <a:ext cx="5697720" cy="4524840"/>
          </a:xfrm>
          <a:prstGeom prst="rect">
            <a:avLst/>
          </a:prstGeom>
        </p:spPr>
        <p:txBody>
          <a:bodyPr lIns="99000" rIns="99000" tIns="49320" bIns="49320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TextShape 1"/>
          <p:cNvSpPr txBox="1"/>
          <p:nvPr/>
        </p:nvSpPr>
        <p:spPr>
          <a:xfrm>
            <a:off x="4403880" y="9556200"/>
            <a:ext cx="3365280" cy="499680"/>
          </a:xfrm>
          <a:prstGeom prst="rect">
            <a:avLst/>
          </a:prstGeom>
          <a:noFill/>
          <a:ln w="9360">
            <a:noFill/>
          </a:ln>
        </p:spPr>
        <p:txBody>
          <a:bodyPr lIns="99000" rIns="99000" tIns="49320" bIns="49320" anchor="b">
            <a:noAutofit/>
          </a:bodyPr>
          <a:p>
            <a:pPr algn="r">
              <a:lnSpc>
                <a:spcPct val="100000"/>
              </a:lnSpc>
            </a:pPr>
            <a:fld id="{9536DB43-F3E9-461E-BCFB-DE45F9BECD10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523" name="PlaceHolder 2"/>
          <p:cNvSpPr>
            <a:spLocks noGrp="1"/>
          </p:cNvSpPr>
          <p:nvPr>
            <p:ph type="sldImg"/>
          </p:nvPr>
        </p:nvSpPr>
        <p:spPr>
          <a:xfrm>
            <a:off x="533520" y="755640"/>
            <a:ext cx="6703200" cy="3769560"/>
          </a:xfrm>
          <a:prstGeom prst="rect">
            <a:avLst/>
          </a:prstGeom>
        </p:spPr>
      </p:sp>
      <p:sp>
        <p:nvSpPr>
          <p:cNvPr id="524" name="PlaceHolder 3"/>
          <p:cNvSpPr>
            <a:spLocks noGrp="1"/>
          </p:cNvSpPr>
          <p:nvPr>
            <p:ph type="body"/>
          </p:nvPr>
        </p:nvSpPr>
        <p:spPr>
          <a:xfrm>
            <a:off x="1035720" y="4775400"/>
            <a:ext cx="5697720" cy="4524840"/>
          </a:xfrm>
          <a:prstGeom prst="rect">
            <a:avLst/>
          </a:prstGeom>
        </p:spPr>
        <p:txBody>
          <a:bodyPr lIns="99000" rIns="99000" tIns="49320" bIns="49320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TextShape 1"/>
          <p:cNvSpPr txBox="1"/>
          <p:nvPr/>
        </p:nvSpPr>
        <p:spPr>
          <a:xfrm>
            <a:off x="4403880" y="9556200"/>
            <a:ext cx="3365280" cy="499680"/>
          </a:xfrm>
          <a:prstGeom prst="rect">
            <a:avLst/>
          </a:prstGeom>
          <a:noFill/>
          <a:ln w="9360">
            <a:noFill/>
          </a:ln>
        </p:spPr>
        <p:txBody>
          <a:bodyPr lIns="99000" rIns="99000" tIns="49320" bIns="49320" anchor="b">
            <a:noAutofit/>
          </a:bodyPr>
          <a:p>
            <a:pPr algn="r">
              <a:lnSpc>
                <a:spcPct val="100000"/>
              </a:lnSpc>
            </a:pPr>
            <a:fld id="{D1DC1741-EC0E-42D4-98E8-BC8E786E07CE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526" name="PlaceHolder 2"/>
          <p:cNvSpPr>
            <a:spLocks noGrp="1"/>
          </p:cNvSpPr>
          <p:nvPr>
            <p:ph type="sldImg"/>
          </p:nvPr>
        </p:nvSpPr>
        <p:spPr>
          <a:xfrm>
            <a:off x="533520" y="755640"/>
            <a:ext cx="6702840" cy="3769200"/>
          </a:xfrm>
          <a:prstGeom prst="rect">
            <a:avLst/>
          </a:prstGeom>
        </p:spPr>
      </p:sp>
      <p:sp>
        <p:nvSpPr>
          <p:cNvPr id="527" name="PlaceHolder 3"/>
          <p:cNvSpPr>
            <a:spLocks noGrp="1"/>
          </p:cNvSpPr>
          <p:nvPr>
            <p:ph type="body"/>
          </p:nvPr>
        </p:nvSpPr>
        <p:spPr>
          <a:xfrm>
            <a:off x="1035720" y="4775400"/>
            <a:ext cx="5697720" cy="4524840"/>
          </a:xfrm>
          <a:prstGeom prst="rect">
            <a:avLst/>
          </a:prstGeom>
        </p:spPr>
        <p:txBody>
          <a:bodyPr lIns="99000" rIns="99000" tIns="49320" bIns="49320">
            <a:noAutofit/>
          </a:bodyPr>
          <a:p>
            <a:pPr marL="216000" indent="-215640">
              <a:lnSpc>
                <a:spcPct val="100000"/>
              </a:lnSpc>
              <a:tabLst>
                <a:tab algn="l" pos="0"/>
              </a:tabLst>
            </a:pPr>
            <a:r>
              <a:rPr b="0" lang="de-DE" sz="2000" spc="-1" strike="noStrike">
                <a:latin typeface="Times New Roman"/>
              </a:rPr>
              <a:t>Genau in der Systemgrenze, vergleiche Kapitel 2</a:t>
            </a:r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TextShape 1"/>
          <p:cNvSpPr txBox="1"/>
          <p:nvPr/>
        </p:nvSpPr>
        <p:spPr>
          <a:xfrm>
            <a:off x="4403880" y="9556200"/>
            <a:ext cx="3365280" cy="499680"/>
          </a:xfrm>
          <a:prstGeom prst="rect">
            <a:avLst/>
          </a:prstGeom>
          <a:noFill/>
          <a:ln w="9360">
            <a:noFill/>
          </a:ln>
        </p:spPr>
        <p:txBody>
          <a:bodyPr lIns="99000" rIns="99000" tIns="49320" bIns="49320" anchor="b">
            <a:noAutofit/>
          </a:bodyPr>
          <a:p>
            <a:pPr algn="r">
              <a:lnSpc>
                <a:spcPct val="100000"/>
              </a:lnSpc>
            </a:pPr>
            <a:fld id="{49A648C3-D1FA-42AA-86D4-7E42E925128A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529" name="PlaceHolder 2"/>
          <p:cNvSpPr>
            <a:spLocks noGrp="1"/>
          </p:cNvSpPr>
          <p:nvPr>
            <p:ph type="sldImg"/>
          </p:nvPr>
        </p:nvSpPr>
        <p:spPr>
          <a:xfrm>
            <a:off x="533520" y="755640"/>
            <a:ext cx="6703200" cy="3769560"/>
          </a:xfrm>
          <a:prstGeom prst="rect">
            <a:avLst/>
          </a:prstGeom>
        </p:spPr>
      </p:sp>
      <p:sp>
        <p:nvSpPr>
          <p:cNvPr id="530" name="PlaceHolder 3"/>
          <p:cNvSpPr>
            <a:spLocks noGrp="1"/>
          </p:cNvSpPr>
          <p:nvPr>
            <p:ph type="body"/>
          </p:nvPr>
        </p:nvSpPr>
        <p:spPr>
          <a:xfrm>
            <a:off x="1035720" y="4775400"/>
            <a:ext cx="5697720" cy="4524840"/>
          </a:xfrm>
          <a:prstGeom prst="rect">
            <a:avLst/>
          </a:prstGeom>
        </p:spPr>
        <p:txBody>
          <a:bodyPr lIns="99000" rIns="99000" tIns="49320" bIns="49320">
            <a:noAutofit/>
          </a:bodyPr>
          <a:p>
            <a:pPr marL="216000" indent="-215640">
              <a:lnSpc>
                <a:spcPct val="100000"/>
              </a:lnSpc>
              <a:tabLst>
                <a:tab algn="l" pos="0"/>
              </a:tabLst>
            </a:pPr>
            <a:r>
              <a:rPr b="1" lang="de-DE" sz="2000" spc="-1" strike="noStrike">
                <a:latin typeface="DejaVu Sans"/>
              </a:rPr>
              <a:t>WIMP</a:t>
            </a:r>
            <a:r>
              <a:rPr b="0" lang="de-DE" sz="2000" spc="-1" strike="noStrike">
                <a:latin typeface="DejaVu Sans"/>
              </a:rPr>
              <a:t> steht meist für „Windows“, „Icons“, „Menus“ und „Pointer“ </a:t>
            </a:r>
            <a:r>
              <a:rPr b="0" lang="de-DE" sz="2000" spc="-1" strike="noStrike">
                <a:latin typeface="Wingdings"/>
              </a:rPr>
              <a:t></a:t>
            </a:r>
            <a:r>
              <a:rPr b="0" lang="de-DE" sz="2000" spc="-1" strike="noStrike">
                <a:latin typeface="DejaVu Serif"/>
              </a:rPr>
              <a:t> GUI</a:t>
            </a:r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TextShape 1"/>
          <p:cNvSpPr txBox="1"/>
          <p:nvPr/>
        </p:nvSpPr>
        <p:spPr>
          <a:xfrm>
            <a:off x="4403880" y="9556200"/>
            <a:ext cx="3365280" cy="499680"/>
          </a:xfrm>
          <a:prstGeom prst="rect">
            <a:avLst/>
          </a:prstGeom>
          <a:noFill/>
          <a:ln w="9360">
            <a:noFill/>
          </a:ln>
        </p:spPr>
        <p:txBody>
          <a:bodyPr lIns="99000" rIns="99000" tIns="49320" bIns="49320" anchor="b">
            <a:noAutofit/>
          </a:bodyPr>
          <a:p>
            <a:pPr algn="r">
              <a:lnSpc>
                <a:spcPct val="100000"/>
              </a:lnSpc>
            </a:pPr>
            <a:fld id="{CE23B089-BAE9-4EC8-B2D7-8267D1A4BC96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532" name="PlaceHolder 2"/>
          <p:cNvSpPr>
            <a:spLocks noGrp="1"/>
          </p:cNvSpPr>
          <p:nvPr>
            <p:ph type="sldImg"/>
          </p:nvPr>
        </p:nvSpPr>
        <p:spPr>
          <a:xfrm>
            <a:off x="533520" y="755640"/>
            <a:ext cx="6703200" cy="3769560"/>
          </a:xfrm>
          <a:prstGeom prst="rect">
            <a:avLst/>
          </a:prstGeom>
        </p:spPr>
      </p:sp>
      <p:sp>
        <p:nvSpPr>
          <p:cNvPr id="533" name="PlaceHolder 3"/>
          <p:cNvSpPr>
            <a:spLocks noGrp="1"/>
          </p:cNvSpPr>
          <p:nvPr>
            <p:ph type="body"/>
          </p:nvPr>
        </p:nvSpPr>
        <p:spPr>
          <a:xfrm>
            <a:off x="1035720" y="4775400"/>
            <a:ext cx="5697720" cy="4524840"/>
          </a:xfrm>
          <a:prstGeom prst="rect">
            <a:avLst/>
          </a:prstGeom>
        </p:spPr>
        <p:txBody>
          <a:bodyPr lIns="99000" rIns="99000" tIns="49320" bIns="49320">
            <a:noAutofit/>
          </a:bodyPr>
          <a:p>
            <a:pPr marL="216000" indent="-215640">
              <a:lnSpc>
                <a:spcPct val="100000"/>
              </a:lnSpc>
              <a:tabLst>
                <a:tab algn="l" pos="0"/>
              </a:tabLst>
            </a:pPr>
            <a:r>
              <a:rPr b="0" lang="de-DE" sz="2000" spc="-1" strike="noStrike">
                <a:latin typeface="Times New Roman"/>
              </a:rPr>
              <a:t>Auffinden von fremden Diensten</a:t>
            </a:r>
            <a:endParaRPr b="0" lang="en-US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tabLst>
                <a:tab algn="l" pos="0"/>
              </a:tabLst>
            </a:pPr>
            <a:r>
              <a:rPr b="0" lang="de-DE" sz="2000" spc="-1" strike="noStrike">
                <a:latin typeface="Times New Roman"/>
              </a:rPr>
              <a:t>Identifikation von Services, Protokoll, Datenformat gegeben </a:t>
            </a:r>
            <a:r>
              <a:rPr b="0" lang="de-DE" sz="2000" spc="-1" strike="noStrike">
                <a:latin typeface="Wingdings"/>
              </a:rPr>
              <a:t></a:t>
            </a:r>
            <a:r>
              <a:rPr b="0" lang="de-DE" sz="2000" spc="-1" strike="noStrike">
                <a:latin typeface="Times New Roman"/>
              </a:rPr>
              <a:t> gleich zu HW Interface</a:t>
            </a:r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TextShape 1"/>
          <p:cNvSpPr txBox="1"/>
          <p:nvPr/>
        </p:nvSpPr>
        <p:spPr>
          <a:xfrm>
            <a:off x="4403880" y="9556200"/>
            <a:ext cx="3365280" cy="499680"/>
          </a:xfrm>
          <a:prstGeom prst="rect">
            <a:avLst/>
          </a:prstGeom>
          <a:noFill/>
          <a:ln w="9360">
            <a:noFill/>
          </a:ln>
        </p:spPr>
        <p:txBody>
          <a:bodyPr lIns="99000" rIns="99000" tIns="49320" bIns="49320" anchor="b">
            <a:noAutofit/>
          </a:bodyPr>
          <a:p>
            <a:pPr algn="r">
              <a:lnSpc>
                <a:spcPct val="100000"/>
              </a:lnSpc>
            </a:pPr>
            <a:fld id="{26EA56B2-C931-4556-833E-2D9C5135DD55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535" name="PlaceHolder 2"/>
          <p:cNvSpPr>
            <a:spLocks noGrp="1"/>
          </p:cNvSpPr>
          <p:nvPr>
            <p:ph type="sldImg"/>
          </p:nvPr>
        </p:nvSpPr>
        <p:spPr>
          <a:xfrm>
            <a:off x="533520" y="755640"/>
            <a:ext cx="6703200" cy="3769560"/>
          </a:xfrm>
          <a:prstGeom prst="rect">
            <a:avLst/>
          </a:prstGeom>
        </p:spPr>
      </p:sp>
      <p:sp>
        <p:nvSpPr>
          <p:cNvPr id="536" name="PlaceHolder 3"/>
          <p:cNvSpPr>
            <a:spLocks noGrp="1"/>
          </p:cNvSpPr>
          <p:nvPr>
            <p:ph type="body"/>
          </p:nvPr>
        </p:nvSpPr>
        <p:spPr>
          <a:xfrm>
            <a:off x="1035720" y="4775400"/>
            <a:ext cx="5697720" cy="4524840"/>
          </a:xfrm>
          <a:prstGeom prst="rect">
            <a:avLst/>
          </a:prstGeom>
        </p:spPr>
        <p:txBody>
          <a:bodyPr lIns="99000" rIns="99000" tIns="49320" bIns="49320">
            <a:noAutofit/>
          </a:bodyPr>
          <a:p>
            <a:pPr marL="216000" indent="-215640">
              <a:lnSpc>
                <a:spcPct val="100000"/>
              </a:lnSpc>
              <a:tabLst>
                <a:tab algn="l" pos="0"/>
              </a:tabLst>
            </a:pPr>
            <a:r>
              <a:rPr b="0" lang="de-DE" sz="2000" spc="-1" strike="noStrike">
                <a:latin typeface="Times New Roman"/>
              </a:rPr>
              <a:t>Wenn ich A mache muss ich min 5 Sekunden warten und max 7 Sekunden warten bis ich Aktion B mache</a:t>
            </a:r>
            <a:endParaRPr b="0" lang="en-US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tabLst>
                <a:tab algn="l" pos="0"/>
              </a:tabLst>
            </a:pPr>
            <a:r>
              <a:rPr b="0" lang="de-DE" sz="2000" spc="-1" strike="noStrike">
                <a:latin typeface="Times New Roman"/>
              </a:rPr>
              <a:t>Nachdem ich Ventil geöffnet habe muss ich x Sekunden warten, bis ich korrekten Druckwert ablesen kann</a:t>
            </a:r>
            <a:endParaRPr b="0" lang="en-US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tabLst>
                <a:tab algn="l" pos="0"/>
              </a:tabLst>
            </a:pPr>
            <a:r>
              <a:rPr b="0" lang="de-DE" sz="2000" spc="-1" strike="noStrike">
                <a:latin typeface="Times New Roman"/>
              </a:rPr>
              <a:t>Embbeded Systeme/Register, wenn ich folgende Daten in Speicherzelle 3700 ablege, wie werden diese interpretiert</a:t>
            </a:r>
            <a:endParaRPr b="0" lang="en-US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tabLst>
                <a:tab algn="l" pos="0"/>
              </a:tabLst>
            </a:pPr>
            <a:r>
              <a:rPr b="0" lang="de-DE" sz="2000" spc="-1" strike="noStrike">
                <a:latin typeface="Times New Roman"/>
              </a:rPr>
              <a:t>Hardware Adressen nehmen mir RAM Adressen weg</a:t>
            </a:r>
            <a:endParaRPr b="0" lang="en-US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tabLst>
                <a:tab algn="l" pos="0"/>
              </a:tabLst>
            </a:pPr>
            <a:r>
              <a:rPr b="0" lang="de-DE" sz="2000" spc="-1" strike="noStrike">
                <a:latin typeface="Times New Roman"/>
              </a:rPr>
              <a:t>Beispiel: http://en.wikipedia.org/wiki/Memory-mapped_I/O </a:t>
            </a:r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TextShape 1"/>
          <p:cNvSpPr txBox="1"/>
          <p:nvPr/>
        </p:nvSpPr>
        <p:spPr>
          <a:xfrm>
            <a:off x="4403880" y="9556200"/>
            <a:ext cx="3365280" cy="499680"/>
          </a:xfrm>
          <a:prstGeom prst="rect">
            <a:avLst/>
          </a:prstGeom>
          <a:noFill/>
          <a:ln w="9360">
            <a:noFill/>
          </a:ln>
        </p:spPr>
        <p:txBody>
          <a:bodyPr lIns="99000" rIns="99000" tIns="49320" bIns="49320" anchor="b">
            <a:noAutofit/>
          </a:bodyPr>
          <a:p>
            <a:pPr algn="r">
              <a:lnSpc>
                <a:spcPct val="100000"/>
              </a:lnSpc>
            </a:pPr>
            <a:fld id="{2D8B1439-A3B6-4FFC-BB65-9AD48D6D1A6A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538" name="PlaceHolder 2"/>
          <p:cNvSpPr>
            <a:spLocks noGrp="1"/>
          </p:cNvSpPr>
          <p:nvPr>
            <p:ph type="sldImg"/>
          </p:nvPr>
        </p:nvSpPr>
        <p:spPr>
          <a:xfrm>
            <a:off x="533520" y="755640"/>
            <a:ext cx="6703200" cy="3769560"/>
          </a:xfrm>
          <a:prstGeom prst="rect">
            <a:avLst/>
          </a:prstGeom>
        </p:spPr>
      </p:sp>
      <p:sp>
        <p:nvSpPr>
          <p:cNvPr id="539" name="PlaceHolder 3"/>
          <p:cNvSpPr>
            <a:spLocks noGrp="1"/>
          </p:cNvSpPr>
          <p:nvPr>
            <p:ph type="body"/>
          </p:nvPr>
        </p:nvSpPr>
        <p:spPr>
          <a:xfrm>
            <a:off x="1035720" y="4777200"/>
            <a:ext cx="5697720" cy="4523400"/>
          </a:xfrm>
          <a:prstGeom prst="rect">
            <a:avLst/>
          </a:prstGeom>
        </p:spPr>
        <p:txBody>
          <a:bodyPr lIns="99000" rIns="99000" tIns="49320" bIns="49320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TextShape 1"/>
          <p:cNvSpPr txBox="1"/>
          <p:nvPr/>
        </p:nvSpPr>
        <p:spPr>
          <a:xfrm>
            <a:off x="4403880" y="9556200"/>
            <a:ext cx="3365280" cy="499680"/>
          </a:xfrm>
          <a:prstGeom prst="rect">
            <a:avLst/>
          </a:prstGeom>
          <a:noFill/>
          <a:ln w="9360">
            <a:noFill/>
          </a:ln>
        </p:spPr>
        <p:txBody>
          <a:bodyPr lIns="99000" rIns="99000" tIns="49320" bIns="49320" anchor="b">
            <a:noAutofit/>
          </a:bodyPr>
          <a:p>
            <a:pPr algn="r">
              <a:lnSpc>
                <a:spcPct val="100000"/>
              </a:lnSpc>
            </a:pPr>
            <a:fld id="{EFCFB5AB-3E12-4056-A254-8D1954CB7986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541" name="PlaceHolder 2"/>
          <p:cNvSpPr>
            <a:spLocks noGrp="1"/>
          </p:cNvSpPr>
          <p:nvPr>
            <p:ph type="sldImg"/>
          </p:nvPr>
        </p:nvSpPr>
        <p:spPr>
          <a:xfrm>
            <a:off x="533520" y="755640"/>
            <a:ext cx="6703200" cy="3769560"/>
          </a:xfrm>
          <a:prstGeom prst="rect">
            <a:avLst/>
          </a:prstGeom>
        </p:spPr>
      </p:sp>
      <p:sp>
        <p:nvSpPr>
          <p:cNvPr id="542" name="PlaceHolder 3"/>
          <p:cNvSpPr>
            <a:spLocks noGrp="1"/>
          </p:cNvSpPr>
          <p:nvPr>
            <p:ph type="body"/>
          </p:nvPr>
        </p:nvSpPr>
        <p:spPr>
          <a:xfrm>
            <a:off x="1035720" y="4777200"/>
            <a:ext cx="5697720" cy="4523400"/>
          </a:xfrm>
          <a:prstGeom prst="rect">
            <a:avLst/>
          </a:prstGeom>
        </p:spPr>
        <p:txBody>
          <a:bodyPr lIns="99000" rIns="99000" tIns="49320" bIns="49320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TextShape 1"/>
          <p:cNvSpPr txBox="1"/>
          <p:nvPr/>
        </p:nvSpPr>
        <p:spPr>
          <a:xfrm>
            <a:off x="4403880" y="9556200"/>
            <a:ext cx="3365280" cy="499680"/>
          </a:xfrm>
          <a:prstGeom prst="rect">
            <a:avLst/>
          </a:prstGeom>
          <a:noFill/>
          <a:ln w="9360">
            <a:noFill/>
          </a:ln>
        </p:spPr>
        <p:txBody>
          <a:bodyPr lIns="99000" rIns="99000" tIns="49320" bIns="49320" anchor="b">
            <a:noAutofit/>
          </a:bodyPr>
          <a:p>
            <a:pPr algn="r">
              <a:lnSpc>
                <a:spcPct val="100000"/>
              </a:lnSpc>
            </a:pPr>
            <a:fld id="{CAC29B84-B2C9-42C9-A8A9-080E59A2DFE0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544" name="PlaceHolder 2"/>
          <p:cNvSpPr>
            <a:spLocks noGrp="1"/>
          </p:cNvSpPr>
          <p:nvPr>
            <p:ph type="sldImg"/>
          </p:nvPr>
        </p:nvSpPr>
        <p:spPr>
          <a:xfrm>
            <a:off x="533520" y="755640"/>
            <a:ext cx="6703200" cy="3769560"/>
          </a:xfrm>
          <a:prstGeom prst="rect">
            <a:avLst/>
          </a:prstGeom>
        </p:spPr>
      </p:sp>
      <p:sp>
        <p:nvSpPr>
          <p:cNvPr id="545" name="PlaceHolder 3"/>
          <p:cNvSpPr>
            <a:spLocks noGrp="1"/>
          </p:cNvSpPr>
          <p:nvPr>
            <p:ph type="body"/>
          </p:nvPr>
        </p:nvSpPr>
        <p:spPr>
          <a:xfrm>
            <a:off x="1035720" y="4777200"/>
            <a:ext cx="5697720" cy="4523400"/>
          </a:xfrm>
          <a:prstGeom prst="rect">
            <a:avLst/>
          </a:prstGeom>
        </p:spPr>
        <p:txBody>
          <a:bodyPr lIns="99000" rIns="99000" tIns="49320" bIns="49320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TextShape 1"/>
          <p:cNvSpPr txBox="1"/>
          <p:nvPr/>
        </p:nvSpPr>
        <p:spPr>
          <a:xfrm>
            <a:off x="4403880" y="9556200"/>
            <a:ext cx="3365280" cy="499680"/>
          </a:xfrm>
          <a:prstGeom prst="rect">
            <a:avLst/>
          </a:prstGeom>
          <a:noFill/>
          <a:ln w="9360">
            <a:noFill/>
          </a:ln>
        </p:spPr>
        <p:txBody>
          <a:bodyPr lIns="99000" rIns="99000" tIns="49320" bIns="49320" anchor="b">
            <a:noAutofit/>
          </a:bodyPr>
          <a:p>
            <a:pPr algn="r">
              <a:lnSpc>
                <a:spcPct val="100000"/>
              </a:lnSpc>
            </a:pPr>
            <a:fld id="{81CB3966-0177-4CDD-A81B-98E1AEF331F3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547" name="PlaceHolder 2"/>
          <p:cNvSpPr>
            <a:spLocks noGrp="1"/>
          </p:cNvSpPr>
          <p:nvPr>
            <p:ph type="sldImg"/>
          </p:nvPr>
        </p:nvSpPr>
        <p:spPr>
          <a:xfrm>
            <a:off x="534960" y="755640"/>
            <a:ext cx="6703200" cy="3771000"/>
          </a:xfrm>
          <a:prstGeom prst="rect">
            <a:avLst/>
          </a:prstGeom>
        </p:spPr>
      </p:sp>
      <p:sp>
        <p:nvSpPr>
          <p:cNvPr id="548" name="PlaceHolder 3"/>
          <p:cNvSpPr>
            <a:spLocks noGrp="1"/>
          </p:cNvSpPr>
          <p:nvPr>
            <p:ph type="body"/>
          </p:nvPr>
        </p:nvSpPr>
        <p:spPr>
          <a:xfrm>
            <a:off x="1037520" y="4777200"/>
            <a:ext cx="5694480" cy="4523400"/>
          </a:xfrm>
          <a:prstGeom prst="rect">
            <a:avLst/>
          </a:prstGeom>
        </p:spPr>
        <p:txBody>
          <a:bodyPr lIns="99000" rIns="99000" tIns="49320" bIns="49320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TextShape 1"/>
          <p:cNvSpPr txBox="1"/>
          <p:nvPr/>
        </p:nvSpPr>
        <p:spPr>
          <a:xfrm>
            <a:off x="4403880" y="9556200"/>
            <a:ext cx="3365280" cy="499680"/>
          </a:xfrm>
          <a:prstGeom prst="rect">
            <a:avLst/>
          </a:prstGeom>
          <a:noFill/>
          <a:ln w="9360">
            <a:noFill/>
          </a:ln>
        </p:spPr>
        <p:txBody>
          <a:bodyPr lIns="99000" rIns="99000" tIns="49320" bIns="49320" anchor="b">
            <a:noAutofit/>
          </a:bodyPr>
          <a:p>
            <a:pPr algn="r">
              <a:lnSpc>
                <a:spcPct val="100000"/>
              </a:lnSpc>
            </a:pPr>
            <a:fld id="{65C27D4C-0809-49D0-B6AC-FBD6F949C478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550" name="PlaceHolder 2"/>
          <p:cNvSpPr>
            <a:spLocks noGrp="1"/>
          </p:cNvSpPr>
          <p:nvPr>
            <p:ph type="sldImg"/>
          </p:nvPr>
        </p:nvSpPr>
        <p:spPr>
          <a:xfrm>
            <a:off x="534960" y="755640"/>
            <a:ext cx="6703200" cy="3771000"/>
          </a:xfrm>
          <a:prstGeom prst="rect">
            <a:avLst/>
          </a:prstGeom>
        </p:spPr>
      </p:sp>
      <p:sp>
        <p:nvSpPr>
          <p:cNvPr id="551" name="PlaceHolder 3"/>
          <p:cNvSpPr>
            <a:spLocks noGrp="1"/>
          </p:cNvSpPr>
          <p:nvPr>
            <p:ph type="body"/>
          </p:nvPr>
        </p:nvSpPr>
        <p:spPr>
          <a:xfrm>
            <a:off x="1037520" y="4777200"/>
            <a:ext cx="5694480" cy="4523400"/>
          </a:xfrm>
          <a:prstGeom prst="rect">
            <a:avLst/>
          </a:prstGeom>
        </p:spPr>
        <p:txBody>
          <a:bodyPr lIns="99000" rIns="99000" tIns="49320" bIns="49320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TextShape 1"/>
          <p:cNvSpPr txBox="1"/>
          <p:nvPr/>
        </p:nvSpPr>
        <p:spPr>
          <a:xfrm>
            <a:off x="4403880" y="9556200"/>
            <a:ext cx="3365280" cy="499680"/>
          </a:xfrm>
          <a:prstGeom prst="rect">
            <a:avLst/>
          </a:prstGeom>
          <a:noFill/>
          <a:ln w="9360">
            <a:noFill/>
          </a:ln>
        </p:spPr>
        <p:txBody>
          <a:bodyPr lIns="99000" rIns="99000" tIns="49320" bIns="49320" anchor="b">
            <a:noAutofit/>
          </a:bodyPr>
          <a:p>
            <a:pPr algn="r">
              <a:lnSpc>
                <a:spcPct val="100000"/>
              </a:lnSpc>
            </a:pPr>
            <a:fld id="{7E609D2A-D032-4481-B01E-C444B94B915A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553" name="PlaceHolder 2"/>
          <p:cNvSpPr>
            <a:spLocks noGrp="1"/>
          </p:cNvSpPr>
          <p:nvPr>
            <p:ph type="sldImg"/>
          </p:nvPr>
        </p:nvSpPr>
        <p:spPr>
          <a:xfrm>
            <a:off x="533520" y="755640"/>
            <a:ext cx="6703200" cy="3769560"/>
          </a:xfrm>
          <a:prstGeom prst="rect">
            <a:avLst/>
          </a:prstGeom>
        </p:spPr>
      </p:sp>
      <p:sp>
        <p:nvSpPr>
          <p:cNvPr id="554" name="PlaceHolder 3"/>
          <p:cNvSpPr>
            <a:spLocks noGrp="1"/>
          </p:cNvSpPr>
          <p:nvPr>
            <p:ph type="body"/>
          </p:nvPr>
        </p:nvSpPr>
        <p:spPr>
          <a:xfrm>
            <a:off x="1035720" y="4777200"/>
            <a:ext cx="5697720" cy="4523400"/>
          </a:xfrm>
          <a:prstGeom prst="rect">
            <a:avLst/>
          </a:prstGeom>
        </p:spPr>
        <p:txBody>
          <a:bodyPr lIns="99000" rIns="99000" tIns="49320" bIns="49320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TextShape 1"/>
          <p:cNvSpPr txBox="1"/>
          <p:nvPr/>
        </p:nvSpPr>
        <p:spPr>
          <a:xfrm>
            <a:off x="4403880" y="9556200"/>
            <a:ext cx="3365280" cy="499680"/>
          </a:xfrm>
          <a:prstGeom prst="rect">
            <a:avLst/>
          </a:prstGeom>
          <a:noFill/>
          <a:ln w="9360">
            <a:noFill/>
          </a:ln>
        </p:spPr>
        <p:txBody>
          <a:bodyPr lIns="99000" rIns="99000" tIns="49320" bIns="49320" anchor="b">
            <a:noAutofit/>
          </a:bodyPr>
          <a:p>
            <a:pPr algn="r">
              <a:lnSpc>
                <a:spcPct val="100000"/>
              </a:lnSpc>
            </a:pPr>
            <a:fld id="{9EC78824-5E5D-49E5-A2FD-5C61F77B79E2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556" name="PlaceHolder 2"/>
          <p:cNvSpPr>
            <a:spLocks noGrp="1"/>
          </p:cNvSpPr>
          <p:nvPr>
            <p:ph type="sldImg"/>
          </p:nvPr>
        </p:nvSpPr>
        <p:spPr>
          <a:xfrm>
            <a:off x="533520" y="755640"/>
            <a:ext cx="6703200" cy="3769560"/>
          </a:xfrm>
          <a:prstGeom prst="rect">
            <a:avLst/>
          </a:prstGeom>
        </p:spPr>
      </p:sp>
      <p:sp>
        <p:nvSpPr>
          <p:cNvPr id="557" name="PlaceHolder 3"/>
          <p:cNvSpPr>
            <a:spLocks noGrp="1"/>
          </p:cNvSpPr>
          <p:nvPr>
            <p:ph type="body"/>
          </p:nvPr>
        </p:nvSpPr>
        <p:spPr>
          <a:xfrm>
            <a:off x="1035720" y="4775400"/>
            <a:ext cx="5697720" cy="4524840"/>
          </a:xfrm>
          <a:prstGeom prst="rect">
            <a:avLst/>
          </a:prstGeom>
        </p:spPr>
        <p:txBody>
          <a:bodyPr lIns="99000" rIns="99000" tIns="49320" bIns="49320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TextShape 1"/>
          <p:cNvSpPr txBox="1"/>
          <p:nvPr/>
        </p:nvSpPr>
        <p:spPr>
          <a:xfrm>
            <a:off x="4403880" y="9556200"/>
            <a:ext cx="3365280" cy="499680"/>
          </a:xfrm>
          <a:prstGeom prst="rect">
            <a:avLst/>
          </a:prstGeom>
          <a:noFill/>
          <a:ln w="9360">
            <a:noFill/>
          </a:ln>
        </p:spPr>
        <p:txBody>
          <a:bodyPr lIns="99000" rIns="99000" tIns="49320" bIns="49320" anchor="b">
            <a:noAutofit/>
          </a:bodyPr>
          <a:p>
            <a:pPr algn="r">
              <a:lnSpc>
                <a:spcPct val="100000"/>
              </a:lnSpc>
            </a:pPr>
            <a:fld id="{7EF92541-CAF7-4B7F-A163-6FB16D229BF2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559" name="PlaceHolder 2"/>
          <p:cNvSpPr>
            <a:spLocks noGrp="1"/>
          </p:cNvSpPr>
          <p:nvPr>
            <p:ph type="sldImg"/>
          </p:nvPr>
        </p:nvSpPr>
        <p:spPr>
          <a:xfrm>
            <a:off x="533520" y="755640"/>
            <a:ext cx="6703200" cy="3769560"/>
          </a:xfrm>
          <a:prstGeom prst="rect">
            <a:avLst/>
          </a:prstGeom>
        </p:spPr>
      </p:sp>
      <p:sp>
        <p:nvSpPr>
          <p:cNvPr id="560" name="PlaceHolder 3"/>
          <p:cNvSpPr>
            <a:spLocks noGrp="1"/>
          </p:cNvSpPr>
          <p:nvPr>
            <p:ph type="body"/>
          </p:nvPr>
        </p:nvSpPr>
        <p:spPr>
          <a:xfrm>
            <a:off x="1035720" y="4775400"/>
            <a:ext cx="5697720" cy="4524840"/>
          </a:xfrm>
          <a:prstGeom prst="rect">
            <a:avLst/>
          </a:prstGeom>
        </p:spPr>
        <p:txBody>
          <a:bodyPr lIns="99000" rIns="99000" tIns="49320" bIns="49320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TextShape 1"/>
          <p:cNvSpPr txBox="1"/>
          <p:nvPr/>
        </p:nvSpPr>
        <p:spPr>
          <a:xfrm>
            <a:off x="4403880" y="9556200"/>
            <a:ext cx="3365280" cy="499680"/>
          </a:xfrm>
          <a:prstGeom prst="rect">
            <a:avLst/>
          </a:prstGeom>
          <a:noFill/>
          <a:ln w="9360">
            <a:noFill/>
          </a:ln>
        </p:spPr>
        <p:txBody>
          <a:bodyPr lIns="99000" rIns="99000" tIns="49320" bIns="49320" anchor="b">
            <a:noAutofit/>
          </a:bodyPr>
          <a:p>
            <a:pPr algn="r">
              <a:lnSpc>
                <a:spcPct val="100000"/>
              </a:lnSpc>
            </a:pPr>
            <a:fld id="{3EC19A0B-A743-43E1-8A34-9A78014EAD6B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562" name="PlaceHolder 2"/>
          <p:cNvSpPr>
            <a:spLocks noGrp="1"/>
          </p:cNvSpPr>
          <p:nvPr>
            <p:ph type="sldImg"/>
          </p:nvPr>
        </p:nvSpPr>
        <p:spPr>
          <a:xfrm>
            <a:off x="533520" y="755640"/>
            <a:ext cx="6703200" cy="3769560"/>
          </a:xfrm>
          <a:prstGeom prst="rect">
            <a:avLst/>
          </a:prstGeom>
        </p:spPr>
      </p:sp>
      <p:sp>
        <p:nvSpPr>
          <p:cNvPr id="563" name="PlaceHolder 3"/>
          <p:cNvSpPr>
            <a:spLocks noGrp="1"/>
          </p:cNvSpPr>
          <p:nvPr>
            <p:ph type="body"/>
          </p:nvPr>
        </p:nvSpPr>
        <p:spPr>
          <a:xfrm>
            <a:off x="1035720" y="4775400"/>
            <a:ext cx="5697720" cy="4524840"/>
          </a:xfrm>
          <a:prstGeom prst="rect">
            <a:avLst/>
          </a:prstGeom>
        </p:spPr>
        <p:txBody>
          <a:bodyPr lIns="99000" rIns="99000" tIns="49320" bIns="49320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TextShape 1"/>
          <p:cNvSpPr txBox="1"/>
          <p:nvPr/>
        </p:nvSpPr>
        <p:spPr>
          <a:xfrm>
            <a:off x="4403880" y="9556200"/>
            <a:ext cx="3365280" cy="499680"/>
          </a:xfrm>
          <a:prstGeom prst="rect">
            <a:avLst/>
          </a:prstGeom>
          <a:noFill/>
          <a:ln w="9360">
            <a:noFill/>
          </a:ln>
        </p:spPr>
        <p:txBody>
          <a:bodyPr lIns="99000" rIns="99000" tIns="49320" bIns="49320" anchor="b">
            <a:noAutofit/>
          </a:bodyPr>
          <a:p>
            <a:pPr algn="r">
              <a:lnSpc>
                <a:spcPct val="100000"/>
              </a:lnSpc>
            </a:pPr>
            <a:fld id="{63D59DDB-02B6-4A1A-86A6-FDEA0213FD11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565" name="PlaceHolder 2"/>
          <p:cNvSpPr>
            <a:spLocks noGrp="1"/>
          </p:cNvSpPr>
          <p:nvPr>
            <p:ph type="sldImg"/>
          </p:nvPr>
        </p:nvSpPr>
        <p:spPr>
          <a:xfrm>
            <a:off x="533520" y="755640"/>
            <a:ext cx="6703200" cy="3769560"/>
          </a:xfrm>
          <a:prstGeom prst="rect">
            <a:avLst/>
          </a:prstGeom>
        </p:spPr>
      </p:sp>
      <p:sp>
        <p:nvSpPr>
          <p:cNvPr id="566" name="PlaceHolder 3"/>
          <p:cNvSpPr>
            <a:spLocks noGrp="1"/>
          </p:cNvSpPr>
          <p:nvPr>
            <p:ph type="body"/>
          </p:nvPr>
        </p:nvSpPr>
        <p:spPr>
          <a:xfrm>
            <a:off x="1035720" y="4775400"/>
            <a:ext cx="5697720" cy="4524840"/>
          </a:xfrm>
          <a:prstGeom prst="rect">
            <a:avLst/>
          </a:prstGeom>
        </p:spPr>
        <p:txBody>
          <a:bodyPr lIns="99000" rIns="99000" tIns="49320" bIns="49320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3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TextShape 1"/>
          <p:cNvSpPr txBox="1"/>
          <p:nvPr/>
        </p:nvSpPr>
        <p:spPr>
          <a:xfrm>
            <a:off x="4403880" y="9556200"/>
            <a:ext cx="3365280" cy="499680"/>
          </a:xfrm>
          <a:prstGeom prst="rect">
            <a:avLst/>
          </a:prstGeom>
          <a:noFill/>
          <a:ln w="9360">
            <a:noFill/>
          </a:ln>
        </p:spPr>
        <p:txBody>
          <a:bodyPr lIns="99000" rIns="99000" tIns="49320" bIns="49320" anchor="b">
            <a:noAutofit/>
          </a:bodyPr>
          <a:p>
            <a:pPr algn="r">
              <a:lnSpc>
                <a:spcPct val="100000"/>
              </a:lnSpc>
            </a:pPr>
            <a:fld id="{41D4BFB2-A49D-4454-926C-F851427CD4BA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568" name="PlaceHolder 2"/>
          <p:cNvSpPr>
            <a:spLocks noGrp="1"/>
          </p:cNvSpPr>
          <p:nvPr>
            <p:ph type="sldImg"/>
          </p:nvPr>
        </p:nvSpPr>
        <p:spPr>
          <a:xfrm>
            <a:off x="533520" y="755640"/>
            <a:ext cx="6703200" cy="3769560"/>
          </a:xfrm>
          <a:prstGeom prst="rect">
            <a:avLst/>
          </a:prstGeom>
        </p:spPr>
      </p:sp>
      <p:sp>
        <p:nvSpPr>
          <p:cNvPr id="569" name="PlaceHolder 3"/>
          <p:cNvSpPr>
            <a:spLocks noGrp="1"/>
          </p:cNvSpPr>
          <p:nvPr>
            <p:ph type="body"/>
          </p:nvPr>
        </p:nvSpPr>
        <p:spPr>
          <a:xfrm>
            <a:off x="1035720" y="4775400"/>
            <a:ext cx="5697720" cy="4524840"/>
          </a:xfrm>
          <a:prstGeom prst="rect">
            <a:avLst/>
          </a:prstGeom>
        </p:spPr>
        <p:txBody>
          <a:bodyPr lIns="99000" rIns="99000" tIns="49320" bIns="49320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3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TextShape 1"/>
          <p:cNvSpPr txBox="1"/>
          <p:nvPr/>
        </p:nvSpPr>
        <p:spPr>
          <a:xfrm>
            <a:off x="4403880" y="9556200"/>
            <a:ext cx="3365280" cy="499680"/>
          </a:xfrm>
          <a:prstGeom prst="rect">
            <a:avLst/>
          </a:prstGeom>
          <a:noFill/>
          <a:ln w="9360">
            <a:noFill/>
          </a:ln>
        </p:spPr>
        <p:txBody>
          <a:bodyPr lIns="99000" rIns="99000" tIns="49320" bIns="49320" anchor="b">
            <a:noAutofit/>
          </a:bodyPr>
          <a:p>
            <a:pPr algn="r">
              <a:lnSpc>
                <a:spcPct val="100000"/>
              </a:lnSpc>
            </a:pPr>
            <a:fld id="{A24BEA45-2C62-424E-A58A-5E39E7EA6CA3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571" name="PlaceHolder 2"/>
          <p:cNvSpPr>
            <a:spLocks noGrp="1"/>
          </p:cNvSpPr>
          <p:nvPr>
            <p:ph type="sldImg"/>
          </p:nvPr>
        </p:nvSpPr>
        <p:spPr>
          <a:xfrm>
            <a:off x="533520" y="755640"/>
            <a:ext cx="6703200" cy="3769560"/>
          </a:xfrm>
          <a:prstGeom prst="rect">
            <a:avLst/>
          </a:prstGeom>
        </p:spPr>
      </p:sp>
      <p:sp>
        <p:nvSpPr>
          <p:cNvPr id="572" name="PlaceHolder 3"/>
          <p:cNvSpPr>
            <a:spLocks noGrp="1"/>
          </p:cNvSpPr>
          <p:nvPr>
            <p:ph type="body"/>
          </p:nvPr>
        </p:nvSpPr>
        <p:spPr>
          <a:xfrm>
            <a:off x="1035720" y="4775400"/>
            <a:ext cx="5697720" cy="4524840"/>
          </a:xfrm>
          <a:prstGeom prst="rect">
            <a:avLst/>
          </a:prstGeom>
        </p:spPr>
        <p:txBody>
          <a:bodyPr lIns="99000" rIns="99000" tIns="49320" bIns="49320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3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TextShape 1"/>
          <p:cNvSpPr txBox="1"/>
          <p:nvPr/>
        </p:nvSpPr>
        <p:spPr>
          <a:xfrm>
            <a:off x="4403880" y="9556200"/>
            <a:ext cx="3365280" cy="499680"/>
          </a:xfrm>
          <a:prstGeom prst="rect">
            <a:avLst/>
          </a:prstGeom>
          <a:noFill/>
          <a:ln w="9360">
            <a:noFill/>
          </a:ln>
        </p:spPr>
        <p:txBody>
          <a:bodyPr lIns="99000" rIns="99000" tIns="49320" bIns="49320" anchor="b">
            <a:noAutofit/>
          </a:bodyPr>
          <a:p>
            <a:pPr algn="r">
              <a:lnSpc>
                <a:spcPct val="100000"/>
              </a:lnSpc>
            </a:pPr>
            <a:fld id="{183FB758-802F-45AC-BDB2-B8C17174B6A8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574" name="PlaceHolder 2"/>
          <p:cNvSpPr>
            <a:spLocks noGrp="1"/>
          </p:cNvSpPr>
          <p:nvPr>
            <p:ph type="sldImg"/>
          </p:nvPr>
        </p:nvSpPr>
        <p:spPr>
          <a:xfrm>
            <a:off x="533520" y="755640"/>
            <a:ext cx="6702840" cy="3769200"/>
          </a:xfrm>
          <a:prstGeom prst="rect">
            <a:avLst/>
          </a:prstGeom>
        </p:spPr>
      </p:sp>
      <p:sp>
        <p:nvSpPr>
          <p:cNvPr id="575" name="PlaceHolder 3"/>
          <p:cNvSpPr>
            <a:spLocks noGrp="1"/>
          </p:cNvSpPr>
          <p:nvPr>
            <p:ph type="body"/>
          </p:nvPr>
        </p:nvSpPr>
        <p:spPr>
          <a:xfrm>
            <a:off x="1035720" y="4775400"/>
            <a:ext cx="5697720" cy="4524840"/>
          </a:xfrm>
          <a:prstGeom prst="rect">
            <a:avLst/>
          </a:prstGeom>
        </p:spPr>
        <p:txBody>
          <a:bodyPr lIns="99000" rIns="99000" tIns="49320" bIns="49320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3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TextShape 1"/>
          <p:cNvSpPr txBox="1"/>
          <p:nvPr/>
        </p:nvSpPr>
        <p:spPr>
          <a:xfrm>
            <a:off x="4403880" y="9556200"/>
            <a:ext cx="3365280" cy="499680"/>
          </a:xfrm>
          <a:prstGeom prst="rect">
            <a:avLst/>
          </a:prstGeom>
          <a:noFill/>
          <a:ln w="9360">
            <a:noFill/>
          </a:ln>
        </p:spPr>
        <p:txBody>
          <a:bodyPr lIns="99000" rIns="99000" tIns="49320" bIns="49320" anchor="b">
            <a:noAutofit/>
          </a:bodyPr>
          <a:p>
            <a:pPr algn="r">
              <a:lnSpc>
                <a:spcPct val="100000"/>
              </a:lnSpc>
            </a:pPr>
            <a:fld id="{8E6ED8CD-B91B-4074-A32D-712D671CDA4D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577" name="PlaceHolder 2"/>
          <p:cNvSpPr>
            <a:spLocks noGrp="1"/>
          </p:cNvSpPr>
          <p:nvPr>
            <p:ph type="sldImg"/>
          </p:nvPr>
        </p:nvSpPr>
        <p:spPr>
          <a:xfrm>
            <a:off x="533520" y="755640"/>
            <a:ext cx="6703200" cy="3769560"/>
          </a:xfrm>
          <a:prstGeom prst="rect">
            <a:avLst/>
          </a:prstGeom>
        </p:spPr>
      </p:sp>
      <p:sp>
        <p:nvSpPr>
          <p:cNvPr id="578" name="PlaceHolder 3"/>
          <p:cNvSpPr>
            <a:spLocks noGrp="1"/>
          </p:cNvSpPr>
          <p:nvPr>
            <p:ph type="body"/>
          </p:nvPr>
        </p:nvSpPr>
        <p:spPr>
          <a:xfrm>
            <a:off x="1035720" y="4775400"/>
            <a:ext cx="5697720" cy="4524840"/>
          </a:xfrm>
          <a:prstGeom prst="rect">
            <a:avLst/>
          </a:prstGeom>
        </p:spPr>
        <p:txBody>
          <a:bodyPr lIns="99000" rIns="99000" tIns="49320" bIns="49320">
            <a:noAutofit/>
          </a:bodyPr>
          <a:p>
            <a:pPr marL="216000" indent="-215640">
              <a:lnSpc>
                <a:spcPct val="100000"/>
              </a:lnSpc>
              <a:tabLst>
                <a:tab algn="l" pos="0"/>
              </a:tabLst>
            </a:pPr>
            <a:r>
              <a:rPr b="0" lang="de-DE" sz="2000" spc="-1" strike="noStrike">
                <a:latin typeface="Times New Roman"/>
              </a:rPr>
              <a:t>Was muss ich für 5% mehr Umsatz machen?</a:t>
            </a:r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3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TextShape 1"/>
          <p:cNvSpPr txBox="1"/>
          <p:nvPr/>
        </p:nvSpPr>
        <p:spPr>
          <a:xfrm>
            <a:off x="4403880" y="9556200"/>
            <a:ext cx="3365280" cy="499680"/>
          </a:xfrm>
          <a:prstGeom prst="rect">
            <a:avLst/>
          </a:prstGeom>
          <a:noFill/>
          <a:ln w="9360">
            <a:noFill/>
          </a:ln>
        </p:spPr>
        <p:txBody>
          <a:bodyPr lIns="99000" rIns="99000" tIns="49320" bIns="49320" anchor="b">
            <a:noAutofit/>
          </a:bodyPr>
          <a:p>
            <a:pPr algn="r">
              <a:lnSpc>
                <a:spcPct val="100000"/>
              </a:lnSpc>
            </a:pPr>
            <a:fld id="{52B808E6-913D-4479-8FDD-BB0AC6217905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580" name="PlaceHolder 2"/>
          <p:cNvSpPr>
            <a:spLocks noGrp="1"/>
          </p:cNvSpPr>
          <p:nvPr>
            <p:ph type="sldImg"/>
          </p:nvPr>
        </p:nvSpPr>
        <p:spPr>
          <a:xfrm>
            <a:off x="533520" y="755640"/>
            <a:ext cx="6703200" cy="3769560"/>
          </a:xfrm>
          <a:prstGeom prst="rect">
            <a:avLst/>
          </a:prstGeom>
        </p:spPr>
      </p:sp>
      <p:sp>
        <p:nvSpPr>
          <p:cNvPr id="581" name="PlaceHolder 3"/>
          <p:cNvSpPr>
            <a:spLocks noGrp="1"/>
          </p:cNvSpPr>
          <p:nvPr>
            <p:ph type="body"/>
          </p:nvPr>
        </p:nvSpPr>
        <p:spPr>
          <a:xfrm>
            <a:off x="1035720" y="4775400"/>
            <a:ext cx="5697720" cy="4524840"/>
          </a:xfrm>
          <a:prstGeom prst="rect">
            <a:avLst/>
          </a:prstGeom>
        </p:spPr>
        <p:txBody>
          <a:bodyPr lIns="99000" rIns="99000" tIns="49320" bIns="49320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3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TextShape 1"/>
          <p:cNvSpPr txBox="1"/>
          <p:nvPr/>
        </p:nvSpPr>
        <p:spPr>
          <a:xfrm>
            <a:off x="4403880" y="9556200"/>
            <a:ext cx="3365280" cy="499680"/>
          </a:xfrm>
          <a:prstGeom prst="rect">
            <a:avLst/>
          </a:prstGeom>
          <a:noFill/>
          <a:ln w="9360">
            <a:noFill/>
          </a:ln>
        </p:spPr>
        <p:txBody>
          <a:bodyPr lIns="99000" rIns="99000" tIns="49320" bIns="49320" anchor="b">
            <a:noAutofit/>
          </a:bodyPr>
          <a:p>
            <a:pPr algn="r">
              <a:lnSpc>
                <a:spcPct val="100000"/>
              </a:lnSpc>
            </a:pPr>
            <a:fld id="{BF5DEDC1-EFDF-49B3-94AB-ED7065D975EA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583" name="PlaceHolder 2"/>
          <p:cNvSpPr>
            <a:spLocks noGrp="1"/>
          </p:cNvSpPr>
          <p:nvPr>
            <p:ph type="sldImg"/>
          </p:nvPr>
        </p:nvSpPr>
        <p:spPr>
          <a:xfrm>
            <a:off x="533520" y="755640"/>
            <a:ext cx="6703200" cy="3769560"/>
          </a:xfrm>
          <a:prstGeom prst="rect">
            <a:avLst/>
          </a:prstGeom>
        </p:spPr>
      </p:sp>
      <p:sp>
        <p:nvSpPr>
          <p:cNvPr id="584" name="PlaceHolder 3"/>
          <p:cNvSpPr>
            <a:spLocks noGrp="1"/>
          </p:cNvSpPr>
          <p:nvPr>
            <p:ph type="body"/>
          </p:nvPr>
        </p:nvSpPr>
        <p:spPr>
          <a:xfrm>
            <a:off x="1035720" y="4775400"/>
            <a:ext cx="5697720" cy="4524840"/>
          </a:xfrm>
          <a:prstGeom prst="rect">
            <a:avLst/>
          </a:prstGeom>
        </p:spPr>
        <p:txBody>
          <a:bodyPr lIns="99000" rIns="99000" tIns="49320" bIns="49320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3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TextShape 1"/>
          <p:cNvSpPr txBox="1"/>
          <p:nvPr/>
        </p:nvSpPr>
        <p:spPr>
          <a:xfrm>
            <a:off x="4403880" y="9556200"/>
            <a:ext cx="3365280" cy="499680"/>
          </a:xfrm>
          <a:prstGeom prst="rect">
            <a:avLst/>
          </a:prstGeom>
          <a:noFill/>
          <a:ln w="9360">
            <a:noFill/>
          </a:ln>
        </p:spPr>
        <p:txBody>
          <a:bodyPr lIns="99000" rIns="99000" tIns="49320" bIns="49320" anchor="b">
            <a:noAutofit/>
          </a:bodyPr>
          <a:p>
            <a:pPr algn="r">
              <a:lnSpc>
                <a:spcPct val="100000"/>
              </a:lnSpc>
            </a:pPr>
            <a:fld id="{7FC286F4-9205-4764-91DD-80C3CEB33BBB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586" name="PlaceHolder 2"/>
          <p:cNvSpPr>
            <a:spLocks noGrp="1"/>
          </p:cNvSpPr>
          <p:nvPr>
            <p:ph type="sldImg"/>
          </p:nvPr>
        </p:nvSpPr>
        <p:spPr>
          <a:xfrm>
            <a:off x="533520" y="755640"/>
            <a:ext cx="6703200" cy="3769560"/>
          </a:xfrm>
          <a:prstGeom prst="rect">
            <a:avLst/>
          </a:prstGeom>
        </p:spPr>
      </p:sp>
      <p:sp>
        <p:nvSpPr>
          <p:cNvPr id="587" name="PlaceHolder 3"/>
          <p:cNvSpPr>
            <a:spLocks noGrp="1"/>
          </p:cNvSpPr>
          <p:nvPr>
            <p:ph type="body"/>
          </p:nvPr>
        </p:nvSpPr>
        <p:spPr>
          <a:xfrm>
            <a:off x="1035720" y="4775400"/>
            <a:ext cx="5697720" cy="4524840"/>
          </a:xfrm>
          <a:prstGeom prst="rect">
            <a:avLst/>
          </a:prstGeom>
        </p:spPr>
        <p:txBody>
          <a:bodyPr lIns="99000" rIns="99000" tIns="49320" bIns="49320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3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TextShape 1"/>
          <p:cNvSpPr txBox="1"/>
          <p:nvPr/>
        </p:nvSpPr>
        <p:spPr>
          <a:xfrm>
            <a:off x="4403880" y="9556200"/>
            <a:ext cx="3365280" cy="499680"/>
          </a:xfrm>
          <a:prstGeom prst="rect">
            <a:avLst/>
          </a:prstGeom>
          <a:noFill/>
          <a:ln w="9360">
            <a:noFill/>
          </a:ln>
        </p:spPr>
        <p:txBody>
          <a:bodyPr lIns="99000" rIns="99000" tIns="49320" bIns="49320" anchor="b">
            <a:noAutofit/>
          </a:bodyPr>
          <a:p>
            <a:pPr algn="r">
              <a:lnSpc>
                <a:spcPct val="100000"/>
              </a:lnSpc>
            </a:pPr>
            <a:fld id="{5CA7E312-5812-4540-B0F4-404F29EC528B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589" name="PlaceHolder 2"/>
          <p:cNvSpPr>
            <a:spLocks noGrp="1"/>
          </p:cNvSpPr>
          <p:nvPr>
            <p:ph type="sldImg"/>
          </p:nvPr>
        </p:nvSpPr>
        <p:spPr>
          <a:xfrm>
            <a:off x="533520" y="755640"/>
            <a:ext cx="6702840" cy="3769200"/>
          </a:xfrm>
          <a:prstGeom prst="rect">
            <a:avLst/>
          </a:prstGeom>
        </p:spPr>
      </p:sp>
      <p:sp>
        <p:nvSpPr>
          <p:cNvPr id="590" name="PlaceHolder 3"/>
          <p:cNvSpPr>
            <a:spLocks noGrp="1"/>
          </p:cNvSpPr>
          <p:nvPr>
            <p:ph type="body"/>
          </p:nvPr>
        </p:nvSpPr>
        <p:spPr>
          <a:xfrm>
            <a:off x="1035720" y="4775400"/>
            <a:ext cx="5697720" cy="4524840"/>
          </a:xfrm>
          <a:prstGeom prst="rect">
            <a:avLst/>
          </a:prstGeom>
        </p:spPr>
        <p:txBody>
          <a:bodyPr lIns="99000" rIns="99000" tIns="49320" bIns="49320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3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TextShape 1"/>
          <p:cNvSpPr txBox="1"/>
          <p:nvPr/>
        </p:nvSpPr>
        <p:spPr>
          <a:xfrm>
            <a:off x="4403880" y="9556200"/>
            <a:ext cx="3365280" cy="499680"/>
          </a:xfrm>
          <a:prstGeom prst="rect">
            <a:avLst/>
          </a:prstGeom>
          <a:noFill/>
          <a:ln w="9360">
            <a:noFill/>
          </a:ln>
        </p:spPr>
        <p:txBody>
          <a:bodyPr lIns="99000" rIns="99000" tIns="49320" bIns="49320" anchor="b">
            <a:noAutofit/>
          </a:bodyPr>
          <a:p>
            <a:pPr algn="r">
              <a:lnSpc>
                <a:spcPct val="100000"/>
              </a:lnSpc>
            </a:pPr>
            <a:fld id="{24733416-D21A-4192-819C-A6B26D635F14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592" name="PlaceHolder 2"/>
          <p:cNvSpPr>
            <a:spLocks noGrp="1"/>
          </p:cNvSpPr>
          <p:nvPr>
            <p:ph type="sldImg"/>
          </p:nvPr>
        </p:nvSpPr>
        <p:spPr>
          <a:xfrm>
            <a:off x="533520" y="755640"/>
            <a:ext cx="6702840" cy="3769200"/>
          </a:xfrm>
          <a:prstGeom prst="rect">
            <a:avLst/>
          </a:prstGeom>
        </p:spPr>
      </p:sp>
      <p:sp>
        <p:nvSpPr>
          <p:cNvPr id="593" name="PlaceHolder 3"/>
          <p:cNvSpPr>
            <a:spLocks noGrp="1"/>
          </p:cNvSpPr>
          <p:nvPr>
            <p:ph type="body"/>
          </p:nvPr>
        </p:nvSpPr>
        <p:spPr>
          <a:xfrm>
            <a:off x="1035720" y="4775400"/>
            <a:ext cx="5697720" cy="4524840"/>
          </a:xfrm>
          <a:prstGeom prst="rect">
            <a:avLst/>
          </a:prstGeom>
        </p:spPr>
        <p:txBody>
          <a:bodyPr lIns="99000" rIns="99000" tIns="49320" bIns="49320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4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TextShape 1"/>
          <p:cNvSpPr txBox="1"/>
          <p:nvPr/>
        </p:nvSpPr>
        <p:spPr>
          <a:xfrm>
            <a:off x="4403880" y="9556200"/>
            <a:ext cx="3365280" cy="499680"/>
          </a:xfrm>
          <a:prstGeom prst="rect">
            <a:avLst/>
          </a:prstGeom>
          <a:noFill/>
          <a:ln w="9360">
            <a:noFill/>
          </a:ln>
        </p:spPr>
        <p:txBody>
          <a:bodyPr lIns="99000" rIns="99000" tIns="49320" bIns="49320" anchor="b">
            <a:noAutofit/>
          </a:bodyPr>
          <a:p>
            <a:pPr algn="r">
              <a:lnSpc>
                <a:spcPct val="100000"/>
              </a:lnSpc>
            </a:pPr>
            <a:fld id="{764E06A4-1B7F-40B8-B202-AAE2736FA68C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595" name="PlaceHolder 2"/>
          <p:cNvSpPr>
            <a:spLocks noGrp="1"/>
          </p:cNvSpPr>
          <p:nvPr>
            <p:ph type="sldImg"/>
          </p:nvPr>
        </p:nvSpPr>
        <p:spPr>
          <a:xfrm>
            <a:off x="533520" y="755640"/>
            <a:ext cx="6703200" cy="3769560"/>
          </a:xfrm>
          <a:prstGeom prst="rect">
            <a:avLst/>
          </a:prstGeom>
        </p:spPr>
      </p:sp>
      <p:sp>
        <p:nvSpPr>
          <p:cNvPr id="596" name="PlaceHolder 3"/>
          <p:cNvSpPr>
            <a:spLocks noGrp="1"/>
          </p:cNvSpPr>
          <p:nvPr>
            <p:ph type="body"/>
          </p:nvPr>
        </p:nvSpPr>
        <p:spPr>
          <a:xfrm>
            <a:off x="1035720" y="4775400"/>
            <a:ext cx="5697720" cy="4524840"/>
          </a:xfrm>
          <a:prstGeom prst="rect">
            <a:avLst/>
          </a:prstGeom>
        </p:spPr>
        <p:txBody>
          <a:bodyPr lIns="99000" rIns="99000" tIns="49320" bIns="49320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4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TextShape 1"/>
          <p:cNvSpPr txBox="1"/>
          <p:nvPr/>
        </p:nvSpPr>
        <p:spPr>
          <a:xfrm>
            <a:off x="4403880" y="9556200"/>
            <a:ext cx="3365280" cy="499680"/>
          </a:xfrm>
          <a:prstGeom prst="rect">
            <a:avLst/>
          </a:prstGeom>
          <a:noFill/>
          <a:ln w="9360">
            <a:noFill/>
          </a:ln>
        </p:spPr>
        <p:txBody>
          <a:bodyPr lIns="99000" rIns="99000" tIns="49320" bIns="49320" anchor="b">
            <a:noAutofit/>
          </a:bodyPr>
          <a:p>
            <a:pPr algn="r">
              <a:lnSpc>
                <a:spcPct val="100000"/>
              </a:lnSpc>
            </a:pPr>
            <a:fld id="{9F5F5366-9667-41A9-8203-3FF6543D960F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598" name="PlaceHolder 2"/>
          <p:cNvSpPr>
            <a:spLocks noGrp="1"/>
          </p:cNvSpPr>
          <p:nvPr>
            <p:ph type="sldImg"/>
          </p:nvPr>
        </p:nvSpPr>
        <p:spPr>
          <a:xfrm>
            <a:off x="533520" y="755640"/>
            <a:ext cx="6702840" cy="3769200"/>
          </a:xfrm>
          <a:prstGeom prst="rect">
            <a:avLst/>
          </a:prstGeom>
        </p:spPr>
      </p:sp>
      <p:sp>
        <p:nvSpPr>
          <p:cNvPr id="599" name="PlaceHolder 3"/>
          <p:cNvSpPr>
            <a:spLocks noGrp="1"/>
          </p:cNvSpPr>
          <p:nvPr>
            <p:ph type="body"/>
          </p:nvPr>
        </p:nvSpPr>
        <p:spPr>
          <a:xfrm>
            <a:off x="1035720" y="4775400"/>
            <a:ext cx="5697720" cy="4524840"/>
          </a:xfrm>
          <a:prstGeom prst="rect">
            <a:avLst/>
          </a:prstGeom>
        </p:spPr>
        <p:txBody>
          <a:bodyPr lIns="99000" rIns="99000" tIns="49320" bIns="49320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4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TextShape 1"/>
          <p:cNvSpPr txBox="1"/>
          <p:nvPr/>
        </p:nvSpPr>
        <p:spPr>
          <a:xfrm>
            <a:off x="4403880" y="9556200"/>
            <a:ext cx="3365280" cy="499680"/>
          </a:xfrm>
          <a:prstGeom prst="rect">
            <a:avLst/>
          </a:prstGeom>
          <a:noFill/>
          <a:ln w="9360">
            <a:noFill/>
          </a:ln>
        </p:spPr>
        <p:txBody>
          <a:bodyPr lIns="99000" rIns="99000" tIns="49320" bIns="49320" anchor="b">
            <a:noAutofit/>
          </a:bodyPr>
          <a:p>
            <a:pPr algn="r">
              <a:lnSpc>
                <a:spcPct val="100000"/>
              </a:lnSpc>
            </a:pPr>
            <a:fld id="{828CA5F6-7E70-4A10-94EF-24C6B09C856B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601" name="PlaceHolder 2"/>
          <p:cNvSpPr>
            <a:spLocks noGrp="1"/>
          </p:cNvSpPr>
          <p:nvPr>
            <p:ph type="sldImg"/>
          </p:nvPr>
        </p:nvSpPr>
        <p:spPr>
          <a:xfrm>
            <a:off x="533520" y="755640"/>
            <a:ext cx="6703200" cy="3769560"/>
          </a:xfrm>
          <a:prstGeom prst="rect">
            <a:avLst/>
          </a:prstGeom>
        </p:spPr>
      </p:sp>
      <p:sp>
        <p:nvSpPr>
          <p:cNvPr id="602" name="PlaceHolder 3"/>
          <p:cNvSpPr>
            <a:spLocks noGrp="1"/>
          </p:cNvSpPr>
          <p:nvPr>
            <p:ph type="body"/>
          </p:nvPr>
        </p:nvSpPr>
        <p:spPr>
          <a:xfrm>
            <a:off x="1035720" y="4775400"/>
            <a:ext cx="5697720" cy="4524840"/>
          </a:xfrm>
          <a:prstGeom prst="rect">
            <a:avLst/>
          </a:prstGeom>
        </p:spPr>
        <p:txBody>
          <a:bodyPr lIns="99000" rIns="99000" tIns="49320" bIns="49320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4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TextShape 1"/>
          <p:cNvSpPr txBox="1"/>
          <p:nvPr/>
        </p:nvSpPr>
        <p:spPr>
          <a:xfrm>
            <a:off x="4403880" y="9556200"/>
            <a:ext cx="3365280" cy="499680"/>
          </a:xfrm>
          <a:prstGeom prst="rect">
            <a:avLst/>
          </a:prstGeom>
          <a:noFill/>
          <a:ln w="9360">
            <a:noFill/>
          </a:ln>
        </p:spPr>
        <p:txBody>
          <a:bodyPr lIns="99000" rIns="99000" tIns="49320" bIns="49320" anchor="b">
            <a:noAutofit/>
          </a:bodyPr>
          <a:p>
            <a:pPr algn="r">
              <a:lnSpc>
                <a:spcPct val="100000"/>
              </a:lnSpc>
            </a:pPr>
            <a:fld id="{E4900010-F713-425D-B9BF-66E302FAC57C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604" name="PlaceHolder 2"/>
          <p:cNvSpPr>
            <a:spLocks noGrp="1"/>
          </p:cNvSpPr>
          <p:nvPr>
            <p:ph type="sldImg"/>
          </p:nvPr>
        </p:nvSpPr>
        <p:spPr>
          <a:xfrm>
            <a:off x="533520" y="755640"/>
            <a:ext cx="6703200" cy="3769560"/>
          </a:xfrm>
          <a:prstGeom prst="rect">
            <a:avLst/>
          </a:prstGeom>
        </p:spPr>
      </p:sp>
      <p:sp>
        <p:nvSpPr>
          <p:cNvPr id="605" name="PlaceHolder 3"/>
          <p:cNvSpPr>
            <a:spLocks noGrp="1"/>
          </p:cNvSpPr>
          <p:nvPr>
            <p:ph type="body"/>
          </p:nvPr>
        </p:nvSpPr>
        <p:spPr>
          <a:xfrm>
            <a:off x="1035720" y="4775400"/>
            <a:ext cx="5697720" cy="4524840"/>
          </a:xfrm>
          <a:prstGeom prst="rect">
            <a:avLst/>
          </a:prstGeom>
        </p:spPr>
        <p:txBody>
          <a:bodyPr lIns="99000" rIns="99000" tIns="49320" bIns="49320">
            <a:noAutofit/>
          </a:bodyPr>
          <a:p>
            <a:pPr marL="216000" indent="-215640">
              <a:lnSpc>
                <a:spcPct val="100000"/>
              </a:lnSpc>
              <a:tabLst>
                <a:tab algn="l" pos="0"/>
              </a:tabLst>
            </a:pPr>
            <a:r>
              <a:rPr b="0" lang="de-DE" sz="2000" spc="-1" strike="noStrike">
                <a:latin typeface="Times New Roman"/>
              </a:rPr>
              <a:t>Actor muss klar sein: Tut es das System oder die Umgebung.</a:t>
            </a:r>
            <a:endParaRPr b="0" lang="en-US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tabLst>
                <a:tab algn="l" pos="0"/>
              </a:tabLst>
            </a:pPr>
            <a:r>
              <a:rPr b="0" lang="de-DE" sz="2000" spc="-1" strike="noStrike">
                <a:latin typeface="Times New Roman"/>
              </a:rPr>
              <a:t>Aber nicht Entwurf vorwegnehmen</a:t>
            </a:r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4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TextShape 1"/>
          <p:cNvSpPr txBox="1"/>
          <p:nvPr/>
        </p:nvSpPr>
        <p:spPr>
          <a:xfrm>
            <a:off x="4403880" y="9556200"/>
            <a:ext cx="3365280" cy="499680"/>
          </a:xfrm>
          <a:prstGeom prst="rect">
            <a:avLst/>
          </a:prstGeom>
          <a:noFill/>
          <a:ln w="9360">
            <a:noFill/>
          </a:ln>
        </p:spPr>
        <p:txBody>
          <a:bodyPr lIns="99000" rIns="99000" tIns="49320" bIns="49320" anchor="b">
            <a:noAutofit/>
          </a:bodyPr>
          <a:p>
            <a:pPr algn="r">
              <a:lnSpc>
                <a:spcPct val="100000"/>
              </a:lnSpc>
            </a:pPr>
            <a:fld id="{DDBB39C8-F827-4D58-BA73-E0DB3F33B453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607" name="PlaceHolder 2"/>
          <p:cNvSpPr>
            <a:spLocks noGrp="1"/>
          </p:cNvSpPr>
          <p:nvPr>
            <p:ph type="sldImg"/>
          </p:nvPr>
        </p:nvSpPr>
        <p:spPr>
          <a:xfrm>
            <a:off x="533520" y="755640"/>
            <a:ext cx="6703200" cy="3769560"/>
          </a:xfrm>
          <a:prstGeom prst="rect">
            <a:avLst/>
          </a:prstGeom>
        </p:spPr>
      </p:sp>
      <p:sp>
        <p:nvSpPr>
          <p:cNvPr id="608" name="PlaceHolder 3"/>
          <p:cNvSpPr>
            <a:spLocks noGrp="1"/>
          </p:cNvSpPr>
          <p:nvPr>
            <p:ph type="body"/>
          </p:nvPr>
        </p:nvSpPr>
        <p:spPr>
          <a:xfrm>
            <a:off x="1035720" y="4775400"/>
            <a:ext cx="5697720" cy="4524840"/>
          </a:xfrm>
          <a:prstGeom prst="rect">
            <a:avLst/>
          </a:prstGeom>
        </p:spPr>
        <p:txBody>
          <a:bodyPr lIns="99000" rIns="99000" tIns="49320" bIns="49320">
            <a:noAutofit/>
          </a:bodyPr>
          <a:p>
            <a:pPr marL="216000" indent="-215640">
              <a:lnSpc>
                <a:spcPct val="100000"/>
              </a:lnSpc>
              <a:tabLst>
                <a:tab algn="l" pos="0"/>
              </a:tabLst>
            </a:pPr>
            <a:r>
              <a:rPr b="0" lang="de-DE" sz="2000" spc="-1" strike="noStrike">
                <a:latin typeface="Times New Roman"/>
              </a:rPr>
              <a:t>Sauber trennen was ist Requirement und was ist Begründung (Rationale)</a:t>
            </a:r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4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TextShape 1"/>
          <p:cNvSpPr txBox="1"/>
          <p:nvPr/>
        </p:nvSpPr>
        <p:spPr>
          <a:xfrm>
            <a:off x="4403880" y="9556200"/>
            <a:ext cx="3365280" cy="499680"/>
          </a:xfrm>
          <a:prstGeom prst="rect">
            <a:avLst/>
          </a:prstGeom>
          <a:noFill/>
          <a:ln w="9360">
            <a:noFill/>
          </a:ln>
        </p:spPr>
        <p:txBody>
          <a:bodyPr lIns="99000" rIns="99000" tIns="49320" bIns="49320" anchor="b">
            <a:noAutofit/>
          </a:bodyPr>
          <a:p>
            <a:pPr algn="r">
              <a:lnSpc>
                <a:spcPct val="100000"/>
              </a:lnSpc>
            </a:pPr>
            <a:fld id="{38A667A1-CA27-4355-93AC-C254D5E3077C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610" name="PlaceHolder 2"/>
          <p:cNvSpPr>
            <a:spLocks noGrp="1"/>
          </p:cNvSpPr>
          <p:nvPr>
            <p:ph type="sldImg"/>
          </p:nvPr>
        </p:nvSpPr>
        <p:spPr>
          <a:xfrm>
            <a:off x="533520" y="755640"/>
            <a:ext cx="6703200" cy="3769560"/>
          </a:xfrm>
          <a:prstGeom prst="rect">
            <a:avLst/>
          </a:prstGeom>
        </p:spPr>
      </p:sp>
      <p:sp>
        <p:nvSpPr>
          <p:cNvPr id="611" name="PlaceHolder 3"/>
          <p:cNvSpPr>
            <a:spLocks noGrp="1"/>
          </p:cNvSpPr>
          <p:nvPr>
            <p:ph type="body"/>
          </p:nvPr>
        </p:nvSpPr>
        <p:spPr>
          <a:xfrm>
            <a:off x="1035720" y="4775400"/>
            <a:ext cx="5697720" cy="4524840"/>
          </a:xfrm>
          <a:prstGeom prst="rect">
            <a:avLst/>
          </a:prstGeom>
        </p:spPr>
        <p:txBody>
          <a:bodyPr lIns="99000" rIns="99000" tIns="49320" bIns="49320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4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TextShape 1"/>
          <p:cNvSpPr txBox="1"/>
          <p:nvPr/>
        </p:nvSpPr>
        <p:spPr>
          <a:xfrm>
            <a:off x="4403880" y="9556200"/>
            <a:ext cx="3365280" cy="499680"/>
          </a:xfrm>
          <a:prstGeom prst="rect">
            <a:avLst/>
          </a:prstGeom>
          <a:noFill/>
          <a:ln w="9360">
            <a:noFill/>
          </a:ln>
        </p:spPr>
        <p:txBody>
          <a:bodyPr lIns="99000" rIns="99000" tIns="49320" bIns="49320" anchor="b">
            <a:noAutofit/>
          </a:bodyPr>
          <a:p>
            <a:pPr algn="r">
              <a:lnSpc>
                <a:spcPct val="100000"/>
              </a:lnSpc>
            </a:pPr>
            <a:fld id="{C188AD41-0592-41D4-875F-ADA54861FF4C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613" name="PlaceHolder 2"/>
          <p:cNvSpPr>
            <a:spLocks noGrp="1"/>
          </p:cNvSpPr>
          <p:nvPr>
            <p:ph type="sldImg"/>
          </p:nvPr>
        </p:nvSpPr>
        <p:spPr>
          <a:xfrm>
            <a:off x="533520" y="755640"/>
            <a:ext cx="6703200" cy="3769560"/>
          </a:xfrm>
          <a:prstGeom prst="rect">
            <a:avLst/>
          </a:prstGeom>
        </p:spPr>
      </p:sp>
      <p:sp>
        <p:nvSpPr>
          <p:cNvPr id="614" name="PlaceHolder 3"/>
          <p:cNvSpPr>
            <a:spLocks noGrp="1"/>
          </p:cNvSpPr>
          <p:nvPr>
            <p:ph type="body"/>
          </p:nvPr>
        </p:nvSpPr>
        <p:spPr>
          <a:xfrm>
            <a:off x="1035720" y="4775400"/>
            <a:ext cx="5697720" cy="4524840"/>
          </a:xfrm>
          <a:prstGeom prst="rect">
            <a:avLst/>
          </a:prstGeom>
        </p:spPr>
        <p:txBody>
          <a:bodyPr lIns="99000" rIns="99000" tIns="49320" bIns="49320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4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TextShape 1"/>
          <p:cNvSpPr txBox="1"/>
          <p:nvPr/>
        </p:nvSpPr>
        <p:spPr>
          <a:xfrm>
            <a:off x="4403880" y="9556200"/>
            <a:ext cx="3365280" cy="499680"/>
          </a:xfrm>
          <a:prstGeom prst="rect">
            <a:avLst/>
          </a:prstGeom>
          <a:noFill/>
          <a:ln w="9360">
            <a:noFill/>
          </a:ln>
        </p:spPr>
        <p:txBody>
          <a:bodyPr lIns="99000" rIns="99000" tIns="49320" bIns="49320" anchor="b">
            <a:noAutofit/>
          </a:bodyPr>
          <a:p>
            <a:pPr algn="r">
              <a:lnSpc>
                <a:spcPct val="100000"/>
              </a:lnSpc>
            </a:pPr>
            <a:fld id="{580E072A-76DB-4E81-B5AE-FE73F3C4CD6A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616" name="PlaceHolder 2"/>
          <p:cNvSpPr>
            <a:spLocks noGrp="1"/>
          </p:cNvSpPr>
          <p:nvPr>
            <p:ph type="sldImg"/>
          </p:nvPr>
        </p:nvSpPr>
        <p:spPr>
          <a:xfrm>
            <a:off x="533520" y="755640"/>
            <a:ext cx="6702840" cy="3769200"/>
          </a:xfrm>
          <a:prstGeom prst="rect">
            <a:avLst/>
          </a:prstGeom>
        </p:spPr>
      </p:sp>
      <p:sp>
        <p:nvSpPr>
          <p:cNvPr id="617" name="PlaceHolder 3"/>
          <p:cNvSpPr>
            <a:spLocks noGrp="1"/>
          </p:cNvSpPr>
          <p:nvPr>
            <p:ph type="body"/>
          </p:nvPr>
        </p:nvSpPr>
        <p:spPr>
          <a:xfrm>
            <a:off x="1035720" y="4775400"/>
            <a:ext cx="5697720" cy="4524840"/>
          </a:xfrm>
          <a:prstGeom prst="rect">
            <a:avLst/>
          </a:prstGeom>
        </p:spPr>
        <p:txBody>
          <a:bodyPr lIns="99000" rIns="99000" tIns="49320" bIns="49320">
            <a:noAutofit/>
          </a:bodyPr>
          <a:p>
            <a:pPr marL="216000" indent="-215640">
              <a:lnSpc>
                <a:spcPct val="100000"/>
              </a:lnSpc>
              <a:tabLst>
                <a:tab algn="l" pos="0"/>
              </a:tabLst>
            </a:pPr>
            <a:r>
              <a:rPr b="0" lang="de-DE" sz="2000" spc="-1" strike="noStrike">
                <a:latin typeface="Times New Roman"/>
              </a:rPr>
              <a:t>Nicht den Begriff Telefon verwenden um alle 3 Teile zu subsumieren, sondern Zielgruppe adäquat ansprechen</a:t>
            </a:r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4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TextShape 1"/>
          <p:cNvSpPr txBox="1"/>
          <p:nvPr/>
        </p:nvSpPr>
        <p:spPr>
          <a:xfrm>
            <a:off x="4403880" y="9556200"/>
            <a:ext cx="3365280" cy="499680"/>
          </a:xfrm>
          <a:prstGeom prst="rect">
            <a:avLst/>
          </a:prstGeom>
          <a:noFill/>
          <a:ln w="9360">
            <a:noFill/>
          </a:ln>
        </p:spPr>
        <p:txBody>
          <a:bodyPr lIns="99000" rIns="99000" tIns="49320" bIns="49320" anchor="b">
            <a:noAutofit/>
          </a:bodyPr>
          <a:p>
            <a:pPr algn="r">
              <a:lnSpc>
                <a:spcPct val="100000"/>
              </a:lnSpc>
            </a:pPr>
            <a:fld id="{FB57F53C-47CE-422E-9AB2-E41740AB301B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619" name="PlaceHolder 2"/>
          <p:cNvSpPr>
            <a:spLocks noGrp="1"/>
          </p:cNvSpPr>
          <p:nvPr>
            <p:ph type="sldImg"/>
          </p:nvPr>
        </p:nvSpPr>
        <p:spPr>
          <a:xfrm>
            <a:off x="533520" y="755640"/>
            <a:ext cx="6703200" cy="3769560"/>
          </a:xfrm>
          <a:prstGeom prst="rect">
            <a:avLst/>
          </a:prstGeom>
        </p:spPr>
      </p:sp>
      <p:sp>
        <p:nvSpPr>
          <p:cNvPr id="620" name="PlaceHolder 3"/>
          <p:cNvSpPr>
            <a:spLocks noGrp="1"/>
          </p:cNvSpPr>
          <p:nvPr>
            <p:ph type="body"/>
          </p:nvPr>
        </p:nvSpPr>
        <p:spPr>
          <a:xfrm>
            <a:off x="1035720" y="4777200"/>
            <a:ext cx="5697720" cy="4523400"/>
          </a:xfrm>
          <a:prstGeom prst="rect">
            <a:avLst/>
          </a:prstGeom>
        </p:spPr>
        <p:txBody>
          <a:bodyPr lIns="99000" rIns="99000" tIns="49320" bIns="49320">
            <a:noAutofit/>
          </a:bodyPr>
          <a:p>
            <a:pPr marL="216000" indent="-215640"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latin typeface="Times New Roman"/>
              </a:rPr>
              <a:t>Vier Variablen Modell in einem Satz: Grundlagen sind Variablen (Grundlegendes Modell), Erweiterung über Realtionen -&gt; Grundlage für Dokumente: Wie dokumentiere ich sowas</a:t>
            </a:r>
            <a:endParaRPr b="0" lang="en-US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Controlled V-&gt; Ausgabewerte die durch das System beschrieben / verändert werden</a:t>
            </a:r>
            <a:endParaRPr b="0" lang="en-US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Monitored V -&gt; EingabeWerte, die durch das System beschrieben werden</a:t>
            </a:r>
            <a:endParaRPr b="0" lang="en-US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Output V -&gt; represents controlled V.</a:t>
            </a:r>
            <a:endParaRPr b="0" lang="en-US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Input V -&gt; </a:t>
            </a:r>
            <a:r>
              <a:rPr b="0" lang="de-DE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represents monitored V.</a:t>
            </a:r>
            <a:endParaRPr b="0" lang="en-US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tabLst>
                <a:tab algn="l" pos="0"/>
              </a:tabLst>
            </a:pPr>
            <a:endParaRPr b="0" lang="en-US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Eschbach, Elicitation &amp; Modeling: Embedded Systems Industrial Formal Techniques, 2006</a:t>
            </a:r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701400" cy="3769560"/>
          </a:xfrm>
          <a:prstGeom prst="rect">
            <a:avLst/>
          </a:prstGeom>
        </p:spPr>
      </p:sp>
      <p:sp>
        <p:nvSpPr>
          <p:cNvPr id="499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5040" cy="45234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00" name="TextShape 3"/>
          <p:cNvSpPr txBox="1"/>
          <p:nvPr/>
        </p:nvSpPr>
        <p:spPr>
          <a:xfrm>
            <a:off x="4399200" y="9555480"/>
            <a:ext cx="3370320" cy="5000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FB1FFACE-49C3-4BD2-88A6-17F3B135F293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800" spc="-1" strike="noStrike">
              <a:latin typeface="Times New Roman"/>
            </a:endParaRPr>
          </a:p>
        </p:txBody>
      </p:sp>
    </p:spTree>
  </p:cSld>
</p:notes>
</file>

<file path=ppt/notesSlides/notesSlide5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TextShape 1"/>
          <p:cNvSpPr txBox="1"/>
          <p:nvPr/>
        </p:nvSpPr>
        <p:spPr>
          <a:xfrm>
            <a:off x="4403880" y="9556200"/>
            <a:ext cx="3365280" cy="499680"/>
          </a:xfrm>
          <a:prstGeom prst="rect">
            <a:avLst/>
          </a:prstGeom>
          <a:noFill/>
          <a:ln w="9360">
            <a:noFill/>
          </a:ln>
        </p:spPr>
        <p:txBody>
          <a:bodyPr lIns="99000" rIns="99000" tIns="49320" bIns="49320" anchor="b">
            <a:noAutofit/>
          </a:bodyPr>
          <a:p>
            <a:pPr algn="r">
              <a:lnSpc>
                <a:spcPct val="100000"/>
              </a:lnSpc>
            </a:pPr>
            <a:fld id="{9CD1274D-8008-4E6F-9514-30BECECD564F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622" name="PlaceHolder 2"/>
          <p:cNvSpPr>
            <a:spLocks noGrp="1"/>
          </p:cNvSpPr>
          <p:nvPr>
            <p:ph type="sldImg"/>
          </p:nvPr>
        </p:nvSpPr>
        <p:spPr>
          <a:xfrm>
            <a:off x="533520" y="755640"/>
            <a:ext cx="6703200" cy="3769560"/>
          </a:xfrm>
          <a:prstGeom prst="rect">
            <a:avLst/>
          </a:prstGeom>
        </p:spPr>
      </p:sp>
      <p:sp>
        <p:nvSpPr>
          <p:cNvPr id="623" name="PlaceHolder 3"/>
          <p:cNvSpPr>
            <a:spLocks noGrp="1"/>
          </p:cNvSpPr>
          <p:nvPr>
            <p:ph type="body"/>
          </p:nvPr>
        </p:nvSpPr>
        <p:spPr>
          <a:xfrm>
            <a:off x="1035720" y="4777200"/>
            <a:ext cx="5697720" cy="4523400"/>
          </a:xfrm>
          <a:prstGeom prst="rect">
            <a:avLst/>
          </a:prstGeom>
        </p:spPr>
        <p:txBody>
          <a:bodyPr lIns="99000" rIns="99000" tIns="49320" bIns="49320">
            <a:noAutofit/>
          </a:bodyPr>
          <a:p>
            <a:pPr marL="216000" indent="-215640"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latin typeface="Times New Roman"/>
              </a:rPr>
              <a:t>Vier Variablen Modell in einem Satz: Grundlagen sind Variablen (Grundlegendes Modell), Erweiterung über Realtionen -&gt; Grundlage für Dokumente: Wie dokumentiere ich sowas</a:t>
            </a:r>
            <a:endParaRPr b="0" lang="en-US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Controlled V-&gt; Ausgabewerte die durch das System beschrieben / verändert werden</a:t>
            </a:r>
            <a:endParaRPr b="0" lang="en-US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Monitored V -&gt; EingabeWerte, die durch das System beschrieben werden</a:t>
            </a:r>
            <a:endParaRPr b="0" lang="en-US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Output V -&gt; represents controlled V.</a:t>
            </a:r>
            <a:endParaRPr b="0" lang="en-US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Input V -&gt; </a:t>
            </a:r>
            <a:r>
              <a:rPr b="0" lang="de-DE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represents monitored V.</a:t>
            </a:r>
            <a:endParaRPr b="0" lang="en-US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tabLst>
                <a:tab algn="l" pos="0"/>
              </a:tabLst>
            </a:pPr>
            <a:endParaRPr b="0" lang="en-US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Eschbach, Elicitation &amp; Modeling: Embedded Systems Industrial Formal Techniques, 2006</a:t>
            </a:r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5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TextShape 1"/>
          <p:cNvSpPr txBox="1"/>
          <p:nvPr/>
        </p:nvSpPr>
        <p:spPr>
          <a:xfrm>
            <a:off x="4403880" y="9556200"/>
            <a:ext cx="3365280" cy="499680"/>
          </a:xfrm>
          <a:prstGeom prst="rect">
            <a:avLst/>
          </a:prstGeom>
          <a:noFill/>
          <a:ln w="9360">
            <a:noFill/>
          </a:ln>
        </p:spPr>
        <p:txBody>
          <a:bodyPr lIns="99000" rIns="99000" tIns="49320" bIns="49320" anchor="b">
            <a:noAutofit/>
          </a:bodyPr>
          <a:p>
            <a:pPr algn="r">
              <a:lnSpc>
                <a:spcPct val="100000"/>
              </a:lnSpc>
            </a:pPr>
            <a:fld id="{AA82D034-7F58-4D17-91A1-634D16BEE3D1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625" name="PlaceHolder 2"/>
          <p:cNvSpPr>
            <a:spLocks noGrp="1"/>
          </p:cNvSpPr>
          <p:nvPr>
            <p:ph type="sldImg"/>
          </p:nvPr>
        </p:nvSpPr>
        <p:spPr>
          <a:xfrm>
            <a:off x="533520" y="755640"/>
            <a:ext cx="6703200" cy="3769560"/>
          </a:xfrm>
          <a:prstGeom prst="rect">
            <a:avLst/>
          </a:prstGeom>
        </p:spPr>
      </p:sp>
      <p:sp>
        <p:nvSpPr>
          <p:cNvPr id="626" name="PlaceHolder 3"/>
          <p:cNvSpPr>
            <a:spLocks noGrp="1"/>
          </p:cNvSpPr>
          <p:nvPr>
            <p:ph type="body"/>
          </p:nvPr>
        </p:nvSpPr>
        <p:spPr>
          <a:xfrm>
            <a:off x="1035720" y="4777200"/>
            <a:ext cx="5697720" cy="4523400"/>
          </a:xfrm>
          <a:prstGeom prst="rect">
            <a:avLst/>
          </a:prstGeom>
        </p:spPr>
        <p:txBody>
          <a:bodyPr lIns="99000" rIns="99000" tIns="49320" bIns="49320">
            <a:noAutofit/>
          </a:bodyPr>
          <a:p>
            <a:pPr marL="216000" indent="-215640"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latin typeface="Times New Roman"/>
              </a:rPr>
              <a:t>Vier Variablen Modell in einem Satz: Grundlagen sind Variablen (Grundlegendes Modell), Erweiterung über Realtionen -&gt; Grundlage für Dokumente: Wie dokumentiere ich sowas</a:t>
            </a:r>
            <a:endParaRPr b="0" lang="en-US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Controlled V-&gt; Ausgabewerte die durch das System beschrieben / verändert werden</a:t>
            </a:r>
            <a:endParaRPr b="0" lang="en-US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Monitored V -&gt; EingabeWerte, die durch das System beschrieben werden</a:t>
            </a:r>
            <a:endParaRPr b="0" lang="en-US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Output V -&gt; represents controlled V.</a:t>
            </a:r>
            <a:endParaRPr b="0" lang="en-US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Input V -&gt; </a:t>
            </a:r>
            <a:r>
              <a:rPr b="0" lang="de-DE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represents monitored V.</a:t>
            </a:r>
            <a:endParaRPr b="0" lang="en-US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tabLst>
                <a:tab algn="l" pos="0"/>
              </a:tabLst>
            </a:pPr>
            <a:endParaRPr b="0" lang="en-US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Eschbach, Elicitation &amp; Modeling: Embedded Systems Industrial Formal Techniques, 2006</a:t>
            </a:r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5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TextShape 1"/>
          <p:cNvSpPr txBox="1"/>
          <p:nvPr/>
        </p:nvSpPr>
        <p:spPr>
          <a:xfrm>
            <a:off x="4403880" y="9556200"/>
            <a:ext cx="3365280" cy="499680"/>
          </a:xfrm>
          <a:prstGeom prst="rect">
            <a:avLst/>
          </a:prstGeom>
          <a:noFill/>
          <a:ln w="9360">
            <a:noFill/>
          </a:ln>
        </p:spPr>
        <p:txBody>
          <a:bodyPr lIns="99000" rIns="99000" tIns="49320" bIns="49320" anchor="b">
            <a:noAutofit/>
          </a:bodyPr>
          <a:p>
            <a:pPr algn="r">
              <a:lnSpc>
                <a:spcPct val="100000"/>
              </a:lnSpc>
            </a:pPr>
            <a:fld id="{599D73BE-9623-4196-A9F8-694FDD686357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628" name="PlaceHolder 2"/>
          <p:cNvSpPr>
            <a:spLocks noGrp="1"/>
          </p:cNvSpPr>
          <p:nvPr>
            <p:ph type="sldImg"/>
          </p:nvPr>
        </p:nvSpPr>
        <p:spPr>
          <a:xfrm>
            <a:off x="533520" y="755640"/>
            <a:ext cx="6703200" cy="3769560"/>
          </a:xfrm>
          <a:prstGeom prst="rect">
            <a:avLst/>
          </a:prstGeom>
        </p:spPr>
      </p:sp>
      <p:sp>
        <p:nvSpPr>
          <p:cNvPr id="629" name="PlaceHolder 3"/>
          <p:cNvSpPr>
            <a:spLocks noGrp="1"/>
          </p:cNvSpPr>
          <p:nvPr>
            <p:ph type="body"/>
          </p:nvPr>
        </p:nvSpPr>
        <p:spPr>
          <a:xfrm>
            <a:off x="1035720" y="4777200"/>
            <a:ext cx="5697720" cy="4523400"/>
          </a:xfrm>
          <a:prstGeom prst="rect">
            <a:avLst/>
          </a:prstGeom>
        </p:spPr>
        <p:txBody>
          <a:bodyPr lIns="99000" rIns="99000" tIns="49320" bIns="49320">
            <a:noAutofit/>
          </a:bodyPr>
          <a:p>
            <a:pPr marL="216000" indent="-215640"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latin typeface="Times New Roman"/>
              </a:rPr>
              <a:t>Vier Variablen Modell in einem Satz: Grundlagen sind Variablen (Grundlegendes Modell), Erweiterung über Realtionen -&gt; Grundlage für Dokumente: Wie dokumentiere ich sowas</a:t>
            </a:r>
            <a:endParaRPr b="0" lang="en-US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Controlled V-&gt; Ausgabewerte die durch das System beschrieben / verändert werden</a:t>
            </a:r>
            <a:endParaRPr b="0" lang="en-US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Monitored V -&gt; EingabeWerte, die durch das System beschrieben werden</a:t>
            </a:r>
            <a:endParaRPr b="0" lang="en-US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Output V -&gt; represents controlled V.</a:t>
            </a:r>
            <a:endParaRPr b="0" lang="en-US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Input V -&gt; </a:t>
            </a:r>
            <a:r>
              <a:rPr b="0" lang="de-DE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represents monitored V.</a:t>
            </a:r>
            <a:endParaRPr b="0" lang="en-US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tabLst>
                <a:tab algn="l" pos="0"/>
              </a:tabLst>
            </a:pPr>
            <a:endParaRPr b="0" lang="en-US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Eschbach, Elicitation &amp; Modeling: Embedded Systems Industrial Formal Techniques, 2006</a:t>
            </a:r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5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TextShape 1"/>
          <p:cNvSpPr txBox="1"/>
          <p:nvPr/>
        </p:nvSpPr>
        <p:spPr>
          <a:xfrm>
            <a:off x="4403880" y="9556200"/>
            <a:ext cx="3365280" cy="499680"/>
          </a:xfrm>
          <a:prstGeom prst="rect">
            <a:avLst/>
          </a:prstGeom>
          <a:noFill/>
          <a:ln w="9360">
            <a:noFill/>
          </a:ln>
        </p:spPr>
        <p:txBody>
          <a:bodyPr lIns="99000" rIns="99000" tIns="49320" bIns="49320" anchor="b">
            <a:noAutofit/>
          </a:bodyPr>
          <a:p>
            <a:pPr algn="r">
              <a:lnSpc>
                <a:spcPct val="100000"/>
              </a:lnSpc>
            </a:pPr>
            <a:fld id="{6BC03BDC-075F-4106-8098-4B1025A7BFA4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631" name="PlaceHolder 2"/>
          <p:cNvSpPr>
            <a:spLocks noGrp="1"/>
          </p:cNvSpPr>
          <p:nvPr>
            <p:ph type="sldImg"/>
          </p:nvPr>
        </p:nvSpPr>
        <p:spPr>
          <a:xfrm>
            <a:off x="533520" y="755640"/>
            <a:ext cx="6703200" cy="3769560"/>
          </a:xfrm>
          <a:prstGeom prst="rect">
            <a:avLst/>
          </a:prstGeom>
        </p:spPr>
      </p:sp>
      <p:sp>
        <p:nvSpPr>
          <p:cNvPr id="632" name="PlaceHolder 3"/>
          <p:cNvSpPr>
            <a:spLocks noGrp="1"/>
          </p:cNvSpPr>
          <p:nvPr>
            <p:ph type="body"/>
          </p:nvPr>
        </p:nvSpPr>
        <p:spPr>
          <a:xfrm>
            <a:off x="1035720" y="4777200"/>
            <a:ext cx="5697720" cy="4523400"/>
          </a:xfrm>
          <a:prstGeom prst="rect">
            <a:avLst/>
          </a:prstGeom>
        </p:spPr>
        <p:txBody>
          <a:bodyPr lIns="99000" rIns="99000" tIns="49320" bIns="49320">
            <a:noAutofit/>
          </a:bodyPr>
          <a:p>
            <a:pPr marL="216000" indent="-215640"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latin typeface="Times New Roman"/>
              </a:rPr>
              <a:t>Vier Variablen Modell in einem Satz: Grundlagen sind Variablen (Grundlegendes Modell), Erweiterung über Realtionen -&gt; Grundlage für Dokumente: Wie dokumentiere ich sowas</a:t>
            </a:r>
            <a:endParaRPr b="0" lang="en-US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Controlled V-&gt; Ausgabewerte die durch das System beschrieben / verändert werden</a:t>
            </a:r>
            <a:endParaRPr b="0" lang="en-US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Monitored V -&gt; EingabeWerte, die durch das System beschrieben werden</a:t>
            </a:r>
            <a:endParaRPr b="0" lang="en-US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Output V -&gt; represents controlled V.</a:t>
            </a:r>
            <a:endParaRPr b="0" lang="en-US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Input V -&gt; </a:t>
            </a:r>
            <a:r>
              <a:rPr b="0" lang="de-DE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represents monitored V.</a:t>
            </a:r>
            <a:endParaRPr b="0" lang="en-US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tabLst>
                <a:tab algn="l" pos="0"/>
              </a:tabLst>
            </a:pPr>
            <a:endParaRPr b="0" lang="en-US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Eschbach, Elicitation &amp; Modeling: Embedded Systems Industrial Formal Techniques, 2006</a:t>
            </a:r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5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TextShape 1"/>
          <p:cNvSpPr txBox="1"/>
          <p:nvPr/>
        </p:nvSpPr>
        <p:spPr>
          <a:xfrm>
            <a:off x="4403880" y="9556200"/>
            <a:ext cx="3365280" cy="499680"/>
          </a:xfrm>
          <a:prstGeom prst="rect">
            <a:avLst/>
          </a:prstGeom>
          <a:noFill/>
          <a:ln w="9360">
            <a:noFill/>
          </a:ln>
        </p:spPr>
        <p:txBody>
          <a:bodyPr lIns="99000" rIns="99000" tIns="49320" bIns="49320" anchor="b">
            <a:noAutofit/>
          </a:bodyPr>
          <a:p>
            <a:pPr algn="r">
              <a:lnSpc>
                <a:spcPct val="100000"/>
              </a:lnSpc>
            </a:pPr>
            <a:fld id="{38CF1C53-BC7A-406B-A55C-A62BB43898EC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634" name="PlaceHolder 2"/>
          <p:cNvSpPr>
            <a:spLocks noGrp="1"/>
          </p:cNvSpPr>
          <p:nvPr>
            <p:ph type="sldImg"/>
          </p:nvPr>
        </p:nvSpPr>
        <p:spPr>
          <a:xfrm>
            <a:off x="533520" y="755640"/>
            <a:ext cx="6703200" cy="3769560"/>
          </a:xfrm>
          <a:prstGeom prst="rect">
            <a:avLst/>
          </a:prstGeom>
        </p:spPr>
      </p:sp>
      <p:sp>
        <p:nvSpPr>
          <p:cNvPr id="635" name="PlaceHolder 3"/>
          <p:cNvSpPr>
            <a:spLocks noGrp="1"/>
          </p:cNvSpPr>
          <p:nvPr>
            <p:ph type="body"/>
          </p:nvPr>
        </p:nvSpPr>
        <p:spPr>
          <a:xfrm>
            <a:off x="1035720" y="4777200"/>
            <a:ext cx="5697720" cy="4523400"/>
          </a:xfrm>
          <a:prstGeom prst="rect">
            <a:avLst/>
          </a:prstGeom>
        </p:spPr>
        <p:txBody>
          <a:bodyPr lIns="99000" rIns="99000" tIns="49320" bIns="49320">
            <a:noAutofit/>
          </a:bodyPr>
          <a:p>
            <a:pPr marL="216000" indent="-215640"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latin typeface="Times New Roman"/>
              </a:rPr>
              <a:t>Vier Variablen Modell in einem Satz: Grundlagen sind Variablen (Grundlegendes Modell), Erweiterung über Realtionen -&gt; Grundlage für Dokumente: Wie dokumentiere ich sowas</a:t>
            </a:r>
            <a:endParaRPr b="0" lang="en-US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Controlled V-&gt; Ausgabewerte die durch das System beschrieben / verändert werden</a:t>
            </a:r>
            <a:endParaRPr b="0" lang="en-US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Monitored V -&gt; EingabeWerte, die durch das System beschrieben werden</a:t>
            </a:r>
            <a:endParaRPr b="0" lang="en-US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Output V -&gt; represents controlled V.</a:t>
            </a:r>
            <a:endParaRPr b="0" lang="en-US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Input V -&gt; </a:t>
            </a:r>
            <a:r>
              <a:rPr b="0" lang="de-DE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represents monitored V.</a:t>
            </a:r>
            <a:endParaRPr b="0" lang="en-US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tabLst>
                <a:tab algn="l" pos="0"/>
              </a:tabLst>
            </a:pPr>
            <a:endParaRPr b="0" lang="en-US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Eschbach, Elicitation &amp; Modeling: Embedded Systems Industrial Formal Techniques, 2006</a:t>
            </a:r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5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TextShape 1"/>
          <p:cNvSpPr txBox="1"/>
          <p:nvPr/>
        </p:nvSpPr>
        <p:spPr>
          <a:xfrm>
            <a:off x="4403880" y="9556200"/>
            <a:ext cx="3365280" cy="499680"/>
          </a:xfrm>
          <a:prstGeom prst="rect">
            <a:avLst/>
          </a:prstGeom>
          <a:noFill/>
          <a:ln w="9360">
            <a:noFill/>
          </a:ln>
        </p:spPr>
        <p:txBody>
          <a:bodyPr lIns="99000" rIns="99000" tIns="49320" bIns="49320" anchor="b">
            <a:noAutofit/>
          </a:bodyPr>
          <a:p>
            <a:pPr algn="r">
              <a:lnSpc>
                <a:spcPct val="100000"/>
              </a:lnSpc>
            </a:pPr>
            <a:fld id="{42952997-58F4-4451-B077-7C48D7943459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637" name="PlaceHolder 2"/>
          <p:cNvSpPr>
            <a:spLocks noGrp="1"/>
          </p:cNvSpPr>
          <p:nvPr>
            <p:ph type="sldImg"/>
          </p:nvPr>
        </p:nvSpPr>
        <p:spPr>
          <a:xfrm>
            <a:off x="533520" y="755640"/>
            <a:ext cx="6703200" cy="3769560"/>
          </a:xfrm>
          <a:prstGeom prst="rect">
            <a:avLst/>
          </a:prstGeom>
        </p:spPr>
      </p:sp>
      <p:sp>
        <p:nvSpPr>
          <p:cNvPr id="638" name="PlaceHolder 3"/>
          <p:cNvSpPr>
            <a:spLocks noGrp="1"/>
          </p:cNvSpPr>
          <p:nvPr>
            <p:ph type="body"/>
          </p:nvPr>
        </p:nvSpPr>
        <p:spPr>
          <a:xfrm>
            <a:off x="1035720" y="4777200"/>
            <a:ext cx="5697720" cy="4523400"/>
          </a:xfrm>
          <a:prstGeom prst="rect">
            <a:avLst/>
          </a:prstGeom>
        </p:spPr>
        <p:txBody>
          <a:bodyPr lIns="99000" rIns="99000" tIns="49320" bIns="49320">
            <a:noAutofit/>
          </a:bodyPr>
          <a:p>
            <a:pPr marL="216000" indent="-215640"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latin typeface="Times New Roman"/>
              </a:rPr>
              <a:t>Vier Variablen Modell in einem Satz: Grundlagen sind Variablen (Grundlegendes Modell), Erweiterung über Realtionen -&gt; Grundlage für Dokumente: Wie dokumentiere ich sowas</a:t>
            </a:r>
            <a:endParaRPr b="0" lang="en-US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Controlled V-&gt; Ausgabewerte die durch das System beschrieben / verändert werden</a:t>
            </a:r>
            <a:endParaRPr b="0" lang="en-US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Monitored V -&gt; EingabeWerte, die durch das System beschrieben werden</a:t>
            </a:r>
            <a:endParaRPr b="0" lang="en-US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Output V -&gt; represents controlled V.</a:t>
            </a:r>
            <a:endParaRPr b="0" lang="en-US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Input V -&gt; </a:t>
            </a:r>
            <a:r>
              <a:rPr b="0" lang="de-DE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represents monitored V.</a:t>
            </a:r>
            <a:endParaRPr b="0" lang="en-US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tabLst>
                <a:tab algn="l" pos="0"/>
              </a:tabLst>
            </a:pPr>
            <a:endParaRPr b="0" lang="en-US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Eschbach, Elicitation &amp; Modeling: Embedded Systems Industrial Formal Techniques, 2006</a:t>
            </a:r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5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TextShape 1"/>
          <p:cNvSpPr txBox="1"/>
          <p:nvPr/>
        </p:nvSpPr>
        <p:spPr>
          <a:xfrm>
            <a:off x="4403880" y="9556200"/>
            <a:ext cx="3365280" cy="499680"/>
          </a:xfrm>
          <a:prstGeom prst="rect">
            <a:avLst/>
          </a:prstGeom>
          <a:noFill/>
          <a:ln w="9360">
            <a:noFill/>
          </a:ln>
        </p:spPr>
        <p:txBody>
          <a:bodyPr lIns="99000" rIns="99000" tIns="49320" bIns="49320" anchor="b">
            <a:noAutofit/>
          </a:bodyPr>
          <a:p>
            <a:pPr algn="r">
              <a:lnSpc>
                <a:spcPct val="100000"/>
              </a:lnSpc>
            </a:pPr>
            <a:fld id="{F467CB57-73E2-4096-B363-771BF3721CF0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640" name="PlaceHolder 2"/>
          <p:cNvSpPr>
            <a:spLocks noGrp="1"/>
          </p:cNvSpPr>
          <p:nvPr>
            <p:ph type="sldImg"/>
          </p:nvPr>
        </p:nvSpPr>
        <p:spPr>
          <a:xfrm>
            <a:off x="533520" y="755640"/>
            <a:ext cx="6703200" cy="3769560"/>
          </a:xfrm>
          <a:prstGeom prst="rect">
            <a:avLst/>
          </a:prstGeom>
        </p:spPr>
      </p:sp>
      <p:sp>
        <p:nvSpPr>
          <p:cNvPr id="641" name="PlaceHolder 3"/>
          <p:cNvSpPr>
            <a:spLocks noGrp="1"/>
          </p:cNvSpPr>
          <p:nvPr>
            <p:ph type="body"/>
          </p:nvPr>
        </p:nvSpPr>
        <p:spPr>
          <a:xfrm>
            <a:off x="1035720" y="4777200"/>
            <a:ext cx="5697720" cy="4523400"/>
          </a:xfrm>
          <a:prstGeom prst="rect">
            <a:avLst/>
          </a:prstGeom>
        </p:spPr>
        <p:txBody>
          <a:bodyPr lIns="99000" rIns="99000" tIns="49320" bIns="49320">
            <a:noAutofit/>
          </a:bodyPr>
          <a:p>
            <a:pPr marL="216000" indent="-215640"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latin typeface="Times New Roman"/>
              </a:rPr>
              <a:t>Vier Variablen Modell in einem Satz: Grundlagen sind Variablen (Grundlegendes Modell), Erweiterung über Realtionen -&gt; Grundlage für Dokumente: Wie dokumentiere ich sowas</a:t>
            </a:r>
            <a:endParaRPr b="0" lang="en-US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Controlled V-&gt; Ausgabewerte die durch das System beschrieben / verändert werden</a:t>
            </a:r>
            <a:endParaRPr b="0" lang="en-US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Monitored V -&gt; EingabeWerte, die durch das System beschrieben werden</a:t>
            </a:r>
            <a:endParaRPr b="0" lang="en-US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Output V -&gt; represents controlled V.</a:t>
            </a:r>
            <a:endParaRPr b="0" lang="en-US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Input V -&gt; </a:t>
            </a:r>
            <a:r>
              <a:rPr b="0" lang="de-DE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represents monitored V.</a:t>
            </a:r>
            <a:endParaRPr b="0" lang="en-US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tabLst>
                <a:tab algn="l" pos="0"/>
              </a:tabLst>
            </a:pPr>
            <a:endParaRPr b="0" lang="en-US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Eschbach, Elicitation &amp; Modeling: Embedded Systems Industrial Formal Techniques, 2006</a:t>
            </a:r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5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TextShape 1"/>
          <p:cNvSpPr txBox="1"/>
          <p:nvPr/>
        </p:nvSpPr>
        <p:spPr>
          <a:xfrm>
            <a:off x="4403880" y="9556200"/>
            <a:ext cx="3365280" cy="499680"/>
          </a:xfrm>
          <a:prstGeom prst="rect">
            <a:avLst/>
          </a:prstGeom>
          <a:noFill/>
          <a:ln w="9360">
            <a:noFill/>
          </a:ln>
        </p:spPr>
        <p:txBody>
          <a:bodyPr lIns="99000" rIns="99000" tIns="49320" bIns="49320" anchor="b">
            <a:noAutofit/>
          </a:bodyPr>
          <a:p>
            <a:pPr algn="r">
              <a:lnSpc>
                <a:spcPct val="100000"/>
              </a:lnSpc>
            </a:pPr>
            <a:fld id="{00ABFC43-2337-4EE1-83B3-CDFA4308F1BB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643" name="PlaceHolder 2"/>
          <p:cNvSpPr>
            <a:spLocks noGrp="1"/>
          </p:cNvSpPr>
          <p:nvPr>
            <p:ph type="sldImg"/>
          </p:nvPr>
        </p:nvSpPr>
        <p:spPr>
          <a:xfrm>
            <a:off x="533520" y="755640"/>
            <a:ext cx="6703200" cy="3769560"/>
          </a:xfrm>
          <a:prstGeom prst="rect">
            <a:avLst/>
          </a:prstGeom>
        </p:spPr>
      </p:sp>
      <p:sp>
        <p:nvSpPr>
          <p:cNvPr id="644" name="PlaceHolder 3"/>
          <p:cNvSpPr>
            <a:spLocks noGrp="1"/>
          </p:cNvSpPr>
          <p:nvPr>
            <p:ph type="body"/>
          </p:nvPr>
        </p:nvSpPr>
        <p:spPr>
          <a:xfrm>
            <a:off x="1035720" y="4777200"/>
            <a:ext cx="5697720" cy="4523400"/>
          </a:xfrm>
          <a:prstGeom prst="rect">
            <a:avLst/>
          </a:prstGeom>
        </p:spPr>
        <p:txBody>
          <a:bodyPr lIns="99000" rIns="99000" tIns="49320" bIns="49320">
            <a:noAutofit/>
          </a:bodyPr>
          <a:p>
            <a:pPr marL="216000" indent="-215640"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latin typeface="Times New Roman"/>
              </a:rPr>
              <a:t>Vier Variablen Modell in einem Satz: Grundlagen sind Variablen (Grundlegendes Modell), Erweiterung über Realtionen -&gt; Grundlage für Dokumente: Wie dokumentiere ich sowas</a:t>
            </a:r>
            <a:endParaRPr b="0" lang="en-US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Controlled V-&gt; Ausgabewerte die durch das System beschrieben / verändert werden</a:t>
            </a:r>
            <a:endParaRPr b="0" lang="en-US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Monitored V -&gt; EingabeWerte, die durch das System beschrieben werden</a:t>
            </a:r>
            <a:endParaRPr b="0" lang="en-US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Output V -&gt; represents controlled V.</a:t>
            </a:r>
            <a:endParaRPr b="0" lang="en-US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Input V -&gt; </a:t>
            </a:r>
            <a:r>
              <a:rPr b="0" lang="de-DE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represents monitored V.</a:t>
            </a:r>
            <a:endParaRPr b="0" lang="en-US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tabLst>
                <a:tab algn="l" pos="0"/>
              </a:tabLst>
            </a:pPr>
            <a:endParaRPr b="0" lang="en-US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Eschbach, Elicitation &amp; Modeling: Embedded Systems Industrial Formal Techniques, 2006</a:t>
            </a:r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5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TextShape 1"/>
          <p:cNvSpPr txBox="1"/>
          <p:nvPr/>
        </p:nvSpPr>
        <p:spPr>
          <a:xfrm>
            <a:off x="4403880" y="9556200"/>
            <a:ext cx="3365280" cy="499680"/>
          </a:xfrm>
          <a:prstGeom prst="rect">
            <a:avLst/>
          </a:prstGeom>
          <a:noFill/>
          <a:ln w="9360">
            <a:noFill/>
          </a:ln>
        </p:spPr>
        <p:txBody>
          <a:bodyPr lIns="99000" rIns="99000" tIns="49320" bIns="49320" anchor="b">
            <a:noAutofit/>
          </a:bodyPr>
          <a:p>
            <a:pPr algn="r">
              <a:lnSpc>
                <a:spcPct val="100000"/>
              </a:lnSpc>
            </a:pPr>
            <a:fld id="{631F8DC6-63CF-4B16-96F7-618F6CD748C5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646" name="PlaceHolder 2"/>
          <p:cNvSpPr>
            <a:spLocks noGrp="1"/>
          </p:cNvSpPr>
          <p:nvPr>
            <p:ph type="sldImg"/>
          </p:nvPr>
        </p:nvSpPr>
        <p:spPr>
          <a:xfrm>
            <a:off x="533520" y="755640"/>
            <a:ext cx="6703200" cy="3769560"/>
          </a:xfrm>
          <a:prstGeom prst="rect">
            <a:avLst/>
          </a:prstGeom>
        </p:spPr>
      </p:sp>
      <p:sp>
        <p:nvSpPr>
          <p:cNvPr id="647" name="PlaceHolder 3"/>
          <p:cNvSpPr>
            <a:spLocks noGrp="1"/>
          </p:cNvSpPr>
          <p:nvPr>
            <p:ph type="body"/>
          </p:nvPr>
        </p:nvSpPr>
        <p:spPr>
          <a:xfrm>
            <a:off x="1035720" y="4777200"/>
            <a:ext cx="5697720" cy="4523400"/>
          </a:xfrm>
          <a:prstGeom prst="rect">
            <a:avLst/>
          </a:prstGeom>
        </p:spPr>
        <p:txBody>
          <a:bodyPr lIns="99000" rIns="99000" tIns="49320" bIns="49320">
            <a:noAutofit/>
          </a:bodyPr>
          <a:p>
            <a:pPr marL="216000" indent="-215640"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latin typeface="Times New Roman"/>
              </a:rPr>
              <a:t>Vier Variablen Modell in einem Satz: Grundlagen sind Variablen (Grundlegendes Modell), Erweiterung über Realtionen -&gt; Grundlage für Dokumente: Wie dokumentiere ich sowas</a:t>
            </a:r>
            <a:endParaRPr b="0" lang="en-US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Controlled V-&gt; Ausgabewerte die durch das System beschrieben / verändert werden</a:t>
            </a:r>
            <a:endParaRPr b="0" lang="en-US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Monitored V -&gt; EingabeWerte, die durch das System beschrieben werden</a:t>
            </a:r>
            <a:endParaRPr b="0" lang="en-US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Output V -&gt; represents controlled V.</a:t>
            </a:r>
            <a:endParaRPr b="0" lang="en-US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Input V -&gt; </a:t>
            </a:r>
            <a:r>
              <a:rPr b="0" lang="de-DE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represents monitored V.</a:t>
            </a:r>
            <a:endParaRPr b="0" lang="en-US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tabLst>
                <a:tab algn="l" pos="0"/>
              </a:tabLst>
            </a:pPr>
            <a:endParaRPr b="0" lang="en-US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Eschbach, Elicitation &amp; Modeling: Embedded Systems Industrial Formal Techniques, 2006</a:t>
            </a:r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5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TextShape 1"/>
          <p:cNvSpPr txBox="1"/>
          <p:nvPr/>
        </p:nvSpPr>
        <p:spPr>
          <a:xfrm>
            <a:off x="4403880" y="9556200"/>
            <a:ext cx="3365280" cy="499680"/>
          </a:xfrm>
          <a:prstGeom prst="rect">
            <a:avLst/>
          </a:prstGeom>
          <a:noFill/>
          <a:ln w="9360">
            <a:noFill/>
          </a:ln>
        </p:spPr>
        <p:txBody>
          <a:bodyPr lIns="99000" rIns="99000" tIns="49320" bIns="49320" anchor="b">
            <a:noAutofit/>
          </a:bodyPr>
          <a:p>
            <a:pPr algn="r">
              <a:lnSpc>
                <a:spcPct val="100000"/>
              </a:lnSpc>
            </a:pPr>
            <a:fld id="{3DA5F721-AB49-4830-B125-DFB6B6F9E919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649" name="PlaceHolder 2"/>
          <p:cNvSpPr>
            <a:spLocks noGrp="1"/>
          </p:cNvSpPr>
          <p:nvPr>
            <p:ph type="sldImg"/>
          </p:nvPr>
        </p:nvSpPr>
        <p:spPr>
          <a:xfrm>
            <a:off x="533520" y="755640"/>
            <a:ext cx="6703200" cy="3769560"/>
          </a:xfrm>
          <a:prstGeom prst="rect">
            <a:avLst/>
          </a:prstGeom>
        </p:spPr>
      </p:sp>
      <p:sp>
        <p:nvSpPr>
          <p:cNvPr id="650" name="PlaceHolder 3"/>
          <p:cNvSpPr>
            <a:spLocks noGrp="1"/>
          </p:cNvSpPr>
          <p:nvPr>
            <p:ph type="body"/>
          </p:nvPr>
        </p:nvSpPr>
        <p:spPr>
          <a:xfrm>
            <a:off x="1035720" y="4777200"/>
            <a:ext cx="5697720" cy="4523400"/>
          </a:xfrm>
          <a:prstGeom prst="rect">
            <a:avLst/>
          </a:prstGeom>
        </p:spPr>
        <p:txBody>
          <a:bodyPr lIns="99000" rIns="99000" tIns="49320" bIns="49320">
            <a:noAutofit/>
          </a:bodyPr>
          <a:p>
            <a:pPr marL="216000" indent="-215640"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latin typeface="Times New Roman"/>
              </a:rPr>
              <a:t>Vier Variablen Modell in einem Satz: Grundlagen sind Variablen (Grundlegendes Modell), Erweiterung über Realtionen -&gt; Grundlage für Dokumente: Wie dokumentiere ich sowas</a:t>
            </a:r>
            <a:endParaRPr b="0" lang="en-US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Controlled V-&gt; Ausgabewerte die durch das System beschrieben / verändert werden</a:t>
            </a:r>
            <a:endParaRPr b="0" lang="en-US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Monitored V -&gt; EingabeWerte, die durch das System beschrieben werden</a:t>
            </a:r>
            <a:endParaRPr b="0" lang="en-US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Output V -&gt; represents controlled V.</a:t>
            </a:r>
            <a:endParaRPr b="0" lang="en-US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Input V -&gt; </a:t>
            </a:r>
            <a:r>
              <a:rPr b="0" lang="de-DE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represents monitored V.</a:t>
            </a:r>
            <a:endParaRPr b="0" lang="en-US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tabLst>
                <a:tab algn="l" pos="0"/>
              </a:tabLst>
            </a:pPr>
            <a:endParaRPr b="0" lang="en-US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Eschbach, Elicitation &amp; Modeling: Embedded Systems Industrial Formal Techniques, 2006</a:t>
            </a:r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701400" cy="3769560"/>
          </a:xfrm>
          <a:prstGeom prst="rect">
            <a:avLst/>
          </a:prstGeom>
        </p:spPr>
      </p:sp>
      <p:sp>
        <p:nvSpPr>
          <p:cNvPr id="502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5040" cy="45234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03" name="TextShape 3"/>
          <p:cNvSpPr txBox="1"/>
          <p:nvPr/>
        </p:nvSpPr>
        <p:spPr>
          <a:xfrm>
            <a:off x="4399200" y="9555480"/>
            <a:ext cx="3370320" cy="5000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DF905EDA-0FE9-4DD9-AF86-BB761C4259D1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8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701400" cy="3769560"/>
          </a:xfrm>
          <a:prstGeom prst="rect">
            <a:avLst/>
          </a:prstGeom>
        </p:spPr>
      </p:sp>
      <p:sp>
        <p:nvSpPr>
          <p:cNvPr id="505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5040" cy="45234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06" name="TextShape 3"/>
          <p:cNvSpPr txBox="1"/>
          <p:nvPr/>
        </p:nvSpPr>
        <p:spPr>
          <a:xfrm>
            <a:off x="4399200" y="9555480"/>
            <a:ext cx="3370320" cy="5000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BA981D79-97B3-4CE5-BCA2-775B7D9640D7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800" spc="-1" strike="noStrike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701400" cy="3769200"/>
          </a:xfrm>
          <a:prstGeom prst="rect">
            <a:avLst/>
          </a:prstGeom>
        </p:spPr>
      </p:sp>
      <p:sp>
        <p:nvSpPr>
          <p:cNvPr id="508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5040" cy="45234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09" name="TextShape 3"/>
          <p:cNvSpPr txBox="1"/>
          <p:nvPr/>
        </p:nvSpPr>
        <p:spPr>
          <a:xfrm>
            <a:off x="4399200" y="9555480"/>
            <a:ext cx="3370320" cy="5000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600A2363-02CD-4C4F-BECE-C901751CA511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800" spc="-1" strike="noStrike"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701400" cy="3769560"/>
          </a:xfrm>
          <a:prstGeom prst="rect">
            <a:avLst/>
          </a:prstGeom>
        </p:spPr>
      </p:sp>
      <p:sp>
        <p:nvSpPr>
          <p:cNvPr id="511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5040" cy="45234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12" name="TextShape 3"/>
          <p:cNvSpPr txBox="1"/>
          <p:nvPr/>
        </p:nvSpPr>
        <p:spPr>
          <a:xfrm>
            <a:off x="4399200" y="9555480"/>
            <a:ext cx="3370320" cy="5000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61BEAD75-E7BF-4916-95D3-791DACEDC1F0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8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47.xml"/><Relationship Id="rId15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2.xml"/><Relationship Id="rId8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55.xml"/><Relationship Id="rId11" Type="http://schemas.openxmlformats.org/officeDocument/2006/relationships/slideLayout" Target="../slideLayouts/slideLayout56.xml"/><Relationship Id="rId12" Type="http://schemas.openxmlformats.org/officeDocument/2006/relationships/slideLayout" Target="../slideLayouts/slideLayout57.xml"/><Relationship Id="rId13" Type="http://schemas.openxmlformats.org/officeDocument/2006/relationships/slideLayout" Target="../slideLayouts/slideLayout58.xml"/><Relationship Id="rId14" Type="http://schemas.openxmlformats.org/officeDocument/2006/relationships/slideLayout" Target="../slideLayouts/slideLayout59.xml"/><Relationship Id="rId15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11444760" y="0"/>
            <a:ext cx="743760" cy="6852600"/>
          </a:xfrm>
          <a:prstGeom prst="rect">
            <a:avLst/>
          </a:prstGeom>
          <a:solidFill>
            <a:srgbClr val="000000">
              <a:alpha val="1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11438640" y="6453360"/>
            <a:ext cx="7606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fld id="{3C2A8927-484D-440F-BCC9-C53FFBEDF0F1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18</a:t>
            </a:fld>
            <a:endParaRPr b="0" lang="en-US" sz="1800" spc="-1" strike="noStrike">
              <a:latin typeface="Arial"/>
            </a:endParaRPr>
          </a:p>
        </p:txBody>
      </p:sp>
      <p:sp>
        <p:nvSpPr>
          <p:cNvPr id="2" name="CustomShape 3"/>
          <p:cNvSpPr/>
          <p:nvPr/>
        </p:nvSpPr>
        <p:spPr>
          <a:xfrm>
            <a:off x="912240" y="1268280"/>
            <a:ext cx="92106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54600" cy="564480"/>
          </a:xfrm>
          <a:prstGeom prst="rect">
            <a:avLst/>
          </a:prstGeom>
          <a:ln>
            <a:noFill/>
          </a:ln>
        </p:spPr>
      </p:pic>
      <p:pic>
        <p:nvPicPr>
          <p:cNvPr id="4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700440" cy="516600"/>
          </a:xfrm>
          <a:prstGeom prst="rect">
            <a:avLst/>
          </a:prstGeom>
          <a:ln>
            <a:noFill/>
          </a:ln>
        </p:spPr>
      </p:pic>
      <p:sp>
        <p:nvSpPr>
          <p:cNvPr id="5" name="CustomShape 4"/>
          <p:cNvSpPr/>
          <p:nvPr/>
        </p:nvSpPr>
        <p:spPr>
          <a:xfrm>
            <a:off x="912240" y="1268280"/>
            <a:ext cx="92106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CustomShape 5"/>
          <p:cNvSpPr/>
          <p:nvPr/>
        </p:nvSpPr>
        <p:spPr>
          <a:xfrm>
            <a:off x="11444760" y="0"/>
            <a:ext cx="743760" cy="6852600"/>
          </a:xfrm>
          <a:prstGeom prst="rect">
            <a:avLst/>
          </a:prstGeom>
          <a:solidFill>
            <a:srgbClr val="000000">
              <a:alpha val="1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CustomShape 6"/>
          <p:cNvSpPr/>
          <p:nvPr/>
        </p:nvSpPr>
        <p:spPr>
          <a:xfrm>
            <a:off x="0" y="6646680"/>
            <a:ext cx="12186720" cy="21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Roboto"/>
                <a:ea typeface="DejaVu Sans"/>
              </a:rPr>
              <a:t>Requirements Engineering – TU Clausthal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8" name="PlaceHolder 7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</a:t>
            </a:r>
            <a:r>
              <a:rPr b="0" lang="en-US" sz="4400" spc="-1" strike="noStrike">
                <a:latin typeface="Arial"/>
              </a:rPr>
              <a:t>edit the </a:t>
            </a:r>
            <a:r>
              <a:rPr b="0" lang="en-US" sz="4400" spc="-1" strike="noStrike">
                <a:latin typeface="Arial"/>
              </a:rPr>
              <a:t>title text </a:t>
            </a:r>
            <a:r>
              <a:rPr b="0" lang="en-US" sz="4400" spc="-1" strike="noStrike">
                <a:latin typeface="Arial"/>
              </a:rPr>
              <a:t>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11444760" y="0"/>
            <a:ext cx="743760" cy="6852600"/>
          </a:xfrm>
          <a:prstGeom prst="rect">
            <a:avLst/>
          </a:prstGeom>
          <a:solidFill>
            <a:srgbClr val="000000">
              <a:alpha val="1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CustomShape 2"/>
          <p:cNvSpPr/>
          <p:nvPr/>
        </p:nvSpPr>
        <p:spPr>
          <a:xfrm>
            <a:off x="11438640" y="6453360"/>
            <a:ext cx="7606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fld id="{935034A1-73C6-483E-ADEB-0D6D6614AABA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US" sz="1800" spc="-1" strike="noStrike">
              <a:latin typeface="Arial"/>
            </a:endParaRPr>
          </a:p>
        </p:txBody>
      </p:sp>
      <p:sp>
        <p:nvSpPr>
          <p:cNvPr id="48" name="CustomShape 3"/>
          <p:cNvSpPr/>
          <p:nvPr/>
        </p:nvSpPr>
        <p:spPr>
          <a:xfrm>
            <a:off x="912240" y="1268280"/>
            <a:ext cx="92106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9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54600" cy="564480"/>
          </a:xfrm>
          <a:prstGeom prst="rect">
            <a:avLst/>
          </a:prstGeom>
          <a:ln>
            <a:noFill/>
          </a:ln>
        </p:spPr>
      </p:pic>
      <p:pic>
        <p:nvPicPr>
          <p:cNvPr id="50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700440" cy="516600"/>
          </a:xfrm>
          <a:prstGeom prst="rect">
            <a:avLst/>
          </a:prstGeom>
          <a:ln>
            <a:noFill/>
          </a:ln>
        </p:spPr>
      </p:pic>
      <p:sp>
        <p:nvSpPr>
          <p:cNvPr id="51" name="CustomShape 4"/>
          <p:cNvSpPr/>
          <p:nvPr/>
        </p:nvSpPr>
        <p:spPr>
          <a:xfrm>
            <a:off x="912240" y="1268280"/>
            <a:ext cx="92106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CustomShape 5"/>
          <p:cNvSpPr/>
          <p:nvPr/>
        </p:nvSpPr>
        <p:spPr>
          <a:xfrm>
            <a:off x="11444760" y="0"/>
            <a:ext cx="743760" cy="6852600"/>
          </a:xfrm>
          <a:prstGeom prst="rect">
            <a:avLst/>
          </a:prstGeom>
          <a:solidFill>
            <a:srgbClr val="000000">
              <a:alpha val="1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" name="CustomShape 6"/>
          <p:cNvSpPr/>
          <p:nvPr/>
        </p:nvSpPr>
        <p:spPr>
          <a:xfrm>
            <a:off x="0" y="6646680"/>
            <a:ext cx="12186720" cy="21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Roboto"/>
                <a:ea typeface="DejaVu Sans"/>
              </a:rPr>
              <a:t>Requirements Engineering – TU Clausthal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4" name="PlaceHolder 7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5" name="PlaceHolder 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11444760" y="0"/>
            <a:ext cx="743760" cy="6852600"/>
          </a:xfrm>
          <a:prstGeom prst="rect">
            <a:avLst/>
          </a:prstGeom>
          <a:solidFill>
            <a:srgbClr val="000000">
              <a:alpha val="1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3" name="CustomShape 2"/>
          <p:cNvSpPr/>
          <p:nvPr/>
        </p:nvSpPr>
        <p:spPr>
          <a:xfrm>
            <a:off x="11438640" y="6453360"/>
            <a:ext cx="7606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fld id="{B271CDC2-87BF-492B-AD8B-EB06EB196E75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US" sz="1800" spc="-1" strike="noStrike">
              <a:latin typeface="Arial"/>
            </a:endParaRPr>
          </a:p>
        </p:txBody>
      </p:sp>
      <p:sp>
        <p:nvSpPr>
          <p:cNvPr id="94" name="CustomShape 3"/>
          <p:cNvSpPr/>
          <p:nvPr/>
        </p:nvSpPr>
        <p:spPr>
          <a:xfrm>
            <a:off x="912240" y="1268280"/>
            <a:ext cx="92106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5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54600" cy="564480"/>
          </a:xfrm>
          <a:prstGeom prst="rect">
            <a:avLst/>
          </a:prstGeom>
          <a:ln>
            <a:noFill/>
          </a:ln>
        </p:spPr>
      </p:pic>
      <p:pic>
        <p:nvPicPr>
          <p:cNvPr id="96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700440" cy="516600"/>
          </a:xfrm>
          <a:prstGeom prst="rect">
            <a:avLst/>
          </a:prstGeom>
          <a:ln>
            <a:noFill/>
          </a:ln>
        </p:spPr>
      </p:pic>
      <p:sp>
        <p:nvSpPr>
          <p:cNvPr id="97" name="CustomShape 4"/>
          <p:cNvSpPr/>
          <p:nvPr/>
        </p:nvSpPr>
        <p:spPr>
          <a:xfrm>
            <a:off x="11444760" y="1440"/>
            <a:ext cx="743760" cy="6852600"/>
          </a:xfrm>
          <a:prstGeom prst="rect">
            <a:avLst/>
          </a:prstGeom>
          <a:solidFill>
            <a:srgbClr val="000000">
              <a:alpha val="1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CustomShape 5"/>
          <p:cNvSpPr/>
          <p:nvPr/>
        </p:nvSpPr>
        <p:spPr>
          <a:xfrm>
            <a:off x="11427480" y="6453360"/>
            <a:ext cx="7606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fld id="{CE6043EA-767C-44E5-B749-94C2C3D6720F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US" sz="1800" spc="-1" strike="noStrike">
              <a:latin typeface="Arial"/>
            </a:endParaRPr>
          </a:p>
        </p:txBody>
      </p:sp>
      <p:sp>
        <p:nvSpPr>
          <p:cNvPr id="99" name="CustomShape 6"/>
          <p:cNvSpPr/>
          <p:nvPr/>
        </p:nvSpPr>
        <p:spPr>
          <a:xfrm>
            <a:off x="0" y="6646680"/>
            <a:ext cx="12186720" cy="21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Roboto"/>
                <a:ea typeface="DejaVu Sans"/>
              </a:rPr>
              <a:t>Requirements Engineering – TU Clausthal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0" name="PlaceHolder 7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1" name="PlaceHolder 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11444760" y="0"/>
            <a:ext cx="743760" cy="6852600"/>
          </a:xfrm>
          <a:prstGeom prst="rect">
            <a:avLst/>
          </a:prstGeom>
          <a:solidFill>
            <a:srgbClr val="000000">
              <a:alpha val="1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CustomShape 2"/>
          <p:cNvSpPr/>
          <p:nvPr/>
        </p:nvSpPr>
        <p:spPr>
          <a:xfrm>
            <a:off x="11438640" y="6453360"/>
            <a:ext cx="7606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fld id="{CD1D1143-9E07-416D-80D7-9DD3D6673B8B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US" sz="1800" spc="-1" strike="noStrike">
              <a:latin typeface="Arial"/>
            </a:endParaRPr>
          </a:p>
        </p:txBody>
      </p:sp>
      <p:sp>
        <p:nvSpPr>
          <p:cNvPr id="140" name="CustomShape 3"/>
          <p:cNvSpPr/>
          <p:nvPr/>
        </p:nvSpPr>
        <p:spPr>
          <a:xfrm>
            <a:off x="912240" y="1268280"/>
            <a:ext cx="92106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41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54600" cy="564480"/>
          </a:xfrm>
          <a:prstGeom prst="rect">
            <a:avLst/>
          </a:prstGeom>
          <a:ln>
            <a:noFill/>
          </a:ln>
        </p:spPr>
      </p:pic>
      <p:pic>
        <p:nvPicPr>
          <p:cNvPr id="142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700440" cy="516600"/>
          </a:xfrm>
          <a:prstGeom prst="rect">
            <a:avLst/>
          </a:prstGeom>
          <a:ln>
            <a:noFill/>
          </a:ln>
        </p:spPr>
      </p:pic>
      <p:sp>
        <p:nvSpPr>
          <p:cNvPr id="143" name="CustomShape 4"/>
          <p:cNvSpPr/>
          <p:nvPr/>
        </p:nvSpPr>
        <p:spPr>
          <a:xfrm>
            <a:off x="11444760" y="1440"/>
            <a:ext cx="743760" cy="6852600"/>
          </a:xfrm>
          <a:prstGeom prst="rect">
            <a:avLst/>
          </a:prstGeom>
          <a:solidFill>
            <a:srgbClr val="000000">
              <a:alpha val="1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4" name="CustomShape 5"/>
          <p:cNvSpPr/>
          <p:nvPr/>
        </p:nvSpPr>
        <p:spPr>
          <a:xfrm>
            <a:off x="11427480" y="6453360"/>
            <a:ext cx="7606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fld id="{6D5E9E57-1CF8-4D5E-8B64-186CEA63823B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US" sz="1800" spc="-1" strike="noStrike">
              <a:latin typeface="Arial"/>
            </a:endParaRPr>
          </a:p>
        </p:txBody>
      </p:sp>
      <p:sp>
        <p:nvSpPr>
          <p:cNvPr id="145" name="CustomShape 6"/>
          <p:cNvSpPr/>
          <p:nvPr/>
        </p:nvSpPr>
        <p:spPr>
          <a:xfrm>
            <a:off x="0" y="6646680"/>
            <a:ext cx="12186720" cy="21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Roboto"/>
                <a:ea typeface="DejaVu Sans"/>
              </a:rPr>
              <a:t>Requirements Engineering – TU Clausthal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46" name="PlaceHolder 7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47" name="PlaceHolder 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11444760" y="0"/>
            <a:ext cx="743760" cy="6852600"/>
          </a:xfrm>
          <a:prstGeom prst="rect">
            <a:avLst/>
          </a:prstGeom>
          <a:solidFill>
            <a:srgbClr val="000000">
              <a:alpha val="1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5" name="CustomShape 2"/>
          <p:cNvSpPr/>
          <p:nvPr/>
        </p:nvSpPr>
        <p:spPr>
          <a:xfrm>
            <a:off x="11438640" y="6453360"/>
            <a:ext cx="7606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fld id="{CBBF8F40-5196-419E-91E5-9BC569747D30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US" sz="1800" spc="-1" strike="noStrike">
              <a:latin typeface="Arial"/>
            </a:endParaRPr>
          </a:p>
        </p:txBody>
      </p:sp>
      <p:sp>
        <p:nvSpPr>
          <p:cNvPr id="186" name="CustomShape 3"/>
          <p:cNvSpPr/>
          <p:nvPr/>
        </p:nvSpPr>
        <p:spPr>
          <a:xfrm>
            <a:off x="912240" y="1268280"/>
            <a:ext cx="92106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87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54600" cy="564480"/>
          </a:xfrm>
          <a:prstGeom prst="rect">
            <a:avLst/>
          </a:prstGeom>
          <a:ln>
            <a:noFill/>
          </a:ln>
        </p:spPr>
      </p:pic>
      <p:pic>
        <p:nvPicPr>
          <p:cNvPr id="188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700440" cy="516600"/>
          </a:xfrm>
          <a:prstGeom prst="rect">
            <a:avLst/>
          </a:prstGeom>
          <a:ln>
            <a:noFill/>
          </a:ln>
        </p:spPr>
      </p:pic>
      <p:sp>
        <p:nvSpPr>
          <p:cNvPr id="189" name="CustomShape 4"/>
          <p:cNvSpPr/>
          <p:nvPr/>
        </p:nvSpPr>
        <p:spPr>
          <a:xfrm>
            <a:off x="912240" y="1268280"/>
            <a:ext cx="92106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0" name="CustomShape 5"/>
          <p:cNvSpPr/>
          <p:nvPr/>
        </p:nvSpPr>
        <p:spPr>
          <a:xfrm>
            <a:off x="11444760" y="0"/>
            <a:ext cx="743760" cy="6852600"/>
          </a:xfrm>
          <a:prstGeom prst="rect">
            <a:avLst/>
          </a:prstGeom>
          <a:solidFill>
            <a:srgbClr val="000000">
              <a:alpha val="1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1" name="CustomShape 6"/>
          <p:cNvSpPr/>
          <p:nvPr/>
        </p:nvSpPr>
        <p:spPr>
          <a:xfrm>
            <a:off x="0" y="6646680"/>
            <a:ext cx="12186720" cy="21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Roboto"/>
                <a:ea typeface="DejaVu Sans"/>
              </a:rPr>
              <a:t>Requirements Engineering – TU Clausthal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92" name="PlaceHolder 7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93" name="PlaceHolder 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4.wmf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0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1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2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3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4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5.xml"/>
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6.xml"/>
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7.xml"/>
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8.xml"/>
</Relationships>
</file>

<file path=ppt/slides/_rels/slide59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
</Relationships>
</file>

<file path=ppt/slides/_rels/slide6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CustomShape 1"/>
          <p:cNvSpPr/>
          <p:nvPr/>
        </p:nvSpPr>
        <p:spPr>
          <a:xfrm>
            <a:off x="527400" y="1412640"/>
            <a:ext cx="10363680" cy="115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008c4f"/>
                </a:solidFill>
                <a:latin typeface="DejaVu Sans"/>
                <a:ea typeface="DejaVu Sans"/>
              </a:rPr>
              <a:t>Requirement Engineering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37" name="CustomShape 2"/>
          <p:cNvSpPr/>
          <p:nvPr/>
        </p:nvSpPr>
        <p:spPr>
          <a:xfrm>
            <a:off x="527400" y="2852640"/>
            <a:ext cx="10363680" cy="237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Lecture 4: Requirements Documentation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Part 2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241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241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Prof. Dr. Benjamin Leiding</a:t>
            </a: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Anant Sujatanagarjuna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CustomShape 1"/>
          <p:cNvSpPr/>
          <p:nvPr/>
        </p:nvSpPr>
        <p:spPr>
          <a:xfrm>
            <a:off x="542880" y="1267200"/>
            <a:ext cx="10358280" cy="49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Data Perspective – Context Diagram Example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268" name="CustomShape 2"/>
          <p:cNvSpPr/>
          <p:nvPr/>
        </p:nvSpPr>
        <p:spPr>
          <a:xfrm>
            <a:off x="451800" y="1709280"/>
            <a:ext cx="8225640" cy="4353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9" name="CustomShape 3"/>
          <p:cNvSpPr/>
          <p:nvPr/>
        </p:nvSpPr>
        <p:spPr>
          <a:xfrm>
            <a:off x="5573160" y="3101400"/>
            <a:ext cx="1565640" cy="82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>
            <a:spAutoFit/>
          </a:bodyPr>
          <a:p>
            <a:pPr algn="ctr">
              <a:lnSpc>
                <a:spcPct val="9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manage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courses and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customers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0" name="CustomShape 4"/>
          <p:cNvSpPr/>
          <p:nvPr/>
        </p:nvSpPr>
        <p:spPr>
          <a:xfrm>
            <a:off x="5381640" y="2877480"/>
            <a:ext cx="1908360" cy="1260720"/>
          </a:xfrm>
          <a:prstGeom prst="ellipse">
            <a:avLst/>
          </a:prstGeom>
          <a:noFill/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1" name="CustomShape 5"/>
          <p:cNvSpPr/>
          <p:nvPr/>
        </p:nvSpPr>
        <p:spPr>
          <a:xfrm>
            <a:off x="1510560" y="2517120"/>
            <a:ext cx="1459440" cy="854280"/>
          </a:xfrm>
          <a:prstGeom prst="rect">
            <a:avLst/>
          </a:prstGeom>
          <a:solidFill>
            <a:schemeClr val="bg1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72" name="CustomShape 6"/>
          <p:cNvSpPr/>
          <p:nvPr/>
        </p:nvSpPr>
        <p:spPr>
          <a:xfrm>
            <a:off x="1629000" y="2818800"/>
            <a:ext cx="1256400" cy="33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>
            <a:spAutoFit/>
          </a:bodyPr>
          <a:p>
            <a:pPr algn="ctr">
              <a:lnSpc>
                <a:spcPct val="9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customer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3" name="CustomShape 7"/>
          <p:cNvSpPr/>
          <p:nvPr/>
        </p:nvSpPr>
        <p:spPr>
          <a:xfrm>
            <a:off x="9286920" y="1772640"/>
            <a:ext cx="1457640" cy="854280"/>
          </a:xfrm>
          <a:prstGeom prst="rect">
            <a:avLst/>
          </a:prstGeom>
          <a:solidFill>
            <a:schemeClr val="bg1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74" name="CustomShape 8"/>
          <p:cNvSpPr/>
          <p:nvPr/>
        </p:nvSpPr>
        <p:spPr>
          <a:xfrm>
            <a:off x="9405360" y="2075760"/>
            <a:ext cx="1286640" cy="33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>
            <a:spAutoFit/>
          </a:bodyPr>
          <a:p>
            <a:pPr algn="ctr">
              <a:lnSpc>
                <a:spcPct val="9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instructor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5" name="CustomShape 9"/>
          <p:cNvSpPr/>
          <p:nvPr/>
        </p:nvSpPr>
        <p:spPr>
          <a:xfrm>
            <a:off x="1493640" y="4817520"/>
            <a:ext cx="1459440" cy="854280"/>
          </a:xfrm>
          <a:prstGeom prst="rect">
            <a:avLst/>
          </a:prstGeom>
          <a:solidFill>
            <a:schemeClr val="bg1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76" name="CustomShape 10"/>
          <p:cNvSpPr/>
          <p:nvPr/>
        </p:nvSpPr>
        <p:spPr>
          <a:xfrm>
            <a:off x="1510560" y="4987080"/>
            <a:ext cx="1491120" cy="82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>
            <a:spAutoFit/>
          </a:bodyPr>
          <a:p>
            <a:pPr algn="ctr">
              <a:lnSpc>
                <a:spcPct val="9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customer</a:t>
            </a:r>
            <a:br/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clerk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9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277" name="CustomShape 11"/>
          <p:cNvSpPr/>
          <p:nvPr/>
        </p:nvSpPr>
        <p:spPr>
          <a:xfrm>
            <a:off x="9351000" y="4782600"/>
            <a:ext cx="1459440" cy="854280"/>
          </a:xfrm>
          <a:prstGeom prst="rect">
            <a:avLst/>
          </a:prstGeom>
          <a:solidFill>
            <a:schemeClr val="bg1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78" name="CustomShape 12"/>
          <p:cNvSpPr/>
          <p:nvPr/>
        </p:nvSpPr>
        <p:spPr>
          <a:xfrm>
            <a:off x="9585000" y="4826880"/>
            <a:ext cx="1062720" cy="58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>
            <a:spAutoFit/>
          </a:bodyPr>
          <a:p>
            <a:pPr algn="ctr">
              <a:lnSpc>
                <a:spcPct val="9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courses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clerk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9" name="CustomShape 13"/>
          <p:cNvSpPr/>
          <p:nvPr/>
        </p:nvSpPr>
        <p:spPr>
          <a:xfrm>
            <a:off x="5574600" y="5279400"/>
            <a:ext cx="1459440" cy="854280"/>
          </a:xfrm>
          <a:prstGeom prst="rect">
            <a:avLst/>
          </a:prstGeom>
          <a:solidFill>
            <a:schemeClr val="bg1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80" name="CustomShape 14"/>
          <p:cNvSpPr/>
          <p:nvPr/>
        </p:nvSpPr>
        <p:spPr>
          <a:xfrm>
            <a:off x="5601960" y="5536440"/>
            <a:ext cx="1443600" cy="33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>
            <a:spAutoFit/>
          </a:bodyPr>
          <a:p>
            <a:pPr algn="ctr">
              <a:lnSpc>
                <a:spcPct val="9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accounting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1" name="Line 15"/>
          <p:cNvSpPr/>
          <p:nvPr/>
        </p:nvSpPr>
        <p:spPr>
          <a:xfrm>
            <a:off x="2987280" y="3007440"/>
            <a:ext cx="2442600" cy="241200"/>
          </a:xfrm>
          <a:prstGeom prst="line">
            <a:avLst/>
          </a:prstGeom>
          <a:ln w="12600">
            <a:solidFill>
              <a:srgbClr val="000000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82" name="Line 16"/>
          <p:cNvSpPr/>
          <p:nvPr/>
        </p:nvSpPr>
        <p:spPr>
          <a:xfrm flipV="1">
            <a:off x="2955600" y="3818520"/>
            <a:ext cx="2505960" cy="1003320"/>
          </a:xfrm>
          <a:prstGeom prst="line">
            <a:avLst/>
          </a:prstGeom>
          <a:ln w="12600">
            <a:solidFill>
              <a:srgbClr val="000000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83" name="Line 17"/>
          <p:cNvSpPr/>
          <p:nvPr/>
        </p:nvSpPr>
        <p:spPr>
          <a:xfrm flipV="1">
            <a:off x="6306480" y="4156920"/>
            <a:ext cx="360" cy="1128600"/>
          </a:xfrm>
          <a:prstGeom prst="line">
            <a:avLst/>
          </a:prstGeom>
          <a:ln w="12600">
            <a:solidFill>
              <a:srgbClr val="000000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84" name="Line 18"/>
          <p:cNvSpPr/>
          <p:nvPr/>
        </p:nvSpPr>
        <p:spPr>
          <a:xfrm flipH="1" flipV="1">
            <a:off x="7157520" y="3829680"/>
            <a:ext cx="2184120" cy="936720"/>
          </a:xfrm>
          <a:prstGeom prst="line">
            <a:avLst/>
          </a:prstGeom>
          <a:ln w="12600">
            <a:solidFill>
              <a:srgbClr val="000000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85" name="Line 19"/>
          <p:cNvSpPr/>
          <p:nvPr/>
        </p:nvSpPr>
        <p:spPr>
          <a:xfrm flipH="1">
            <a:off x="7237440" y="2629440"/>
            <a:ext cx="2057400" cy="619200"/>
          </a:xfrm>
          <a:prstGeom prst="line">
            <a:avLst/>
          </a:prstGeom>
          <a:ln w="12600">
            <a:solidFill>
              <a:srgbClr val="000000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86" name="CustomShape 20"/>
          <p:cNvSpPr/>
          <p:nvPr/>
        </p:nvSpPr>
        <p:spPr>
          <a:xfrm>
            <a:off x="542880" y="723960"/>
            <a:ext cx="10358280" cy="49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Types of Requirements / Functional Requirements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CustomShape 1"/>
          <p:cNvSpPr/>
          <p:nvPr/>
        </p:nvSpPr>
        <p:spPr>
          <a:xfrm>
            <a:off x="542880" y="1267200"/>
            <a:ext cx="10358280" cy="49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Behavioral Perspective 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288" name="CustomShape 2"/>
          <p:cNvSpPr/>
          <p:nvPr/>
        </p:nvSpPr>
        <p:spPr>
          <a:xfrm>
            <a:off x="451800" y="1709280"/>
            <a:ext cx="8225640" cy="4353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9" name="TextShape 3"/>
          <p:cNvSpPr txBox="1"/>
          <p:nvPr/>
        </p:nvSpPr>
        <p:spPr>
          <a:xfrm>
            <a:off x="609480" y="1769400"/>
            <a:ext cx="10588680" cy="48567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marL="316440" indent="-316080">
              <a:lnSpc>
                <a:spcPct val="85000"/>
              </a:lnSpc>
              <a:spcBef>
                <a:spcPts val="1001"/>
              </a:spcBef>
              <a:spcAft>
                <a:spcPts val="369"/>
              </a:spcAft>
              <a:tabLst>
                <a:tab algn="l" pos="0"/>
              </a:tabLst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Arial"/>
              </a:rPr>
              <a:t>Behavioral requirements describe what a system will do (with the data):</a:t>
            </a:r>
            <a:endParaRPr b="0" lang="en-US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how input information is transformed into state information and output information</a:t>
            </a:r>
            <a:endParaRPr b="0" lang="en-US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sequences of interaction of the software system with its environment </a:t>
            </a:r>
            <a:br/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(people, software, hardware)</a:t>
            </a:r>
            <a:endParaRPr b="0" lang="en-US" sz="2000" spc="-1" strike="noStrike">
              <a:latin typeface="Arial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316440" indent="-316080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Arial"/>
              </a:rPr>
              <a:t>System behavior is important on various levels:</a:t>
            </a:r>
            <a:endParaRPr b="0" lang="en-US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Business processes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 - describe the fundamental flow of activities in an enterprise</a:t>
            </a:r>
            <a:endParaRPr b="0" lang="en-US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Task level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 - describe the interaction of people with a software system on a coarse grained level (e.g., define new customer)</a:t>
            </a:r>
            <a:endParaRPr b="0" lang="en-US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Stimulus / response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 - describe interactions 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90" name="CustomShape 4"/>
          <p:cNvSpPr/>
          <p:nvPr/>
        </p:nvSpPr>
        <p:spPr>
          <a:xfrm>
            <a:off x="542880" y="723960"/>
            <a:ext cx="10358280" cy="49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Types of Requirements / Functional Requirements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TextShape 1"/>
          <p:cNvSpPr txBox="1"/>
          <p:nvPr/>
        </p:nvSpPr>
        <p:spPr>
          <a:xfrm>
            <a:off x="539640" y="1339200"/>
            <a:ext cx="11522520" cy="486072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 anchor="ctr">
            <a:noAutofit/>
          </a:bodyPr>
          <a:p>
            <a:pPr marL="316440" indent="-316080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Arial"/>
              </a:rPr>
              <a:t>Many different techniques were developed for specifying this:</a:t>
            </a:r>
            <a:endParaRPr b="0" lang="en-US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Textual Use Cases</a:t>
            </a:r>
            <a:endParaRPr b="0" lang="en-US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Business Process Modeling Languages</a:t>
            </a:r>
            <a:endParaRPr b="0" lang="en-US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Scenario-Based Modeling Approaches</a:t>
            </a:r>
            <a:endParaRPr b="0" lang="en-US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Event-Based Modeling Techniques</a:t>
            </a:r>
            <a:endParaRPr b="0" lang="en-US" sz="2000" spc="-1" strike="noStrike">
              <a:latin typeface="Arial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316440" indent="-316080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Arial"/>
              </a:rPr>
              <a:t>The techniques can be categorized along the following dimensions:</a:t>
            </a:r>
            <a:endParaRPr b="0" lang="en-US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data-flow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 (-transformation) vs. </a:t>
            </a:r>
            <a:r>
              <a:rPr b="1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stimulus-/response</a:t>
            </a:r>
            <a:endParaRPr b="0" lang="en-US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complete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 description vs.</a:t>
            </a:r>
            <a:r>
              <a:rPr b="1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 prototypical 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description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92" name="CustomShape 2"/>
          <p:cNvSpPr/>
          <p:nvPr/>
        </p:nvSpPr>
        <p:spPr>
          <a:xfrm>
            <a:off x="542880" y="1269360"/>
            <a:ext cx="10359360" cy="50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Behavioral Perspective – </a:t>
            </a: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Specification Techniques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293" name="CustomShape 3"/>
          <p:cNvSpPr/>
          <p:nvPr/>
        </p:nvSpPr>
        <p:spPr>
          <a:xfrm>
            <a:off x="542880" y="726120"/>
            <a:ext cx="10358280" cy="49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Types of Requirements / Functional Requirements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TextShape 1"/>
          <p:cNvSpPr txBox="1"/>
          <p:nvPr/>
        </p:nvSpPr>
        <p:spPr>
          <a:xfrm>
            <a:off x="465840" y="1339200"/>
            <a:ext cx="5320440" cy="486072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 anchor="ctr">
            <a:noAutofit/>
          </a:bodyPr>
          <a:p>
            <a:pPr marL="316440" indent="-316080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Arial"/>
              </a:rPr>
              <a:t>The UML provides different approaches:</a:t>
            </a:r>
            <a:endParaRPr b="0" lang="en-US" sz="2000" spc="-1" strike="noStrike">
              <a:latin typeface="Arial"/>
            </a:endParaRPr>
          </a:p>
          <a:p>
            <a:pPr marL="316440" indent="-316080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Use Case Diagram</a:t>
            </a:r>
            <a:endParaRPr b="0" lang="en-US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State Machine Diagram</a:t>
            </a:r>
            <a:endParaRPr b="0" lang="en-US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Activity Diagram</a:t>
            </a:r>
            <a:endParaRPr b="0" lang="en-US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</a:rPr>
              <a:t> 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295" name="Picture 1" descr=""/>
          <p:cNvPicPr/>
          <p:nvPr/>
        </p:nvPicPr>
        <p:blipFill>
          <a:blip r:embed="rId1"/>
          <a:stretch/>
        </p:blipFill>
        <p:spPr>
          <a:xfrm>
            <a:off x="4191480" y="3429000"/>
            <a:ext cx="6941160" cy="2969280"/>
          </a:xfrm>
          <a:prstGeom prst="rect">
            <a:avLst/>
          </a:prstGeom>
          <a:ln>
            <a:noFill/>
          </a:ln>
        </p:spPr>
      </p:pic>
      <p:sp>
        <p:nvSpPr>
          <p:cNvPr id="296" name="CustomShape 2"/>
          <p:cNvSpPr/>
          <p:nvPr/>
        </p:nvSpPr>
        <p:spPr>
          <a:xfrm>
            <a:off x="542880" y="1269720"/>
            <a:ext cx="10359360" cy="50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Behavioral Perspective – </a:t>
            </a:r>
            <a:r>
              <a:rPr b="1" lang="en-GB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Specification Techniques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297" name="CustomShape 3"/>
          <p:cNvSpPr/>
          <p:nvPr/>
        </p:nvSpPr>
        <p:spPr>
          <a:xfrm>
            <a:off x="542880" y="726120"/>
            <a:ext cx="10358280" cy="49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Types of Requirements / Functional Requirements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TextShape 1"/>
          <p:cNvSpPr txBox="1"/>
          <p:nvPr/>
        </p:nvSpPr>
        <p:spPr>
          <a:xfrm>
            <a:off x="539640" y="1339200"/>
            <a:ext cx="11522520" cy="486072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 anchor="ctr">
            <a:noAutofit/>
          </a:bodyPr>
          <a:p>
            <a:pPr marL="216000" indent="-21564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de-DE" sz="2000" spc="-1" strike="noStrike">
                <a:solidFill>
                  <a:srgbClr val="000000"/>
                </a:solidFill>
                <a:latin typeface="DejaVu Sans"/>
                <a:ea typeface="Arial"/>
              </a:rPr>
              <a:t>The interface takes apart interior and exterior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de-DE" sz="2000" spc="-1" strike="noStrike">
                <a:solidFill>
                  <a:srgbClr val="000000"/>
                </a:solidFill>
                <a:latin typeface="DejaVu Sans"/>
                <a:ea typeface="Arial"/>
              </a:rPr>
              <a:t>Interfaces are defined by the project context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de-DE" sz="2000" spc="-1" strike="noStrike">
                <a:solidFill>
                  <a:srgbClr val="000000"/>
                </a:solidFill>
                <a:latin typeface="DejaVu Sans"/>
                <a:ea typeface="Arial"/>
              </a:rPr>
              <a:t>Different types of interfaces:</a:t>
            </a:r>
            <a:endParaRPr b="0" lang="en-US" sz="20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Arial"/>
              </a:rPr>
              <a:t>User interfaces (Human-Machine Interface)</a:t>
            </a:r>
            <a:endParaRPr b="0" lang="en-US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Arial"/>
              </a:rPr>
              <a:t>Software Interfaces</a:t>
            </a:r>
            <a:endParaRPr b="0" lang="en-US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Arial"/>
              </a:rPr>
              <a:t>Hardware-related interfaces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9" name="CustomShape 2"/>
          <p:cNvSpPr/>
          <p:nvPr/>
        </p:nvSpPr>
        <p:spPr>
          <a:xfrm>
            <a:off x="542880" y="722160"/>
            <a:ext cx="10359360" cy="50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Types of Requirements / Functional Requirements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300" name="CustomShape 3"/>
          <p:cNvSpPr/>
          <p:nvPr/>
        </p:nvSpPr>
        <p:spPr>
          <a:xfrm>
            <a:off x="542880" y="1267560"/>
            <a:ext cx="10359360" cy="50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Interface Requirements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TextShape 1"/>
          <p:cNvSpPr txBox="1"/>
          <p:nvPr/>
        </p:nvSpPr>
        <p:spPr>
          <a:xfrm>
            <a:off x="539640" y="1339200"/>
            <a:ext cx="11522520" cy="486072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 anchor="ctr">
            <a:noAutofit/>
          </a:bodyPr>
          <a:p>
            <a:pPr marL="228600" indent="-228240">
              <a:lnSpc>
                <a:spcPct val="85000"/>
              </a:lnSpc>
              <a:spcBef>
                <a:spcPts val="1001"/>
              </a:spcBef>
              <a:spcAft>
                <a:spcPts val="369"/>
              </a:spcAft>
              <a:tabLst>
                <a:tab algn="l" pos="0"/>
              </a:tabLst>
            </a:pPr>
            <a:endParaRPr b="0" lang="en-US" sz="3200" spc="-1" strike="noStrike">
              <a:latin typeface="Arial"/>
            </a:endParaRPr>
          </a:p>
          <a:p>
            <a:pPr marL="316440" indent="-31608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Interface Description must describe</a:t>
            </a:r>
            <a:endParaRPr b="0" lang="en-US" sz="20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Arial"/>
              </a:rPr>
              <a:t>Layout</a:t>
            </a:r>
            <a:endParaRPr b="0" lang="en-US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Arial"/>
              </a:rPr>
              <a:t>Look &amp; Feel</a:t>
            </a:r>
            <a:endParaRPr b="0" lang="en-US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Arial"/>
              </a:rPr>
              <a:t>Category of Interface (WIMP, ASCII-based, tactile, …)</a:t>
            </a:r>
            <a:endParaRPr b="0" lang="en-US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Arial"/>
              </a:rPr>
              <a:t>Interaction sequences </a:t>
            </a:r>
            <a:endParaRPr b="0" lang="en-US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Arial"/>
              </a:rPr>
              <a:t>..</a:t>
            </a:r>
            <a:endParaRPr b="0" lang="en-US" sz="1800" spc="-1" strike="noStrike">
              <a:latin typeface="Arial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316440" indent="-31608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de-DE" sz="2000" spc="-1" strike="noStrike">
                <a:solidFill>
                  <a:srgbClr val="000000"/>
                </a:solidFill>
                <a:latin typeface="DejaVu Sans"/>
                <a:ea typeface="Arial"/>
              </a:rPr>
              <a:t>Usability aspects are specific to this type of interface</a:t>
            </a:r>
            <a:endParaRPr b="0" lang="en-US" sz="20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Arial"/>
              </a:rPr>
              <a:t>Person (e.g., impairements, knowledge)</a:t>
            </a:r>
            <a:endParaRPr b="0" lang="en-US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Arial"/>
              </a:rPr>
              <a:t>Situation</a:t>
            </a:r>
            <a:endParaRPr b="0" lang="en-US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Arial"/>
              </a:rPr>
              <a:t>Task</a:t>
            </a:r>
            <a:endParaRPr b="0" lang="en-US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Arial"/>
              </a:rPr>
              <a:t>…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2" name="CustomShape 2"/>
          <p:cNvSpPr/>
          <p:nvPr/>
        </p:nvSpPr>
        <p:spPr>
          <a:xfrm>
            <a:off x="542880" y="722520"/>
            <a:ext cx="10359360" cy="50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Types of Requirements / Functional Requirements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303" name="CustomShape 3"/>
          <p:cNvSpPr/>
          <p:nvPr/>
        </p:nvSpPr>
        <p:spPr>
          <a:xfrm>
            <a:off x="542880" y="1267920"/>
            <a:ext cx="10359360" cy="50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Interface Requirements – User Interface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TextShape 1"/>
          <p:cNvSpPr txBox="1"/>
          <p:nvPr/>
        </p:nvSpPr>
        <p:spPr>
          <a:xfrm>
            <a:off x="539640" y="1339200"/>
            <a:ext cx="11522520" cy="486072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 anchor="ctr">
            <a:noAutofit/>
          </a:bodyPr>
          <a:p>
            <a:pPr marL="316440" indent="-316080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3200" spc="-1" strike="noStrike">
              <a:latin typeface="Arial"/>
            </a:endParaRPr>
          </a:p>
          <a:p>
            <a:pPr marL="316440" indent="-31608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Interfaces to other software interfaces are defined based on </a:t>
            </a:r>
            <a:endParaRPr b="0" lang="en-US" sz="20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Arial"/>
              </a:rPr>
              <a:t>Identification of service, i.e., how to find it</a:t>
            </a:r>
            <a:endParaRPr b="0" lang="en-US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Arial"/>
              </a:rPr>
              <a:t>The protocol (how to interact)</a:t>
            </a:r>
            <a:endParaRPr b="0" lang="en-US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Arial"/>
              </a:rPr>
              <a:t>The data format(s), e.g., how to exchange data</a:t>
            </a:r>
            <a:endParaRPr b="0" lang="en-US" sz="1800" spc="-1" strike="noStrike">
              <a:latin typeface="Arial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316440" indent="-31608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de-DE" sz="2000" spc="-1" strike="noStrike">
                <a:solidFill>
                  <a:srgbClr val="000000"/>
                </a:solidFill>
                <a:latin typeface="DejaVu Sans"/>
                <a:ea typeface="Arial"/>
              </a:rPr>
              <a:t>Typically use of standard protocols, like</a:t>
            </a:r>
            <a:endParaRPr b="0" lang="en-US" sz="20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Arial"/>
              </a:rPr>
              <a:t>Web-Service</a:t>
            </a:r>
            <a:endParaRPr b="0" lang="en-US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Arial"/>
              </a:rPr>
              <a:t>HTTP</a:t>
            </a:r>
            <a:endParaRPr b="0" lang="en-US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Arial"/>
              </a:rPr>
              <a:t>…</a:t>
            </a:r>
            <a:endParaRPr b="0" lang="en-US" sz="1800" spc="-1" strike="noStrike">
              <a:latin typeface="Arial"/>
            </a:endParaRPr>
          </a:p>
          <a:p>
            <a:pPr marL="316440" indent="-316080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GB" sz="2000" spc="-1" strike="noStrike">
                <a:solidFill>
                  <a:srgbClr val="000000"/>
                </a:solidFill>
                <a:latin typeface="DejaVu Sans"/>
                <a:ea typeface="Arial"/>
              </a:rPr>
              <a:t>But also possible → Data file is written to a specific location and read by </a:t>
            </a:r>
            <a:r>
              <a:rPr b="1" lang="en-GB" sz="2000" spc="-1" strike="noStrike">
                <a:solidFill>
                  <a:srgbClr val="000000"/>
                </a:solidFill>
                <a:latin typeface="DejaVu Sans"/>
                <a:ea typeface="Arial"/>
              </a:rPr>
              <a:t>	</a:t>
            </a:r>
            <a:r>
              <a:rPr b="1" lang="en-GB" sz="2000" spc="-1" strike="noStrike">
                <a:solidFill>
                  <a:srgbClr val="000000"/>
                </a:solidFill>
                <a:latin typeface="DejaVu Sans"/>
                <a:ea typeface="Arial"/>
              </a:rPr>
              <a:t>	</a:t>
            </a:r>
            <a:r>
              <a:rPr b="1" lang="en-GB" sz="2000" spc="-1" strike="noStrike">
                <a:solidFill>
                  <a:srgbClr val="000000"/>
                </a:solidFill>
                <a:latin typeface="DejaVu Sans"/>
                <a:ea typeface="Arial"/>
              </a:rPr>
              <a:t>	</a:t>
            </a:r>
            <a:r>
              <a:rPr b="1" lang="en-GB" sz="2000" spc="-1" strike="noStrike">
                <a:solidFill>
                  <a:srgbClr val="000000"/>
                </a:solidFill>
                <a:latin typeface="DejaVu Sans"/>
                <a:ea typeface="Arial"/>
              </a:rPr>
              <a:t>	</a:t>
            </a:r>
            <a:r>
              <a:rPr b="1" lang="en-GB" sz="2000" spc="-1" strike="noStrike">
                <a:solidFill>
                  <a:srgbClr val="000000"/>
                </a:solidFill>
                <a:latin typeface="DejaVu Sans"/>
                <a:ea typeface="Arial"/>
              </a:rPr>
              <a:t>	</a:t>
            </a:r>
            <a:r>
              <a:rPr b="1" lang="en-GB" sz="2000" spc="-1" strike="noStrike">
                <a:solidFill>
                  <a:srgbClr val="000000"/>
                </a:solidFill>
                <a:latin typeface="DejaVu Sans"/>
                <a:ea typeface="Arial"/>
              </a:rPr>
              <a:t>	</a:t>
            </a:r>
            <a:r>
              <a:rPr b="1" lang="en-GB" sz="2000" spc="-1" strike="noStrike">
                <a:solidFill>
                  <a:srgbClr val="000000"/>
                </a:solidFill>
                <a:latin typeface="DejaVu Sans"/>
                <a:ea typeface="Arial"/>
              </a:rPr>
              <a:t>	</a:t>
            </a:r>
            <a:r>
              <a:rPr b="1" lang="en-GB" sz="2000" spc="-1" strike="noStrike">
                <a:solidFill>
                  <a:srgbClr val="000000"/>
                </a:solidFill>
                <a:latin typeface="DejaVu Sans"/>
                <a:ea typeface="Arial"/>
              </a:rPr>
              <a:t>  another program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05" name="CustomShape 2"/>
          <p:cNvSpPr/>
          <p:nvPr/>
        </p:nvSpPr>
        <p:spPr>
          <a:xfrm>
            <a:off x="542880" y="722880"/>
            <a:ext cx="10359360" cy="50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Types of </a:t>
            </a: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/ </a:t>
            </a: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Functional </a:t>
            </a: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306" name="CustomShape 3"/>
          <p:cNvSpPr/>
          <p:nvPr/>
        </p:nvSpPr>
        <p:spPr>
          <a:xfrm>
            <a:off x="542880" y="1268280"/>
            <a:ext cx="10359360" cy="50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Interface Requirements – </a:t>
            </a: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Software Interface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TextShape 1"/>
          <p:cNvSpPr txBox="1"/>
          <p:nvPr/>
        </p:nvSpPr>
        <p:spPr>
          <a:xfrm>
            <a:off x="539640" y="1339200"/>
            <a:ext cx="11522520" cy="486072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 anchor="ctr">
            <a:noAutofit/>
          </a:bodyPr>
          <a:p>
            <a:pPr marL="316440" indent="-316080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Arial"/>
              </a:rPr>
              <a:t>Hardware interfaces are often:</a:t>
            </a:r>
            <a:endParaRPr b="0" lang="en-US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de-DE" sz="2000" spc="-1" strike="noStrike">
                <a:solidFill>
                  <a:srgbClr val="000000"/>
                </a:solidFill>
                <a:latin typeface="DejaVu Sans"/>
                <a:ea typeface="Arial"/>
              </a:rPr>
              <a:t>Time critical</a:t>
            </a:r>
            <a:endParaRPr b="0" lang="en-US" sz="20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Arial"/>
              </a:rPr>
              <a:t>Protocol specification must include timing information</a:t>
            </a:r>
            <a:endParaRPr b="0" lang="en-US" sz="1800" spc="-1" strike="noStrike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417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de-DE" sz="2000" spc="-1" strike="noStrike">
                <a:solidFill>
                  <a:srgbClr val="000000"/>
                </a:solidFill>
                <a:latin typeface="DejaVu Sans"/>
                <a:ea typeface="Arial"/>
              </a:rPr>
              <a:t>Specified close to hardware (e.g. addressing)</a:t>
            </a:r>
            <a:endParaRPr b="0" lang="en-US" sz="20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Arial"/>
              </a:rPr>
              <a:t>Hardware-based → service identification may be given in bits and bytes</a:t>
            </a:r>
            <a:endParaRPr b="0" lang="en-US" sz="1800" spc="-1" strike="noStrike">
              <a:latin typeface="Arial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de-DE" sz="2000" spc="-1" strike="noStrike">
                <a:solidFill>
                  <a:srgbClr val="000000"/>
                </a:solidFill>
                <a:latin typeface="DejaVu Sans"/>
                <a:ea typeface="Arial"/>
              </a:rPr>
              <a:t>Other than that, usually hardware interfaces are like a software interface</a:t>
            </a:r>
            <a:endParaRPr b="0" lang="en-US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de-DE" sz="2000" spc="-1" strike="noStrike">
                <a:solidFill>
                  <a:srgbClr val="000000"/>
                </a:solidFill>
                <a:latin typeface="DejaVu Sans"/>
                <a:ea typeface="Arial"/>
              </a:rPr>
              <a:t>Mapping software information to the physical world is done by hardware!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08" name="CustomShape 2"/>
          <p:cNvSpPr/>
          <p:nvPr/>
        </p:nvSpPr>
        <p:spPr>
          <a:xfrm>
            <a:off x="542880" y="722880"/>
            <a:ext cx="10359360" cy="50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Types of </a:t>
            </a: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/ </a:t>
            </a: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Functional </a:t>
            </a: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309" name="CustomShape 3"/>
          <p:cNvSpPr/>
          <p:nvPr/>
        </p:nvSpPr>
        <p:spPr>
          <a:xfrm>
            <a:off x="542880" y="1268280"/>
            <a:ext cx="10359360" cy="50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Interface Requirements – </a:t>
            </a: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Hardware Interface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TextShape 1"/>
          <p:cNvSpPr txBox="1"/>
          <p:nvPr/>
        </p:nvSpPr>
        <p:spPr>
          <a:xfrm>
            <a:off x="539640" y="1339200"/>
            <a:ext cx="10733040" cy="486072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 anchor="ctr">
            <a:noAutofit/>
          </a:bodyPr>
          <a:p>
            <a:pPr marL="228600" indent="-228240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3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OpenSymbol"/>
              <a:buAutoNum type="arabicPlain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Quality requirements </a:t>
            </a:r>
            <a:r>
              <a:rPr b="1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define qualitative attributes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 of the whole system, a single function or a group of functions, i.e. how good a system shall do the things it is supposed to do.</a:t>
            </a:r>
            <a:br/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endParaRPr b="0" lang="en-US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OpenSymbol"/>
              <a:buAutoNum type="arabicPlain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Non-functional requirements are used to </a:t>
            </a:r>
            <a:r>
              <a:rPr b="1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encompass all kinds of </a:t>
            </a:r>
            <a:r>
              <a:rPr b="1" i="1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not </a:t>
            </a:r>
            <a:r>
              <a:rPr b="1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functional requirements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 for a system:</a:t>
            </a:r>
            <a:endParaRPr b="0" lang="en-US" sz="20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quality requirements should be related to the functional requirement or group of requirements they are relevant to</a:t>
            </a:r>
            <a:endParaRPr b="0" lang="en-US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development constraints should be captured separately</a:t>
            </a:r>
            <a:endParaRPr b="0" lang="en-US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project aspects should be clearly separated from product aspects</a:t>
            </a:r>
            <a:endParaRPr b="0" lang="en-US" sz="1800" spc="-1" strike="noStrike">
              <a:latin typeface="Arial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228600" indent="-228240" algn="ctr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i="1" lang="en-US" sz="2000" spc="-1" strike="noStrike">
                <a:solidFill>
                  <a:srgbClr val="ffffff"/>
                </a:solidFill>
                <a:latin typeface="DejaVu Sans"/>
                <a:ea typeface="Arial"/>
              </a:rPr>
              <a:t>he term 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11" name="CustomShape 2"/>
          <p:cNvSpPr/>
          <p:nvPr/>
        </p:nvSpPr>
        <p:spPr>
          <a:xfrm>
            <a:off x="539640" y="722520"/>
            <a:ext cx="10359360" cy="50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Types of Requirements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312" name="CustomShape 3"/>
          <p:cNvSpPr/>
          <p:nvPr/>
        </p:nvSpPr>
        <p:spPr>
          <a:xfrm>
            <a:off x="539640" y="1271160"/>
            <a:ext cx="10359360" cy="50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Non-Functional &amp; Quality Requirements – Definition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CustomShape 1"/>
          <p:cNvSpPr/>
          <p:nvPr/>
        </p:nvSpPr>
        <p:spPr>
          <a:xfrm>
            <a:off x="1130040" y="5518800"/>
            <a:ext cx="9478080" cy="681120"/>
          </a:xfrm>
          <a:prstGeom prst="roundRect">
            <a:avLst>
              <a:gd name="adj" fmla="val 16667"/>
            </a:avLst>
          </a:prstGeom>
          <a:noFill/>
          <a:ln>
            <a:solidFill>
              <a:srgbClr val="008c4f"/>
            </a:solidFill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 lIns="90000" rIns="90000" tIns="45000" bIns="45000" anchor="ctr">
            <a:noAutofit/>
          </a:bodyPr>
          <a:p>
            <a:pPr marL="419040" indent="-316080" algn="ctr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The term non-functional requirements is depreciated 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(according to IEEE)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4" name="CustomShape 2"/>
          <p:cNvSpPr/>
          <p:nvPr/>
        </p:nvSpPr>
        <p:spPr>
          <a:xfrm>
            <a:off x="539640" y="722520"/>
            <a:ext cx="10359360" cy="50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Types of Requirements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315" name="CustomShape 3"/>
          <p:cNvSpPr/>
          <p:nvPr/>
        </p:nvSpPr>
        <p:spPr>
          <a:xfrm>
            <a:off x="539640" y="1271160"/>
            <a:ext cx="10359360" cy="50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Non-Functional &amp; Quality Requirements – Definition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316" name="CustomShape 4"/>
          <p:cNvSpPr/>
          <p:nvPr/>
        </p:nvSpPr>
        <p:spPr>
          <a:xfrm>
            <a:off x="540000" y="1339560"/>
            <a:ext cx="10733040" cy="48607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OpenSymbol"/>
              <a:buAutoNum type="arabicPlain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Quality requirements </a:t>
            </a:r>
            <a:r>
              <a:rPr b="1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define qualitative attributes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 of the whole system, a single function or a group of functions, i.e. how good a system shall do the things it is supposed to do.</a:t>
            </a:r>
            <a:br/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endParaRPr b="0" lang="en-US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OpenSymbol"/>
              <a:buAutoNum type="arabicPlain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Non-functional requirements are used to </a:t>
            </a:r>
            <a:r>
              <a:rPr b="1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encompass all kinds of </a:t>
            </a:r>
            <a:r>
              <a:rPr b="1" i="1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not </a:t>
            </a:r>
            <a:r>
              <a:rPr b="1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functional requirements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 for a system:</a:t>
            </a:r>
            <a:endParaRPr b="0" lang="en-US" sz="20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quality requirements should be related to the functional requirement or group of requirements they are relevant to</a:t>
            </a:r>
            <a:endParaRPr b="0" lang="en-US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development constraints should be captured separately</a:t>
            </a:r>
            <a:endParaRPr b="0" lang="en-US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project aspects should be clearly separated from product aspects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CustomShape 1"/>
          <p:cNvSpPr/>
          <p:nvPr/>
        </p:nvSpPr>
        <p:spPr>
          <a:xfrm>
            <a:off x="542880" y="721800"/>
            <a:ext cx="10358280" cy="49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General Requirements Engineering Process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239" name="CustomShape 2"/>
          <p:cNvSpPr/>
          <p:nvPr/>
        </p:nvSpPr>
        <p:spPr>
          <a:xfrm>
            <a:off x="542880" y="1267200"/>
            <a:ext cx="10358280" cy="49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Overview</a:t>
            </a:r>
            <a:endParaRPr b="0" lang="en-US" sz="2200" spc="-1" strike="noStrike">
              <a:latin typeface="Arial"/>
            </a:endParaRPr>
          </a:p>
        </p:txBody>
      </p:sp>
      <p:pic>
        <p:nvPicPr>
          <p:cNvPr id="240" name="Grafik 5" descr=""/>
          <p:cNvPicPr/>
          <p:nvPr/>
        </p:nvPicPr>
        <p:blipFill>
          <a:blip r:embed="rId1"/>
          <a:stretch/>
        </p:blipFill>
        <p:spPr>
          <a:xfrm>
            <a:off x="542880" y="2387520"/>
            <a:ext cx="10103400" cy="2080800"/>
          </a:xfrm>
          <a:prstGeom prst="rect">
            <a:avLst/>
          </a:prstGeom>
          <a:ln>
            <a:noFill/>
          </a:ln>
        </p:spPr>
      </p:pic>
      <p:sp>
        <p:nvSpPr>
          <p:cNvPr id="241" name="CustomShape 3"/>
          <p:cNvSpPr/>
          <p:nvPr/>
        </p:nvSpPr>
        <p:spPr>
          <a:xfrm>
            <a:off x="3846240" y="2297880"/>
            <a:ext cx="1819440" cy="2259720"/>
          </a:xfrm>
          <a:prstGeom prst="frame">
            <a:avLst>
              <a:gd name="adj1" fmla="val 1311"/>
            </a:avLst>
          </a:prstGeom>
          <a:solidFill>
            <a:srgbClr val="ff0000"/>
          </a:solidFill>
          <a:ln cap="rnd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CustomShape 1"/>
          <p:cNvSpPr/>
          <p:nvPr/>
        </p:nvSpPr>
        <p:spPr>
          <a:xfrm>
            <a:off x="3259440" y="2045160"/>
            <a:ext cx="2175840" cy="392040"/>
          </a:xfrm>
          <a:prstGeom prst="rect">
            <a:avLst/>
          </a:prstGeom>
          <a:noFill/>
          <a:ln w="284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Requirements</a:t>
            </a:r>
            <a:endParaRPr b="0" lang="en-US" sz="1600" spc="-1" strike="noStrike">
              <a:latin typeface="Arial"/>
            </a:endParaRPr>
          </a:p>
        </p:txBody>
      </p:sp>
      <p:grpSp>
        <p:nvGrpSpPr>
          <p:cNvPr id="318" name="Group 2"/>
          <p:cNvGrpSpPr/>
          <p:nvPr/>
        </p:nvGrpSpPr>
        <p:grpSpPr>
          <a:xfrm>
            <a:off x="2676240" y="4366800"/>
            <a:ext cx="5342400" cy="1062360"/>
            <a:chOff x="2676240" y="4366800"/>
            <a:chExt cx="5342400" cy="1062360"/>
          </a:xfrm>
        </p:grpSpPr>
        <p:sp>
          <p:nvSpPr>
            <p:cNvPr id="319" name="CustomShape 3"/>
            <p:cNvSpPr/>
            <p:nvPr/>
          </p:nvSpPr>
          <p:spPr>
            <a:xfrm>
              <a:off x="2676240" y="4869360"/>
              <a:ext cx="2430360" cy="559800"/>
            </a:xfrm>
            <a:prstGeom prst="rect">
              <a:avLst/>
            </a:prstGeom>
            <a:noFill/>
            <a:ln w="2844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000000"/>
                  </a:solidFill>
                  <a:latin typeface="DejaVu Sans"/>
                  <a:ea typeface="ＭＳ Ｐゴシック"/>
                </a:rPr>
                <a:t>Local </a:t>
              </a:r>
              <a:br/>
              <a:r>
                <a:rPr b="0" lang="en-US" sz="1600" spc="-1" strike="noStrike">
                  <a:solidFill>
                    <a:srgbClr val="000000"/>
                  </a:solidFill>
                  <a:latin typeface="DejaVu Sans"/>
                  <a:ea typeface="ＭＳ Ｐゴシック"/>
                </a:rPr>
                <a:t>attributes (QoS)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320" name="CustomShape 4"/>
            <p:cNvSpPr/>
            <p:nvPr/>
          </p:nvSpPr>
          <p:spPr>
            <a:xfrm>
              <a:off x="5588280" y="4869360"/>
              <a:ext cx="2430360" cy="559800"/>
            </a:xfrm>
            <a:prstGeom prst="rect">
              <a:avLst/>
            </a:prstGeom>
            <a:noFill/>
            <a:ln w="2844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000000"/>
                  </a:solidFill>
                  <a:latin typeface="DejaVu Sans"/>
                  <a:ea typeface="ＭＳ Ｐゴシック"/>
                </a:rPr>
                <a:t>Non-local </a:t>
              </a:r>
              <a:br/>
              <a:r>
                <a:rPr b="0" lang="en-US" sz="1600" spc="-1" strike="noStrike">
                  <a:solidFill>
                    <a:srgbClr val="000000"/>
                  </a:solidFill>
                  <a:latin typeface="DejaVu Sans"/>
                  <a:ea typeface="ＭＳ Ｐゴシック"/>
                </a:rPr>
                <a:t>attributes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321" name="Line 5"/>
            <p:cNvSpPr/>
            <p:nvPr/>
          </p:nvSpPr>
          <p:spPr>
            <a:xfrm flipV="1">
              <a:off x="3625560" y="4377600"/>
              <a:ext cx="1354680" cy="473760"/>
            </a:xfrm>
            <a:prstGeom prst="line">
              <a:avLst/>
            </a:prstGeom>
            <a:ln w="2844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2" name="Line 6"/>
            <p:cNvSpPr/>
            <p:nvPr/>
          </p:nvSpPr>
          <p:spPr>
            <a:xfrm flipH="1" flipV="1">
              <a:off x="5671080" y="4366800"/>
              <a:ext cx="808920" cy="473760"/>
            </a:xfrm>
            <a:prstGeom prst="line">
              <a:avLst/>
            </a:prstGeom>
            <a:ln w="2844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323" name="Group 7"/>
          <p:cNvGrpSpPr/>
          <p:nvPr/>
        </p:nvGrpSpPr>
        <p:grpSpPr>
          <a:xfrm>
            <a:off x="873000" y="2445480"/>
            <a:ext cx="7096680" cy="952920"/>
            <a:chOff x="873000" y="2445480"/>
            <a:chExt cx="7096680" cy="952920"/>
          </a:xfrm>
        </p:grpSpPr>
        <p:sp>
          <p:nvSpPr>
            <p:cNvPr id="324" name="CustomShape 8"/>
            <p:cNvSpPr/>
            <p:nvPr/>
          </p:nvSpPr>
          <p:spPr>
            <a:xfrm>
              <a:off x="873000" y="2838960"/>
              <a:ext cx="2397600" cy="559440"/>
            </a:xfrm>
            <a:prstGeom prst="rect">
              <a:avLst/>
            </a:prstGeom>
            <a:noFill/>
            <a:ln w="2844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000000"/>
                  </a:solidFill>
                  <a:latin typeface="DejaVu Sans"/>
                  <a:ea typeface="ＭＳ Ｐゴシック"/>
                </a:rPr>
                <a:t>Functional </a:t>
              </a:r>
              <a:br/>
              <a:r>
                <a:rPr b="0" lang="en-US" sz="1600" spc="-1" strike="noStrike">
                  <a:solidFill>
                    <a:srgbClr val="000000"/>
                  </a:solidFill>
                  <a:latin typeface="DejaVu Sans"/>
                  <a:ea typeface="ＭＳ Ｐゴシック"/>
                </a:rPr>
                <a:t>requirements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325" name="CustomShape 9"/>
            <p:cNvSpPr/>
            <p:nvPr/>
          </p:nvSpPr>
          <p:spPr>
            <a:xfrm>
              <a:off x="5539320" y="2826720"/>
              <a:ext cx="2430360" cy="559080"/>
            </a:xfrm>
            <a:prstGeom prst="rect">
              <a:avLst/>
            </a:prstGeom>
            <a:noFill/>
            <a:ln w="2844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000000"/>
                  </a:solidFill>
                  <a:latin typeface="DejaVu Sans"/>
                  <a:ea typeface="ＭＳ Ｐゴシック"/>
                </a:rPr>
                <a:t>Non-functional</a:t>
              </a:r>
              <a:br/>
              <a:r>
                <a:rPr b="0" lang="en-US" sz="1600" spc="-1" strike="noStrike">
                  <a:solidFill>
                    <a:srgbClr val="000000"/>
                  </a:solidFill>
                  <a:latin typeface="DejaVu Sans"/>
                  <a:ea typeface="ＭＳ Ｐゴシック"/>
                </a:rPr>
                <a:t>requirements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326" name="Line 10"/>
            <p:cNvSpPr/>
            <p:nvPr/>
          </p:nvSpPr>
          <p:spPr>
            <a:xfrm flipV="1">
              <a:off x="1840320" y="2484360"/>
              <a:ext cx="2042640" cy="349200"/>
            </a:xfrm>
            <a:prstGeom prst="line">
              <a:avLst/>
            </a:prstGeom>
            <a:ln w="2844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7" name="Line 11"/>
            <p:cNvSpPr/>
            <p:nvPr/>
          </p:nvSpPr>
          <p:spPr>
            <a:xfrm flipH="1" flipV="1">
              <a:off x="4792680" y="2445480"/>
              <a:ext cx="1904040" cy="371520"/>
            </a:xfrm>
            <a:prstGeom prst="line">
              <a:avLst/>
            </a:prstGeom>
            <a:ln w="2844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328" name="Group 12"/>
          <p:cNvGrpSpPr/>
          <p:nvPr/>
        </p:nvGrpSpPr>
        <p:grpSpPr>
          <a:xfrm>
            <a:off x="4119840" y="3400920"/>
            <a:ext cx="5536800" cy="968400"/>
            <a:chOff x="4119840" y="3400920"/>
            <a:chExt cx="5536800" cy="968400"/>
          </a:xfrm>
        </p:grpSpPr>
        <p:sp>
          <p:nvSpPr>
            <p:cNvPr id="329" name="CustomShape 13"/>
            <p:cNvSpPr/>
            <p:nvPr/>
          </p:nvSpPr>
          <p:spPr>
            <a:xfrm>
              <a:off x="4119840" y="3809880"/>
              <a:ext cx="2429640" cy="559440"/>
            </a:xfrm>
            <a:prstGeom prst="rect">
              <a:avLst/>
            </a:prstGeom>
            <a:noFill/>
            <a:ln w="2844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000000"/>
                  </a:solidFill>
                  <a:latin typeface="DejaVu Sans"/>
                  <a:ea typeface="ＭＳ Ｐゴシック"/>
                </a:rPr>
                <a:t>Functional </a:t>
              </a:r>
              <a:br/>
              <a:r>
                <a:rPr b="0" lang="en-US" sz="1600" spc="-1" strike="noStrike">
                  <a:solidFill>
                    <a:srgbClr val="000000"/>
                  </a:solidFill>
                  <a:latin typeface="DejaVu Sans"/>
                  <a:ea typeface="ＭＳ Ｐゴシック"/>
                </a:rPr>
                <a:t>attributes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330" name="CustomShape 14"/>
            <p:cNvSpPr/>
            <p:nvPr/>
          </p:nvSpPr>
          <p:spPr>
            <a:xfrm>
              <a:off x="7227000" y="3776400"/>
              <a:ext cx="2429640" cy="559440"/>
            </a:xfrm>
            <a:prstGeom prst="rect">
              <a:avLst/>
            </a:prstGeom>
            <a:noFill/>
            <a:ln w="2844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000000"/>
                  </a:solidFill>
                  <a:latin typeface="DejaVu Sans"/>
                  <a:ea typeface="ＭＳ Ｐゴシック"/>
                </a:rPr>
                <a:t>Development</a:t>
              </a:r>
              <a:br/>
              <a:r>
                <a:rPr b="0" lang="en-US" sz="1600" spc="-1" strike="noStrike">
                  <a:solidFill>
                    <a:srgbClr val="000000"/>
                  </a:solidFill>
                  <a:latin typeface="DejaVu Sans"/>
                  <a:ea typeface="ＭＳ Ｐゴシック"/>
                </a:rPr>
                <a:t>attributes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331" name="Line 15"/>
            <p:cNvSpPr/>
            <p:nvPr/>
          </p:nvSpPr>
          <p:spPr>
            <a:xfrm flipV="1">
              <a:off x="5162400" y="3400920"/>
              <a:ext cx="1429560" cy="395280"/>
            </a:xfrm>
            <a:prstGeom prst="line">
              <a:avLst/>
            </a:prstGeom>
            <a:ln w="2844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2" name="Line 16"/>
            <p:cNvSpPr/>
            <p:nvPr/>
          </p:nvSpPr>
          <p:spPr>
            <a:xfrm flipH="1" flipV="1">
              <a:off x="7161840" y="3402000"/>
              <a:ext cx="1365120" cy="372600"/>
            </a:xfrm>
            <a:prstGeom prst="line">
              <a:avLst/>
            </a:prstGeom>
            <a:ln w="2844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33" name="CustomShape 17"/>
          <p:cNvSpPr/>
          <p:nvPr/>
        </p:nvSpPr>
        <p:spPr>
          <a:xfrm>
            <a:off x="574920" y="5736600"/>
            <a:ext cx="3099960" cy="661680"/>
          </a:xfrm>
          <a:prstGeom prst="wedgeRoundRectCallout">
            <a:avLst>
              <a:gd name="adj1" fmla="val 39241"/>
              <a:gd name="adj2" fmla="val -99069"/>
              <a:gd name="adj3" fmla="val 16667"/>
            </a:avLst>
          </a:prstGeom>
          <a:solidFill>
            <a:srgbClr val="008c4f"/>
          </a:solidFill>
          <a:ln w="284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latin typeface="DejaVu Sans"/>
                <a:ea typeface="ＭＳ Ｐゴシック"/>
              </a:rPr>
              <a:t>Performance, reliability, ...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34" name="CustomShape 18"/>
          <p:cNvSpPr/>
          <p:nvPr/>
        </p:nvSpPr>
        <p:spPr>
          <a:xfrm>
            <a:off x="7490880" y="5680440"/>
            <a:ext cx="2646000" cy="677520"/>
          </a:xfrm>
          <a:prstGeom prst="wedgeRoundRectCallout">
            <a:avLst>
              <a:gd name="adj1" fmla="val -42991"/>
              <a:gd name="adj2" fmla="val -97148"/>
              <a:gd name="adj3" fmla="val 16667"/>
            </a:avLst>
          </a:prstGeom>
          <a:solidFill>
            <a:srgbClr val="008c4f"/>
          </a:solidFill>
          <a:ln w="284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latin typeface="DejaVu Sans"/>
                <a:ea typeface="ＭＳ Ｐゴシック"/>
              </a:rPr>
              <a:t>Security, usability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35" name="CustomShape 19"/>
          <p:cNvSpPr/>
          <p:nvPr/>
        </p:nvSpPr>
        <p:spPr>
          <a:xfrm>
            <a:off x="8229600" y="4629600"/>
            <a:ext cx="2916360" cy="603720"/>
          </a:xfrm>
          <a:prstGeom prst="wedgeRoundRectCallout">
            <a:avLst>
              <a:gd name="adj1" fmla="val -37921"/>
              <a:gd name="adj2" fmla="val -97963"/>
              <a:gd name="adj3" fmla="val 16667"/>
            </a:avLst>
          </a:prstGeom>
          <a:solidFill>
            <a:srgbClr val="008c4f"/>
          </a:solidFill>
          <a:ln w="284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latin typeface="DejaVu Sans"/>
                <a:ea typeface="ＭＳ Ｐゴシック"/>
              </a:rPr>
              <a:t>Maintainability, portablility, ...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36" name="CustomShape 20"/>
          <p:cNvSpPr/>
          <p:nvPr/>
        </p:nvSpPr>
        <p:spPr>
          <a:xfrm>
            <a:off x="539640" y="722520"/>
            <a:ext cx="10359360" cy="50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Types of Requirements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337" name="CustomShape 21"/>
          <p:cNvSpPr/>
          <p:nvPr/>
        </p:nvSpPr>
        <p:spPr>
          <a:xfrm>
            <a:off x="542880" y="1271160"/>
            <a:ext cx="10359360" cy="50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Non-Functional &amp; Quality Requirements – </a:t>
            </a: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Kinds of Requirements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338" name="CustomShape 22"/>
          <p:cNvSpPr/>
          <p:nvPr/>
        </p:nvSpPr>
        <p:spPr>
          <a:xfrm>
            <a:off x="8568000" y="2844000"/>
            <a:ext cx="2175840" cy="392040"/>
          </a:xfrm>
          <a:prstGeom prst="rect">
            <a:avLst/>
          </a:prstGeom>
          <a:noFill/>
          <a:ln w="284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Constraints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39" name="Line 23"/>
          <p:cNvSpPr/>
          <p:nvPr/>
        </p:nvSpPr>
        <p:spPr>
          <a:xfrm>
            <a:off x="5435640" y="2437560"/>
            <a:ext cx="4394160" cy="406440"/>
          </a:xfrm>
          <a:prstGeom prst="line">
            <a:avLst/>
          </a:prstGeom>
          <a:ln w="29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ransition spd="slow">
    <p:pull dir="r"/>
  </p:transition>
  <p:timing>
    <p:tnLst>
      <p:par>
        <p:cTn id="9" dur="indefinite" restart="never" nodeType="tmRoot">
          <p:childTnLst>
            <p:seq>
              <p:cTn id="10" dur="indefinite" nodeType="mainSeq">
                <p:childTnLst>
                  <p:par>
                    <p:cTn id="11" nodeType="clickEffect" fill="hold">
                      <p:stCondLst>
                        <p:cond delay="indefinite"/>
                      </p:stCondLst>
                      <p:childTnLst>
                        <p:par>
                          <p:cTn id="12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fill="hold" presetClass="entr" presetID="17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5" dur="500" fill="hold"/>
                                        <p:tgtEl>
                                          <p:spTgt spid="3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" dur="500" fill="hold"/>
                                        <p:tgtEl>
                                          <p:spTgt spid="3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7" dur="500" fill="hold"/>
                                        <p:tgtEl>
                                          <p:spTgt spid="3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" dur="500" fill="hold"/>
                                        <p:tgtEl>
                                          <p:spTgt spid="3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nodeType="clickEffect" fill="hold">
                      <p:stCondLst>
                        <p:cond delay="indefinite"/>
                      </p:stCondLst>
                      <p:childTnLst>
                        <p:par>
                          <p:cTn id="20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fill="hold" presetClass="entr" presetID="17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3" dur="50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" dur="50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5" dur="50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" dur="50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nodeType="clickEffect" fill="hold">
                      <p:stCondLst>
                        <p:cond delay="indefinite"/>
                      </p:stCondLst>
                      <p:childTnLst>
                        <p:par>
                          <p:cTn id="28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29" nodeType="clickEffect" fill="hold" presetClass="entr" presetID="17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1" dur="500" fill="hold"/>
                                        <p:tgtEl>
                                          <p:spTgt spid="3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2" dur="500" fill="hold"/>
                                        <p:tgtEl>
                                          <p:spTgt spid="3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3" dur="500" fill="hold"/>
                                        <p:tgtEl>
                                          <p:spTgt spid="3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4" dur="500" fill="hold"/>
                                        <p:tgtEl>
                                          <p:spTgt spid="3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nodeType="clickEffect" fill="hold">
                      <p:stCondLst>
                        <p:cond delay="indefinite"/>
                      </p:stCondLst>
                      <p:childTnLst>
                        <p:par>
                          <p:cTn id="36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3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nodeType="clickEffect" fill="hold">
                      <p:stCondLst>
                        <p:cond delay="indefinite"/>
                      </p:stCondLst>
                      <p:childTnLst>
                        <p:par>
                          <p:cTn id="40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4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nodeType="clickEffect" fill="hold">
                      <p:stCondLst>
                        <p:cond delay="indefinite"/>
                      </p:stCondLst>
                      <p:childTnLst>
                        <p:par>
                          <p:cTn id="44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4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CustomShape 1"/>
          <p:cNvSpPr/>
          <p:nvPr/>
        </p:nvSpPr>
        <p:spPr>
          <a:xfrm>
            <a:off x="594720" y="2174760"/>
            <a:ext cx="9932760" cy="384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216000" indent="-215640">
              <a:lnSpc>
                <a:spcPct val="9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171468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Functionality</a:t>
            </a:r>
            <a:endParaRPr b="0" lang="en-US" sz="2000" spc="-1" strike="noStrike">
              <a:latin typeface="Arial"/>
            </a:endParaRPr>
          </a:p>
          <a:p>
            <a:pPr lvl="1" marL="432000" indent="-215640">
              <a:lnSpc>
                <a:spcPct val="9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171468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Adequacy</a:t>
            </a:r>
            <a:endParaRPr b="0" lang="en-US" sz="1800" spc="-1" strike="noStrike">
              <a:latin typeface="Arial"/>
            </a:endParaRPr>
          </a:p>
          <a:p>
            <a:pPr lvl="1" marL="432000" indent="-215640">
              <a:lnSpc>
                <a:spcPct val="9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171468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Security</a:t>
            </a:r>
            <a:endParaRPr b="0" lang="en-US" sz="1800" spc="-1" strike="noStrike">
              <a:latin typeface="Arial"/>
            </a:endParaRPr>
          </a:p>
          <a:p>
            <a:pPr lvl="1" marL="432000" indent="-215640">
              <a:lnSpc>
                <a:spcPct val="9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171468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Precision of calculation</a:t>
            </a:r>
            <a:endParaRPr b="0" lang="en-US" sz="1800" spc="-1" strike="noStrike">
              <a:latin typeface="Arial"/>
            </a:endParaRPr>
          </a:p>
          <a:p>
            <a:pPr lvl="1" marL="432000" indent="-215640">
              <a:lnSpc>
                <a:spcPct val="9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171468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Interoperability</a:t>
            </a:r>
            <a:endParaRPr b="0" lang="en-US" sz="1800" spc="-1" strike="noStrike">
              <a:latin typeface="Arial"/>
            </a:endParaRPr>
          </a:p>
          <a:p>
            <a:pPr lvl="1" marL="432000" indent="-215640">
              <a:lnSpc>
                <a:spcPct val="9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171468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Conformity with standards</a:t>
            </a:r>
            <a:endParaRPr b="0" lang="en-US" sz="1800" spc="-1" strike="noStrike">
              <a:latin typeface="Arial"/>
            </a:endParaRPr>
          </a:p>
          <a:p>
            <a:pPr marL="216000" indent="-215640">
              <a:lnSpc>
                <a:spcPct val="90000"/>
              </a:lnSpc>
              <a:spcBef>
                <a:spcPts val="1080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171468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Reliability</a:t>
            </a:r>
            <a:endParaRPr b="0" lang="en-US" sz="2000" spc="-1" strike="noStrike">
              <a:latin typeface="Arial"/>
            </a:endParaRPr>
          </a:p>
          <a:p>
            <a:pPr lvl="1" marL="432000" indent="-215640">
              <a:lnSpc>
                <a:spcPct val="90000"/>
              </a:lnSpc>
              <a:buClr>
                <a:srgbClr val="008c4f"/>
              </a:buClr>
              <a:buSzPct val="45000"/>
              <a:buFont typeface="OpenSymbol"/>
              <a:buChar char="—"/>
              <a:tabLst>
                <a:tab algn="l" pos="171468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Maturation</a:t>
            </a:r>
            <a:endParaRPr b="0" lang="en-US" sz="1800" spc="-1" strike="noStrike">
              <a:latin typeface="Arial"/>
            </a:endParaRPr>
          </a:p>
          <a:p>
            <a:pPr lvl="1" marL="432000" indent="-215640">
              <a:lnSpc>
                <a:spcPct val="90000"/>
              </a:lnSpc>
              <a:buClr>
                <a:srgbClr val="008c4f"/>
              </a:buClr>
              <a:buSzPct val="45000"/>
              <a:buFont typeface="OpenSymbol"/>
              <a:buChar char="—"/>
              <a:tabLst>
                <a:tab algn="l" pos="171468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Fault tolerance</a:t>
            </a:r>
            <a:endParaRPr b="0" lang="en-US" sz="1800" spc="-1" strike="noStrike">
              <a:latin typeface="Arial"/>
            </a:endParaRPr>
          </a:p>
          <a:p>
            <a:pPr lvl="1" marL="432000" indent="-215640">
              <a:lnSpc>
                <a:spcPct val="90000"/>
              </a:lnSpc>
              <a:buClr>
                <a:srgbClr val="008c4f"/>
              </a:buClr>
              <a:buSzPct val="45000"/>
              <a:buFont typeface="OpenSymbol"/>
              <a:buChar char="—"/>
              <a:tabLst>
                <a:tab algn="l" pos="171468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Recovery </a:t>
            </a:r>
            <a:endParaRPr b="0" lang="en-US" sz="1800" spc="-1" strike="noStrike">
              <a:latin typeface="Arial"/>
            </a:endParaRPr>
          </a:p>
          <a:p>
            <a:pPr marL="216000" indent="-215640">
              <a:lnSpc>
                <a:spcPct val="90000"/>
              </a:lnSpc>
              <a:spcBef>
                <a:spcPts val="1080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171468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Usability</a:t>
            </a:r>
            <a:endParaRPr b="0" lang="en-US" sz="2000" spc="-1" strike="noStrike">
              <a:latin typeface="Arial"/>
            </a:endParaRPr>
          </a:p>
          <a:p>
            <a:pPr lvl="1" marL="432000" indent="-215640">
              <a:lnSpc>
                <a:spcPct val="90000"/>
              </a:lnSpc>
              <a:buClr>
                <a:srgbClr val="008c4f"/>
              </a:buClr>
              <a:buSzPct val="45000"/>
              <a:buFont typeface="OpenSymbol"/>
              <a:buChar char="—"/>
              <a:tabLst>
                <a:tab algn="l" pos="171468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Comprehensibility</a:t>
            </a:r>
            <a:endParaRPr b="0" lang="en-US" sz="1800" spc="-1" strike="noStrike">
              <a:latin typeface="Arial"/>
            </a:endParaRPr>
          </a:p>
          <a:p>
            <a:pPr lvl="1" marL="432000" indent="-215640">
              <a:lnSpc>
                <a:spcPct val="90000"/>
              </a:lnSpc>
              <a:buClr>
                <a:srgbClr val="008c4f"/>
              </a:buClr>
              <a:buSzPct val="45000"/>
              <a:buFont typeface="OpenSymbol"/>
              <a:buChar char="—"/>
              <a:tabLst>
                <a:tab algn="l" pos="171468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Learnability</a:t>
            </a:r>
            <a:endParaRPr b="0" lang="en-US" sz="1800" spc="-1" strike="noStrike">
              <a:latin typeface="Arial"/>
            </a:endParaRPr>
          </a:p>
          <a:p>
            <a:pPr lvl="1" marL="432000" indent="-215640">
              <a:lnSpc>
                <a:spcPct val="90000"/>
              </a:lnSpc>
              <a:buClr>
                <a:srgbClr val="008c4f"/>
              </a:buClr>
              <a:buSzPct val="45000"/>
              <a:buFont typeface="OpenSymbol"/>
              <a:buChar char="—"/>
              <a:tabLst>
                <a:tab algn="l" pos="171468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Operability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1" name="CustomShape 2"/>
          <p:cNvSpPr/>
          <p:nvPr/>
        </p:nvSpPr>
        <p:spPr>
          <a:xfrm>
            <a:off x="539640" y="722520"/>
            <a:ext cx="10359360" cy="50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Types of Requirements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342" name="CustomShape 3"/>
          <p:cNvSpPr/>
          <p:nvPr/>
        </p:nvSpPr>
        <p:spPr>
          <a:xfrm>
            <a:off x="542880" y="1271160"/>
            <a:ext cx="10359360" cy="50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Non-Functional &amp; Quality Requirements – </a:t>
            </a: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Product Quality (ISO 9126 / DIN 66272)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7" dur="indefinite" restart="never" nodeType="tmRoot">
          <p:childTnLst>
            <p:seq>
              <p:cTn id="48" dur="indefinite" nodeType="mainSeq">
                <p:childTnLst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CustomShape 1"/>
          <p:cNvSpPr/>
          <p:nvPr/>
        </p:nvSpPr>
        <p:spPr>
          <a:xfrm>
            <a:off x="577800" y="2198520"/>
            <a:ext cx="10277640" cy="436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216000" indent="-215640">
              <a:lnSpc>
                <a:spcPct val="9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171468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Efficiency</a:t>
            </a:r>
            <a:endParaRPr b="0" lang="en-US" sz="2000" spc="-1" strike="noStrike">
              <a:latin typeface="Arial"/>
            </a:endParaRPr>
          </a:p>
          <a:p>
            <a:pPr lvl="1" marL="432000" indent="-215640">
              <a:lnSpc>
                <a:spcPct val="90000"/>
              </a:lnSpc>
              <a:buClr>
                <a:srgbClr val="008c4f"/>
              </a:buClr>
              <a:buSzPct val="45000"/>
              <a:buFont typeface="OpenSymbol"/>
              <a:buChar char="—"/>
              <a:tabLst>
                <a:tab algn="l" pos="171468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Time response</a:t>
            </a:r>
            <a:endParaRPr b="0" lang="en-US" sz="1800" spc="-1" strike="noStrike">
              <a:latin typeface="Arial"/>
            </a:endParaRPr>
          </a:p>
          <a:p>
            <a:pPr lvl="1" marL="432000" indent="-215640">
              <a:lnSpc>
                <a:spcPct val="90000"/>
              </a:lnSpc>
              <a:buClr>
                <a:srgbClr val="008c4f"/>
              </a:buClr>
              <a:buSzPct val="45000"/>
              <a:buFont typeface="OpenSymbol"/>
              <a:buChar char="—"/>
              <a:tabLst>
                <a:tab algn="l" pos="171468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Resource Consumption</a:t>
            </a:r>
            <a:endParaRPr b="0" lang="en-US" sz="1800" spc="-1" strike="noStrike">
              <a:latin typeface="Arial"/>
            </a:endParaRPr>
          </a:p>
          <a:p>
            <a:pPr marL="216000" indent="-215640">
              <a:lnSpc>
                <a:spcPct val="90000"/>
              </a:lnSpc>
              <a:spcBef>
                <a:spcPts val="1080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171468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Changeability</a:t>
            </a:r>
            <a:endParaRPr b="0" lang="en-US" sz="2000" spc="-1" strike="noStrike">
              <a:latin typeface="Arial"/>
            </a:endParaRPr>
          </a:p>
          <a:p>
            <a:pPr lvl="1" marL="432000" indent="-215640">
              <a:lnSpc>
                <a:spcPct val="90000"/>
              </a:lnSpc>
              <a:buClr>
                <a:srgbClr val="008c4f"/>
              </a:buClr>
              <a:buSzPct val="45000"/>
              <a:buFont typeface="OpenSymbol"/>
              <a:buChar char="—"/>
              <a:tabLst>
                <a:tab algn="l" pos="171468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Analyzability</a:t>
            </a:r>
            <a:endParaRPr b="0" lang="en-US" sz="1800" spc="-1" strike="noStrike">
              <a:latin typeface="Arial"/>
            </a:endParaRPr>
          </a:p>
          <a:p>
            <a:pPr lvl="1" marL="432000" indent="-215640">
              <a:lnSpc>
                <a:spcPct val="90000"/>
              </a:lnSpc>
              <a:buClr>
                <a:srgbClr val="008c4f"/>
              </a:buClr>
              <a:buSzPct val="45000"/>
              <a:buFont typeface="OpenSymbol"/>
              <a:buChar char="—"/>
              <a:tabLst>
                <a:tab algn="l" pos="171468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Modifiability</a:t>
            </a:r>
            <a:endParaRPr b="0" lang="en-US" sz="1800" spc="-1" strike="noStrike">
              <a:latin typeface="Arial"/>
            </a:endParaRPr>
          </a:p>
          <a:p>
            <a:pPr lvl="1" marL="432000" indent="-215640">
              <a:lnSpc>
                <a:spcPct val="90000"/>
              </a:lnSpc>
              <a:buClr>
                <a:srgbClr val="008c4f"/>
              </a:buClr>
              <a:buSzPct val="45000"/>
              <a:buFont typeface="OpenSymbol"/>
              <a:buChar char="—"/>
              <a:tabLst>
                <a:tab algn="l" pos="171468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Stability</a:t>
            </a:r>
            <a:endParaRPr b="0" lang="en-US" sz="1800" spc="-1" strike="noStrike">
              <a:latin typeface="Arial"/>
            </a:endParaRPr>
          </a:p>
          <a:p>
            <a:pPr lvl="1" marL="432000" indent="-215640">
              <a:lnSpc>
                <a:spcPct val="90000"/>
              </a:lnSpc>
              <a:buClr>
                <a:srgbClr val="008c4f"/>
              </a:buClr>
              <a:buSzPct val="45000"/>
              <a:buFont typeface="OpenSymbol"/>
              <a:buChar char="—"/>
              <a:tabLst>
                <a:tab algn="l" pos="171468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Verifiability</a:t>
            </a:r>
            <a:endParaRPr b="0" lang="en-US" sz="1800" spc="-1" strike="noStrike">
              <a:latin typeface="Arial"/>
            </a:endParaRPr>
          </a:p>
          <a:p>
            <a:pPr marL="216000" indent="-215640">
              <a:lnSpc>
                <a:spcPct val="90000"/>
              </a:lnSpc>
              <a:spcBef>
                <a:spcPts val="1080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171468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Portability</a:t>
            </a:r>
            <a:endParaRPr b="0" lang="en-US" sz="2000" spc="-1" strike="noStrike">
              <a:latin typeface="Arial"/>
            </a:endParaRPr>
          </a:p>
          <a:p>
            <a:pPr lvl="1" marL="432000" indent="-215640">
              <a:lnSpc>
                <a:spcPct val="90000"/>
              </a:lnSpc>
              <a:buClr>
                <a:srgbClr val="008c4f"/>
              </a:buClr>
              <a:buSzPct val="45000"/>
              <a:buFont typeface="OpenSymbol"/>
              <a:buChar char="—"/>
              <a:tabLst>
                <a:tab algn="l" pos="171468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Adaptivity</a:t>
            </a:r>
            <a:endParaRPr b="0" lang="en-US" sz="1800" spc="-1" strike="noStrike">
              <a:latin typeface="Arial"/>
            </a:endParaRPr>
          </a:p>
          <a:p>
            <a:pPr lvl="1" marL="432000" indent="-215640">
              <a:lnSpc>
                <a:spcPct val="90000"/>
              </a:lnSpc>
              <a:buClr>
                <a:srgbClr val="008c4f"/>
              </a:buClr>
              <a:buSzPct val="45000"/>
              <a:buFont typeface="OpenSymbol"/>
              <a:buChar char="—"/>
              <a:tabLst>
                <a:tab algn="l" pos="171468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Installability</a:t>
            </a:r>
            <a:endParaRPr b="0" lang="en-US" sz="1800" spc="-1" strike="noStrike">
              <a:latin typeface="Arial"/>
            </a:endParaRPr>
          </a:p>
          <a:p>
            <a:pPr lvl="1" marL="432000" indent="-215640">
              <a:lnSpc>
                <a:spcPct val="90000"/>
              </a:lnSpc>
              <a:buClr>
                <a:srgbClr val="008c4f"/>
              </a:buClr>
              <a:buSzPct val="45000"/>
              <a:buFont typeface="OpenSymbol"/>
              <a:buChar char="—"/>
              <a:tabLst>
                <a:tab algn="l" pos="171468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Conformity with standards</a:t>
            </a:r>
            <a:endParaRPr b="0" lang="en-US" sz="1800" spc="-1" strike="noStrike">
              <a:latin typeface="Arial"/>
            </a:endParaRPr>
          </a:p>
          <a:p>
            <a:pPr lvl="1" marL="432000" indent="-215640">
              <a:lnSpc>
                <a:spcPct val="90000"/>
              </a:lnSpc>
              <a:buClr>
                <a:srgbClr val="008c4f"/>
              </a:buClr>
              <a:buSzPct val="45000"/>
              <a:buFont typeface="OpenSymbol"/>
              <a:buChar char="—"/>
              <a:tabLst>
                <a:tab algn="l" pos="171468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Replaceability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4" name="CustomShape 2"/>
          <p:cNvSpPr/>
          <p:nvPr/>
        </p:nvSpPr>
        <p:spPr>
          <a:xfrm>
            <a:off x="539640" y="722520"/>
            <a:ext cx="10359360" cy="50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Types of Requirements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345" name="CustomShape 3"/>
          <p:cNvSpPr/>
          <p:nvPr/>
        </p:nvSpPr>
        <p:spPr>
          <a:xfrm>
            <a:off x="542880" y="1271160"/>
            <a:ext cx="10359360" cy="50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Non-Functional &amp; Quality Requirements – </a:t>
            </a: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Product Quality (ISO 9126 / DIN 66272)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69" dur="indefinite" restart="never" nodeType="tmRoot">
          <p:childTnLst>
            <p:seq>
              <p:cTn id="70" dur="indefinite" nodeType="mainSeq">
                <p:childTnLst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TextShape 1"/>
          <p:cNvSpPr txBox="1"/>
          <p:nvPr/>
        </p:nvSpPr>
        <p:spPr>
          <a:xfrm>
            <a:off x="530280" y="1339200"/>
            <a:ext cx="10504440" cy="486072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 anchor="ctr">
            <a:noAutofit/>
          </a:bodyPr>
          <a:p>
            <a:pPr marL="216000" indent="-21564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User level → The user can create accounts with only </a:t>
            </a:r>
            <a:r>
              <a:rPr b="1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two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 interactions</a:t>
            </a:r>
            <a:endParaRPr b="0" lang="en-US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System task level → The creation of an account (pressing of the „system availability“ button) takes max. 0.5 seconds</a:t>
            </a:r>
            <a:endParaRPr b="0" lang="en-US" sz="2000" spc="-1" strike="noStrike">
              <a:latin typeface="Arial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→ </a:t>
            </a:r>
            <a:r>
              <a:rPr b="1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Derived non-functional requirement result from the interplay between both levels.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47" name="CustomShape 2"/>
          <p:cNvSpPr/>
          <p:nvPr/>
        </p:nvSpPr>
        <p:spPr>
          <a:xfrm>
            <a:off x="539640" y="722520"/>
            <a:ext cx="10359360" cy="50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Types of Requirements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348" name="CustomShape 3"/>
          <p:cNvSpPr/>
          <p:nvPr/>
        </p:nvSpPr>
        <p:spPr>
          <a:xfrm>
            <a:off x="542880" y="1271160"/>
            <a:ext cx="10359360" cy="50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Non-Functional &amp; Quality Requirements – </a:t>
            </a: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Example „</a:t>
            </a:r>
            <a:r>
              <a:rPr b="0" i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Performance</a:t>
            </a: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“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CustomShape 1"/>
          <p:cNvSpPr/>
          <p:nvPr/>
        </p:nvSpPr>
        <p:spPr>
          <a:xfrm>
            <a:off x="335520" y="4406760"/>
            <a:ext cx="10749960" cy="135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3000" spc="-1" strike="noStrike" cap="all">
                <a:solidFill>
                  <a:srgbClr val="008c4f"/>
                </a:solidFill>
                <a:latin typeface="DejaVu Sans"/>
                <a:ea typeface="DejaVu Sans"/>
              </a:rPr>
              <a:t>Textual Requirements Specification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350" name="CustomShape 2"/>
          <p:cNvSpPr/>
          <p:nvPr/>
        </p:nvSpPr>
        <p:spPr>
          <a:xfrm>
            <a:off x="335520" y="2906640"/>
            <a:ext cx="10749960" cy="149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CustomShape 1"/>
          <p:cNvSpPr/>
          <p:nvPr/>
        </p:nvSpPr>
        <p:spPr>
          <a:xfrm>
            <a:off x="542880" y="721800"/>
            <a:ext cx="10359360" cy="50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Lecture 4: Requirements Documentation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352" name="CustomShape 2"/>
          <p:cNvSpPr/>
          <p:nvPr/>
        </p:nvSpPr>
        <p:spPr>
          <a:xfrm>
            <a:off x="542880" y="1267200"/>
            <a:ext cx="10359360" cy="50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Content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353" name="CustomShape 3"/>
          <p:cNvSpPr/>
          <p:nvPr/>
        </p:nvSpPr>
        <p:spPr>
          <a:xfrm>
            <a:off x="539640" y="1709280"/>
            <a:ext cx="8226720" cy="43549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 anchor="ctr">
            <a:noAutofit/>
          </a:bodyPr>
          <a:p>
            <a:pPr marL="343080" indent="-34272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Arial"/>
              </a:rPr>
              <a:t>Types of Requirements</a:t>
            </a:r>
            <a:endParaRPr b="0" lang="en-US" sz="18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Arial"/>
              </a:rPr>
              <a:t>Textual Requirements Specification</a:t>
            </a:r>
            <a:endParaRPr b="0" lang="en-US" sz="1800" spc="-1" strike="noStrike">
              <a:latin typeface="Arial"/>
            </a:endParaRPr>
          </a:p>
          <a:p>
            <a:pPr lvl="1" marL="800280" indent="-34272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Arial"/>
              </a:rPr>
              <a:t>Ambiguity</a:t>
            </a:r>
            <a:endParaRPr b="0" lang="en-US" sz="1800" spc="-1" strike="noStrike">
              <a:latin typeface="Arial"/>
            </a:endParaRPr>
          </a:p>
          <a:p>
            <a:pPr lvl="1" marL="800280" indent="-34272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Arial"/>
              </a:rPr>
              <a:t>Guidelines</a:t>
            </a:r>
            <a:endParaRPr b="0" lang="en-US" sz="1800" spc="-1" strike="noStrike">
              <a:latin typeface="Arial"/>
            </a:endParaRPr>
          </a:p>
          <a:p>
            <a:pPr lvl="1" marL="800280" indent="-34272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Arial"/>
              </a:rPr>
              <a:t>Syntactic Requirements Patterns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TextShape 1"/>
          <p:cNvSpPr txBox="1"/>
          <p:nvPr/>
        </p:nvSpPr>
        <p:spPr>
          <a:xfrm>
            <a:off x="539640" y="1339200"/>
            <a:ext cx="11522520" cy="486072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 anchor="ctr">
            <a:noAutofit/>
          </a:bodyPr>
          <a:p>
            <a:pPr marL="228600" indent="-228240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Arial"/>
              </a:rPr>
              <a:t>Three essential advantages</a:t>
            </a:r>
            <a:endParaRPr b="0" lang="en-US" sz="2000" spc="-1" strike="noStrike">
              <a:latin typeface="Arial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Universal</a:t>
            </a:r>
            <a:endParaRPr b="0" lang="en-US" sz="20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Can be used in any problem area or domain</a:t>
            </a:r>
            <a:endParaRPr b="0" lang="en-US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Flexible</a:t>
            </a:r>
            <a:endParaRPr b="0" lang="en-US" sz="20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Allows arbitrary abstractions and refinements</a:t>
            </a:r>
            <a:endParaRPr b="0" lang="en-US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Comprehensible</a:t>
            </a:r>
            <a:endParaRPr b="0" lang="en-US" sz="20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Can (potentially) be understood by any stakeholder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5" name="CustomShape 2"/>
          <p:cNvSpPr/>
          <p:nvPr/>
        </p:nvSpPr>
        <p:spPr>
          <a:xfrm>
            <a:off x="542880" y="722160"/>
            <a:ext cx="10359360" cy="50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Textual Requirements Specification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356" name="CustomShape 3"/>
          <p:cNvSpPr/>
          <p:nvPr/>
        </p:nvSpPr>
        <p:spPr>
          <a:xfrm>
            <a:off x="542880" y="1267560"/>
            <a:ext cx="10359360" cy="50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Advantages of Natural Language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TextShape 1"/>
          <p:cNvSpPr txBox="1"/>
          <p:nvPr/>
        </p:nvSpPr>
        <p:spPr>
          <a:xfrm>
            <a:off x="542880" y="1600200"/>
            <a:ext cx="10733400" cy="479844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 anchor="ctr">
            <a:noAutofit/>
          </a:bodyPr>
          <a:p>
            <a:pPr marL="216000" indent="-21564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Mixing of the </a:t>
            </a:r>
            <a:r>
              <a:rPr b="1" i="1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three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 perspectives (data/structural, function, behavioral) in functional requirements </a:t>
            </a:r>
            <a:endParaRPr b="0" lang="en-US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Often even mixed with quality requirements</a:t>
            </a:r>
            <a:endParaRPr b="0" lang="en-US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Arial"/>
              </a:rPr>
              <a:t>Example</a:t>
            </a:r>
            <a:endParaRPr b="0" lang="en-US" sz="20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The </a:t>
            </a:r>
            <a:r>
              <a:rPr b="0" lang="en-US" sz="1800" spc="-1" strike="noStrike">
                <a:solidFill>
                  <a:srgbClr val="00b050"/>
                </a:solidFill>
                <a:latin typeface="DejaVu Sans"/>
                <a:ea typeface="Arial"/>
              </a:rPr>
              <a:t>glass break detector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 at the </a:t>
            </a:r>
            <a:r>
              <a:rPr b="0" lang="en-US" sz="1800" spc="-1" strike="noStrike">
                <a:solidFill>
                  <a:srgbClr val="00b050"/>
                </a:solidFill>
                <a:latin typeface="DejaVu Sans"/>
                <a:ea typeface="Arial"/>
              </a:rPr>
              <a:t>window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 </a:t>
            </a:r>
            <a:r>
              <a:rPr b="0" lang="en-US" sz="1800" spc="-1" strike="noStrike">
                <a:solidFill>
                  <a:srgbClr val="00b0f0"/>
                </a:solidFill>
                <a:latin typeface="DejaVu Sans"/>
                <a:ea typeface="Arial"/>
              </a:rPr>
              <a:t>detects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 that the </a:t>
            </a:r>
            <a:r>
              <a:rPr b="0" lang="en-US" sz="1800" spc="-1" strike="noStrike">
                <a:solidFill>
                  <a:srgbClr val="00b050"/>
                </a:solidFill>
                <a:latin typeface="DejaVu Sans"/>
                <a:ea typeface="Arial"/>
              </a:rPr>
              <a:t>pane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 </a:t>
            </a:r>
            <a:r>
              <a:rPr b="0" lang="en-US" sz="1800" spc="-1" strike="noStrike">
                <a:solidFill>
                  <a:srgbClr val="ff0000"/>
                </a:solidFill>
                <a:latin typeface="DejaVu Sans"/>
                <a:ea typeface="Arial"/>
              </a:rPr>
              <a:t>has been damaged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, the </a:t>
            </a:r>
            <a:r>
              <a:rPr b="0" lang="en-US" sz="1800" spc="-1" strike="noStrike">
                <a:solidFill>
                  <a:srgbClr val="00b050"/>
                </a:solidFill>
                <a:latin typeface="DejaVu Sans"/>
                <a:ea typeface="Arial"/>
              </a:rPr>
              <a:t>system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 </a:t>
            </a:r>
            <a:r>
              <a:rPr b="0" lang="en-US" sz="1800" spc="-1" strike="noStrike">
                <a:solidFill>
                  <a:srgbClr val="ff0000"/>
                </a:solidFill>
                <a:latin typeface="DejaVu Sans"/>
                <a:ea typeface="Arial"/>
              </a:rPr>
              <a:t>shall inf</a:t>
            </a:r>
            <a:r>
              <a:rPr b="0" lang="en-US" sz="1800" spc="-1" strike="noStrike">
                <a:solidFill>
                  <a:srgbClr val="00b0f0"/>
                </a:solidFill>
                <a:latin typeface="DejaVu Sans"/>
                <a:ea typeface="Arial"/>
              </a:rPr>
              <a:t>orm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 the </a:t>
            </a:r>
            <a:r>
              <a:rPr b="0" lang="en-US" sz="1800" spc="-1" strike="noStrike">
                <a:solidFill>
                  <a:srgbClr val="00b050"/>
                </a:solidFill>
                <a:latin typeface="DejaVu Sans"/>
                <a:ea typeface="Arial"/>
              </a:rPr>
              <a:t>security service </a:t>
            </a:r>
            <a:r>
              <a:rPr b="0" lang="en-US" sz="1800" spc="-1" strike="noStrike">
                <a:solidFill>
                  <a:srgbClr val="ffc000"/>
                </a:solidFill>
                <a:latin typeface="DejaVu Sans"/>
                <a:ea typeface="Arial"/>
              </a:rPr>
              <a:t>within 2 seconds at the least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.</a:t>
            </a:r>
            <a:endParaRPr b="0" lang="en-US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b050"/>
                </a:solidFill>
                <a:latin typeface="DejaVu Sans"/>
                <a:ea typeface="Arial"/>
              </a:rPr>
              <a:t>Structural: glass break detector, window, pane, system, security service</a:t>
            </a:r>
            <a:endParaRPr b="0" lang="en-US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b0f0"/>
                </a:solidFill>
                <a:latin typeface="DejaVu Sans"/>
                <a:ea typeface="Arial"/>
              </a:rPr>
              <a:t>Function: detects, inform the security service</a:t>
            </a:r>
            <a:endParaRPr b="0" lang="en-US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ff0000"/>
                </a:solidFill>
                <a:latin typeface="DejaVu Sans"/>
                <a:ea typeface="Arial"/>
              </a:rPr>
              <a:t>Behavior: if damaged, shall inform</a:t>
            </a:r>
            <a:endParaRPr b="0" lang="en-US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ffc000"/>
                </a:solidFill>
                <a:latin typeface="DejaVu Sans"/>
                <a:ea typeface="Arial"/>
              </a:rPr>
              <a:t>Quality: 2 seconds</a:t>
            </a:r>
            <a:endParaRPr b="0" lang="en-US" sz="1800" spc="-1" strike="noStrike">
              <a:latin typeface="Arial"/>
            </a:endParaRPr>
          </a:p>
          <a:p>
            <a:pPr marL="457200" indent="-228240">
              <a:lnSpc>
                <a:spcPct val="100000"/>
              </a:lnSpc>
              <a:spcBef>
                <a:spcPts val="1511"/>
              </a:spcBef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→ </a:t>
            </a:r>
            <a:r>
              <a:rPr b="1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Mixing concepts is a bad idea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58" name="CustomShape 2"/>
          <p:cNvSpPr/>
          <p:nvPr/>
        </p:nvSpPr>
        <p:spPr>
          <a:xfrm>
            <a:off x="542880" y="722160"/>
            <a:ext cx="10359360" cy="50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Textual Requirements Specification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359" name="CustomShape 3"/>
          <p:cNvSpPr/>
          <p:nvPr/>
        </p:nvSpPr>
        <p:spPr>
          <a:xfrm>
            <a:off x="542880" y="1267560"/>
            <a:ext cx="10359360" cy="50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Mixing Concepts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TextShape 1"/>
          <p:cNvSpPr txBox="1"/>
          <p:nvPr/>
        </p:nvSpPr>
        <p:spPr>
          <a:xfrm>
            <a:off x="539640" y="1339200"/>
            <a:ext cx="10659600" cy="486072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 anchor="ctr">
            <a:noAutofit/>
          </a:bodyPr>
          <a:p>
            <a:pPr marL="228600" indent="-228240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Arial"/>
              </a:rPr>
              <a:t>At least separate functional and quality aspects</a:t>
            </a:r>
            <a:endParaRPr b="0" lang="en-US" sz="2000" spc="-1" strike="noStrike">
              <a:latin typeface="Arial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Functional</a:t>
            </a:r>
            <a:endParaRPr b="0" lang="en-US" sz="20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The glass break detector at the window shall detect if the glass pane is damaged.</a:t>
            </a:r>
            <a:endParaRPr b="0" lang="en-US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If the detector detects damage to the pane, the system shall inform the security service.</a:t>
            </a:r>
            <a:endParaRPr b="0" lang="en-US" sz="1800" spc="-1" strike="noStrike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417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Quality</a:t>
            </a:r>
            <a:endParaRPr b="0" lang="en-US" sz="20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The system shall inform the security service within 2 seconds after detecting the damage.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61" name="CustomShape 2"/>
          <p:cNvSpPr/>
          <p:nvPr/>
        </p:nvSpPr>
        <p:spPr>
          <a:xfrm>
            <a:off x="542880" y="722160"/>
            <a:ext cx="10359360" cy="50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Textual Requirements Specification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362" name="CustomShape 3"/>
          <p:cNvSpPr/>
          <p:nvPr/>
        </p:nvSpPr>
        <p:spPr>
          <a:xfrm>
            <a:off x="542880" y="1267560"/>
            <a:ext cx="10359360" cy="50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Separation of Functional and Quality Aspects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CustomShape 1"/>
          <p:cNvSpPr/>
          <p:nvPr/>
        </p:nvSpPr>
        <p:spPr>
          <a:xfrm>
            <a:off x="542880" y="723960"/>
            <a:ext cx="10359360" cy="50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Textual Requirements Specification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364" name="CustomShape 2"/>
          <p:cNvSpPr/>
          <p:nvPr/>
        </p:nvSpPr>
        <p:spPr>
          <a:xfrm>
            <a:off x="542880" y="1269360"/>
            <a:ext cx="10359360" cy="50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Ambiguity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365" name="CustomShape 3"/>
          <p:cNvSpPr/>
          <p:nvPr/>
        </p:nvSpPr>
        <p:spPr>
          <a:xfrm>
            <a:off x="408960" y="2545560"/>
            <a:ext cx="10858680" cy="975600"/>
          </a:xfrm>
          <a:prstGeom prst="roundRect">
            <a:avLst>
              <a:gd name="adj" fmla="val 16667"/>
            </a:avLst>
          </a:prstGeom>
          <a:noFill/>
          <a:ln>
            <a:solidFill>
              <a:srgbClr val="008c4f"/>
            </a:solidFill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Arial"/>
              </a:rPr>
              <a:t>A requirement is </a:t>
            </a:r>
            <a:r>
              <a:rPr b="1" lang="en-GB" sz="2000" spc="-1" strike="noStrike">
                <a:solidFill>
                  <a:srgbClr val="c0504d"/>
                </a:solidFill>
                <a:latin typeface="DejaVu Sans"/>
                <a:ea typeface="Arial"/>
              </a:rPr>
              <a:t>ambiguous</a:t>
            </a: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Arial"/>
              </a:rPr>
              <a:t>, if it allows more than one interpretation even though the relevant context (other requirements, application domain, software system) is known.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CustomShape 1"/>
          <p:cNvSpPr/>
          <p:nvPr/>
        </p:nvSpPr>
        <p:spPr>
          <a:xfrm>
            <a:off x="542880" y="721800"/>
            <a:ext cx="10359360" cy="50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Lecture 4: Requirements Documentation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243" name="CustomShape 2"/>
          <p:cNvSpPr/>
          <p:nvPr/>
        </p:nvSpPr>
        <p:spPr>
          <a:xfrm>
            <a:off x="542880" y="1267200"/>
            <a:ext cx="10359360" cy="50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Content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244" name="CustomShape 3"/>
          <p:cNvSpPr/>
          <p:nvPr/>
        </p:nvSpPr>
        <p:spPr>
          <a:xfrm>
            <a:off x="451800" y="1709280"/>
            <a:ext cx="8226720" cy="43549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 anchor="ctr">
            <a:noAutofit/>
          </a:bodyPr>
          <a:p>
            <a:pPr marL="343080" indent="-34272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Arial"/>
              </a:rPr>
              <a:t>Types of Requirements</a:t>
            </a:r>
            <a:endParaRPr b="0" lang="en-US" sz="18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Arial"/>
              </a:rPr>
              <a:t>Textual Requirements Specification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CustomShape 1"/>
          <p:cNvSpPr/>
          <p:nvPr/>
        </p:nvSpPr>
        <p:spPr>
          <a:xfrm>
            <a:off x="539640" y="1617840"/>
            <a:ext cx="10570320" cy="478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marL="216000" indent="-215640">
              <a:lnSpc>
                <a:spcPct val="90000"/>
              </a:lnSpc>
              <a:spcBef>
                <a:spcPts val="9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171468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Ambiguity is a common problem</a:t>
            </a:r>
            <a:endParaRPr b="0" lang="en-US" sz="2000" spc="-1" strike="noStrike">
              <a:latin typeface="Arial"/>
            </a:endParaRPr>
          </a:p>
          <a:p>
            <a:pPr marL="216000" indent="-215640">
              <a:lnSpc>
                <a:spcPct val="9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171468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Ambiguity is often overlooked, as an interpretation is chosen unconsciously</a:t>
            </a:r>
            <a:endParaRPr b="0" lang="en-US" sz="2000" spc="-1" strike="noStrike">
              <a:latin typeface="Arial"/>
            </a:endParaRPr>
          </a:p>
          <a:p>
            <a:pPr lvl="1" marL="432000" indent="-215640">
              <a:lnSpc>
                <a:spcPct val="90000"/>
              </a:lnSpc>
              <a:spcBef>
                <a:spcPts val="791"/>
              </a:spcBef>
              <a:spcAft>
                <a:spcPts val="360"/>
              </a:spcAft>
              <a:buClr>
                <a:srgbClr val="008c4f"/>
              </a:buClr>
              <a:buSzPct val="45000"/>
              <a:buFont typeface="OpenSymbol"/>
              <a:buChar char="—"/>
              <a:tabLst>
                <a:tab algn="l" pos="171468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Cause: Ambiguity as „under-specification“ is a typical phenomenon of natural language. The solution of ambiguity is an (often unconscious) cognitive process taking context (e.g. shared situation) or other cues (e.g. nonverbal) into account.</a:t>
            </a:r>
            <a:endParaRPr b="0" lang="en-US" sz="1800" spc="-1" strike="noStrike">
              <a:latin typeface="Arial"/>
            </a:endParaRPr>
          </a:p>
          <a:p>
            <a:pPr lvl="1" marL="432000" indent="-215640">
              <a:lnSpc>
                <a:spcPct val="90000"/>
              </a:lnSpc>
              <a:spcBef>
                <a:spcPts val="791"/>
              </a:spcBef>
              <a:spcAft>
                <a:spcPts val="360"/>
              </a:spcAft>
              <a:buClr>
                <a:srgbClr val="008c4f"/>
              </a:buClr>
              <a:buSzPct val="45000"/>
              <a:buFont typeface="OpenSymbol"/>
              <a:buChar char="—"/>
              <a:tabLst>
                <a:tab algn="l" pos="171468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The „most likely“ interpretation of a requirement is chosen unconsciously, thus the interpretation causing the least contradictions with already known requirements, domain attributes or standards is chosen.</a:t>
            </a:r>
            <a:endParaRPr b="0" lang="en-US" sz="1800" spc="-1" strike="noStrike">
              <a:latin typeface="Arial"/>
            </a:endParaRPr>
          </a:p>
          <a:p>
            <a:pPr lvl="1" marL="432000" indent="-215640">
              <a:lnSpc>
                <a:spcPct val="90000"/>
              </a:lnSpc>
              <a:spcBef>
                <a:spcPts val="791"/>
              </a:spcBef>
              <a:spcAft>
                <a:spcPts val="360"/>
              </a:spcAft>
              <a:buClr>
                <a:srgbClr val="008c4f"/>
              </a:buClr>
              <a:buSzPct val="45000"/>
              <a:buFont typeface="OpenSymbol"/>
              <a:buChar char="—"/>
              <a:tabLst>
                <a:tab algn="l" pos="171468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Because requirements can be controversial, this – in contrast to the common, verbal everyday communication – is not an optimal strategy! Contradictions must be discussed with the parties and must be solved.</a:t>
            </a:r>
            <a:endParaRPr b="0" lang="en-US" sz="1800" spc="-1" strike="noStrike">
              <a:latin typeface="Arial"/>
            </a:endParaRPr>
          </a:p>
          <a:p>
            <a:pPr marL="216000" indent="-215640">
              <a:lnSpc>
                <a:spcPct val="90000"/>
              </a:lnSpc>
              <a:spcBef>
                <a:spcPts val="9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171468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Ambiguity can be a sign for incompleteness!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67" name="CustomShape 2"/>
          <p:cNvSpPr/>
          <p:nvPr/>
        </p:nvSpPr>
        <p:spPr>
          <a:xfrm>
            <a:off x="542880" y="724320"/>
            <a:ext cx="10359360" cy="50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Textual Requirements Specification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368" name="CustomShape 3"/>
          <p:cNvSpPr/>
          <p:nvPr/>
        </p:nvSpPr>
        <p:spPr>
          <a:xfrm>
            <a:off x="542880" y="1269720"/>
            <a:ext cx="10359360" cy="50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Ambiguity – Why should we care? 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TextShape 1"/>
          <p:cNvSpPr txBox="1"/>
          <p:nvPr/>
        </p:nvSpPr>
        <p:spPr>
          <a:xfrm>
            <a:off x="539640" y="1339200"/>
            <a:ext cx="10733040" cy="528912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 anchor="ctr">
            <a:noAutofit/>
          </a:bodyPr>
          <a:p>
            <a:pPr marL="216000" indent="-21564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Consequences show up very late</a:t>
            </a:r>
            <a:endParaRPr b="0" lang="en-US" sz="20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During integration of software components</a:t>
            </a:r>
            <a:endParaRPr b="0" lang="en-US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During acceptance test</a:t>
            </a:r>
            <a:endParaRPr b="0" lang="en-US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During usage of the software</a:t>
            </a:r>
            <a:endParaRPr b="0" lang="en-US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Are ambiguous requirements a frequent problem?</a:t>
            </a:r>
            <a:endParaRPr b="0" lang="en-US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Result of a survey with specification techniques:</a:t>
            </a:r>
            <a:endParaRPr b="0" lang="en-US" sz="20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Omissions and conflicts in specifications are noticed more often than ambiguities</a:t>
            </a:r>
            <a:endParaRPr b="0" lang="en-US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mbiguities are rather self-interpreted and more often misinterpreted than other types of defects</a:t>
            </a:r>
            <a:endParaRPr b="0" lang="en-US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RE specific ambiguity: a frequent problem</a:t>
            </a:r>
            <a:endParaRPr b="0" lang="en-US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Linguistic ambiguity: a rare problem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0" name="CustomShape 2"/>
          <p:cNvSpPr/>
          <p:nvPr/>
        </p:nvSpPr>
        <p:spPr>
          <a:xfrm>
            <a:off x="542880" y="725040"/>
            <a:ext cx="10359360" cy="50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Textual Requirements Specification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371" name="CustomShape 3"/>
          <p:cNvSpPr/>
          <p:nvPr/>
        </p:nvSpPr>
        <p:spPr>
          <a:xfrm>
            <a:off x="542880" y="1270440"/>
            <a:ext cx="10359360" cy="50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Ambiguity – </a:t>
            </a: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Impact on Software Engineering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CustomShape 1"/>
          <p:cNvSpPr/>
          <p:nvPr/>
        </p:nvSpPr>
        <p:spPr>
          <a:xfrm>
            <a:off x="467640" y="1973160"/>
            <a:ext cx="10398240" cy="407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>
              <a:lnSpc>
                <a:spcPct val="100000"/>
              </a:lnSpc>
              <a:spcBef>
                <a:spcPts val="901"/>
              </a:spcBef>
              <a:spcAft>
                <a:spcPts val="360"/>
              </a:spcAft>
              <a:tabLst>
                <a:tab algn="l" pos="0"/>
              </a:tabLst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ＭＳ Ｐゴシック"/>
              </a:rPr>
              <a:t>Conscious ambiguity: </a:t>
            </a:r>
            <a:endParaRPr b="0" lang="en-US" sz="2000" spc="-1" strike="noStrike">
              <a:latin typeface="Arial"/>
            </a:endParaRPr>
          </a:p>
          <a:p>
            <a:pPr marL="44640" indent="-285480">
              <a:lnSpc>
                <a:spcPct val="100000"/>
              </a:lnSpc>
              <a:spcBef>
                <a:spcPts val="901"/>
              </a:spcBef>
              <a:spcAft>
                <a:spcPts val="360"/>
              </a:spcAft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Client wants to keep requirements open e.g. </a:t>
            </a: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usual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 in public projects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901"/>
              </a:spcBef>
              <a:spcAft>
                <a:spcPts val="360"/>
              </a:spcAft>
              <a:tabLst>
                <a:tab algn="l" pos="0"/>
              </a:tabLst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ＭＳ Ｐゴシック"/>
              </a:rPr>
              <a:t>Unconscious ambiguity: </a:t>
            </a:r>
            <a:endParaRPr b="0" lang="en-US" sz="2000" spc="-1" strike="noStrike">
              <a:latin typeface="Arial"/>
            </a:endParaRPr>
          </a:p>
          <a:p>
            <a:pPr marL="44640" indent="-285480">
              <a:lnSpc>
                <a:spcPct val="100000"/>
              </a:lnSpc>
              <a:spcBef>
                <a:spcPts val="901"/>
              </a:spcBef>
              <a:spcAft>
                <a:spcPts val="360"/>
              </a:spcAft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Client expects a certain interpretation of the requirement, ambiguity occurs as the expectations of customer and client are not shared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901"/>
              </a:spcBef>
              <a:spcAft>
                <a:spcPts val="360"/>
              </a:spcAft>
              <a:tabLst>
                <a:tab algn="l" pos="0"/>
              </a:tabLst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ＭＳ Ｐゴシック"/>
              </a:rPr>
              <a:t>Linguistic ambiguity: </a:t>
            </a:r>
            <a:endParaRPr b="0" lang="en-US" sz="2000" spc="-1" strike="noStrike">
              <a:latin typeface="Arial"/>
            </a:endParaRPr>
          </a:p>
          <a:p>
            <a:pPr marL="44640" indent="-285480">
              <a:lnSpc>
                <a:spcPct val="100000"/>
              </a:lnSpc>
              <a:spcBef>
                <a:spcPts val="901"/>
              </a:spcBef>
              <a:spcAft>
                <a:spcPts val="360"/>
              </a:spcAft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Inherent attributes of the natural language „Flying airplanes can be dangerous”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901"/>
              </a:spcBef>
              <a:spcAft>
                <a:spcPts val="360"/>
              </a:spcAft>
              <a:tabLst>
                <a:tab algn="l" pos="0"/>
              </a:tabLst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ＭＳ Ｐゴシック"/>
              </a:rPr>
              <a:t>RE specific ambiguity:</a:t>
            </a:r>
            <a:endParaRPr b="0" lang="en-US" sz="2000" spc="-1" strike="noStrike">
              <a:latin typeface="Arial"/>
            </a:endParaRPr>
          </a:p>
          <a:p>
            <a:pPr marL="44640" indent="-285480">
              <a:lnSpc>
                <a:spcPct val="100000"/>
              </a:lnSpc>
              <a:spcBef>
                <a:spcPts val="901"/>
              </a:spcBef>
              <a:spcAft>
                <a:spcPts val="360"/>
              </a:spcAft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Arises from interpretation of a requirement via background knowledge (other requirements, domain, etc.)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3" name="CustomShape 2"/>
          <p:cNvSpPr/>
          <p:nvPr/>
        </p:nvSpPr>
        <p:spPr>
          <a:xfrm>
            <a:off x="542880" y="725040"/>
            <a:ext cx="10359360" cy="50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Textual Requirements Specification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374" name="CustomShape 3"/>
          <p:cNvSpPr/>
          <p:nvPr/>
        </p:nvSpPr>
        <p:spPr>
          <a:xfrm>
            <a:off x="542880" y="1270440"/>
            <a:ext cx="10359360" cy="50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Ambiguity – Categories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TextShape 1"/>
          <p:cNvSpPr txBox="1"/>
          <p:nvPr/>
        </p:nvSpPr>
        <p:spPr>
          <a:xfrm>
            <a:off x="539640" y="1339200"/>
            <a:ext cx="10504440" cy="486072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 anchor="ctr">
            <a:noAutofit/>
          </a:bodyPr>
          <a:p>
            <a:pPr marL="228600" indent="-228240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3200" spc="-1" strike="noStrike">
              <a:latin typeface="Arial"/>
            </a:endParaRPr>
          </a:p>
          <a:p>
            <a:pPr marL="316440" indent="-316080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Arial"/>
              </a:rPr>
              <a:t>Vagueness:</a:t>
            </a:r>
            <a:endParaRPr b="0" lang="en-US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Continuum of interpretations, diffuse classification, summarized version of the interpretation available</a:t>
            </a:r>
            <a:endParaRPr b="0" lang="en-US" sz="20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The text editor has to respond to user input in the adequate time</a:t>
            </a:r>
            <a:endParaRPr b="0" lang="en-US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Are 10 seconds still adequate? </a:t>
            </a:r>
            <a:endParaRPr b="0" lang="en-US" sz="1800" spc="-1" strike="noStrike">
              <a:latin typeface="Arial"/>
            </a:endParaRPr>
          </a:p>
          <a:p>
            <a:pPr marL="316440" indent="-316080"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Arial"/>
              </a:rPr>
              <a:t>Generality: </a:t>
            </a:r>
            <a:endParaRPr b="0" lang="en-US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Continuum of interpretations, but exact classification, summarized version of the interpretation is available</a:t>
            </a:r>
            <a:endParaRPr b="0" lang="en-US" sz="20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The ATM system shall increase the market coverage of the bank company XYZ by at least 5%</a:t>
            </a:r>
            <a:endParaRPr b="0" lang="en-US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No charge for ATM transactions, user interface should require as few user interactions as possible …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6" name="CustomShape 2"/>
          <p:cNvSpPr/>
          <p:nvPr/>
        </p:nvSpPr>
        <p:spPr>
          <a:xfrm>
            <a:off x="630720" y="1560600"/>
            <a:ext cx="10914840" cy="468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7" name="CustomShape 3"/>
          <p:cNvSpPr/>
          <p:nvPr/>
        </p:nvSpPr>
        <p:spPr>
          <a:xfrm>
            <a:off x="542880" y="725040"/>
            <a:ext cx="10359360" cy="50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Textual Requirements Specification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378" name="CustomShape 4"/>
          <p:cNvSpPr/>
          <p:nvPr/>
        </p:nvSpPr>
        <p:spPr>
          <a:xfrm>
            <a:off x="542880" y="1270440"/>
            <a:ext cx="10359360" cy="50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Ambiguity – Types of Ambiguities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CustomShape 1"/>
          <p:cNvSpPr/>
          <p:nvPr/>
        </p:nvSpPr>
        <p:spPr>
          <a:xfrm>
            <a:off x="613800" y="1611360"/>
            <a:ext cx="11444400" cy="435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0" name="TextShape 2"/>
          <p:cNvSpPr txBox="1"/>
          <p:nvPr/>
        </p:nvSpPr>
        <p:spPr>
          <a:xfrm>
            <a:off x="539640" y="1339200"/>
            <a:ext cx="10733040" cy="486072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 anchor="ctr">
            <a:noAutofit/>
          </a:bodyPr>
          <a:p>
            <a:pPr marL="228600" indent="-228240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Arial"/>
              </a:rPr>
              <a:t>Genuine Ambiguity:</a:t>
            </a:r>
            <a:endParaRPr b="0" lang="en-US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Countable number of interpretations, no summarized version of the interpretation available, thus immediate clarification needed</a:t>
            </a:r>
            <a:endParaRPr b="0" lang="en-US" sz="20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 u="sng">
                <a:solidFill>
                  <a:srgbClr val="000000"/>
                </a:solidFill>
                <a:uFillTx/>
                <a:latin typeface="DejaVu Sans"/>
                <a:ea typeface="Arial"/>
              </a:rPr>
              <a:t>Lexical: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 A term with several, in most cases related meanings</a:t>
            </a:r>
            <a:endParaRPr b="0" lang="en-US" sz="1800" spc="-1" strike="noStrike">
              <a:latin typeface="Arial"/>
            </a:endParaRPr>
          </a:p>
          <a:p>
            <a:pPr lvl="2" marL="648000" indent="-2156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Arial"/>
              </a:rPr>
              <a:t>When the user presses the L- and R-button simultaneously, </a:t>
            </a:r>
            <a:br/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Arial"/>
              </a:rPr>
              <a:t>alarm is turned off → </a:t>
            </a:r>
            <a:r>
              <a:rPr b="0" i="1" lang="en-US" sz="1600" spc="-1" strike="noStrike">
                <a:solidFill>
                  <a:srgbClr val="000000"/>
                </a:solidFill>
                <a:latin typeface="DejaVu Sans"/>
                <a:ea typeface="Arial"/>
              </a:rPr>
              <a:t>The current alarm or the ability to sound alarms?</a:t>
            </a:r>
            <a:endParaRPr b="0" lang="en-US" sz="1600" spc="-1" strike="noStrike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16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 u="sng">
                <a:solidFill>
                  <a:srgbClr val="000000"/>
                </a:solidFill>
                <a:uFillTx/>
                <a:latin typeface="DejaVu Sans"/>
                <a:ea typeface="Arial"/>
              </a:rPr>
              <a:t>Syntactic: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 Structure of a sentence is not clear without ambiguity</a:t>
            </a:r>
            <a:endParaRPr b="0" lang="en-US" sz="1800" spc="-1" strike="noStrike">
              <a:latin typeface="Arial"/>
            </a:endParaRPr>
          </a:p>
          <a:p>
            <a:pPr lvl="2" marL="648000" indent="-2156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Arial"/>
              </a:rPr>
              <a:t>The customer enters a card with a code → </a:t>
            </a:r>
            <a:r>
              <a:rPr b="0" i="1" lang="en-US" sz="1600" spc="-1" strike="noStrike">
                <a:solidFill>
                  <a:srgbClr val="000000"/>
                </a:solidFill>
                <a:latin typeface="DejaVu Sans"/>
                <a:ea typeface="Arial"/>
              </a:rPr>
              <a:t>Is the code read from the card or is it typed in?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81" name="CustomShape 3"/>
          <p:cNvSpPr/>
          <p:nvPr/>
        </p:nvSpPr>
        <p:spPr>
          <a:xfrm>
            <a:off x="542880" y="725400"/>
            <a:ext cx="10359360" cy="50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Textual Requirements Specification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382" name="CustomShape 4"/>
          <p:cNvSpPr/>
          <p:nvPr/>
        </p:nvSpPr>
        <p:spPr>
          <a:xfrm>
            <a:off x="542880" y="1270800"/>
            <a:ext cx="10359360" cy="50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Ambiguity – Types of Ambiguities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CustomShape 1"/>
          <p:cNvSpPr/>
          <p:nvPr/>
        </p:nvSpPr>
        <p:spPr>
          <a:xfrm>
            <a:off x="539640" y="1598760"/>
            <a:ext cx="10567800" cy="451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lvl="1" marL="432000" indent="-215640">
              <a:lnSpc>
                <a:spcPct val="100000"/>
              </a:lnSpc>
              <a:spcBef>
                <a:spcPts val="601"/>
              </a:spcBef>
              <a:spcAft>
                <a:spcPts val="360"/>
              </a:spcAft>
              <a:buClr>
                <a:srgbClr val="008c4f"/>
              </a:buClr>
              <a:buSzPct val="45000"/>
              <a:buFont typeface="OpenSymbol"/>
              <a:buChar char="—"/>
              <a:tabLst>
                <a:tab algn="l" pos="1905120"/>
              </a:tabLst>
            </a:pPr>
            <a:r>
              <a:rPr b="0" lang="en-US" sz="1800" spc="-1" strike="noStrike" u="sng">
                <a:solidFill>
                  <a:srgbClr val="000000"/>
                </a:solidFill>
                <a:uFillTx/>
                <a:latin typeface="DejaVu Sans"/>
                <a:ea typeface="ＭＳ Ｐゴシック"/>
              </a:rPr>
              <a:t>Semantic: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 A sentence can be translated into several logic terms</a:t>
            </a:r>
            <a:endParaRPr b="0" lang="en-US" sz="1800" spc="-1" strike="noStrike">
              <a:latin typeface="Arial"/>
            </a:endParaRPr>
          </a:p>
          <a:p>
            <a:pPr lvl="2" marL="648000" indent="-215640">
              <a:lnSpc>
                <a:spcPct val="100000"/>
              </a:lnSpc>
              <a:spcBef>
                <a:spcPts val="360"/>
              </a:spcBef>
              <a:spcAft>
                <a:spcPts val="360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190512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An alarm must be triggered if an aircraft is identified as hostile and </a:t>
            </a:r>
            <a:br/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has an unknown mission or in case the aircraft is able to reach the </a:t>
            </a:r>
            <a:br/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protected airspace within 5 minutes </a:t>
            </a: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Arial"/>
              </a:rPr>
              <a:t>→ </a:t>
            </a:r>
            <a:r>
              <a:rPr b="0" i="1" lang="en-US" sz="16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Is the „and“ or the „or“ the stronger binding operator?</a:t>
            </a:r>
            <a:endParaRPr b="0" lang="en-US" sz="16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901"/>
              </a:spcBef>
              <a:spcAft>
                <a:spcPts val="360"/>
              </a:spcAft>
              <a:buClr>
                <a:srgbClr val="008c4f"/>
              </a:buClr>
              <a:buSzPct val="45000"/>
              <a:buFont typeface="OpenSymbol"/>
              <a:buChar char="—"/>
              <a:tabLst>
                <a:tab algn="l" pos="1905120"/>
              </a:tabLst>
            </a:pPr>
            <a:r>
              <a:rPr b="0" lang="en-US" sz="1800" spc="-1" strike="noStrike" u="sng">
                <a:solidFill>
                  <a:srgbClr val="000000"/>
                </a:solidFill>
                <a:uFillTx/>
                <a:latin typeface="DejaVu Sans"/>
                <a:ea typeface="ＭＳ Ｐゴシック"/>
              </a:rPr>
              <a:t>Referential: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 A reference to an object is ambiguous to a previous sentence or subordinate clause. Is caused by nouns and pronouns.</a:t>
            </a:r>
            <a:endParaRPr b="0" lang="en-US" sz="1800" spc="-1" strike="noStrike">
              <a:latin typeface="Arial"/>
            </a:endParaRPr>
          </a:p>
          <a:p>
            <a:pPr lvl="2" marL="648000" indent="-215640">
              <a:lnSpc>
                <a:spcPct val="100000"/>
              </a:lnSpc>
              <a:spcBef>
                <a:spcPts val="360"/>
              </a:spcBef>
              <a:spcAft>
                <a:spcPts val="360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190512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The customer enters a card and a numeric personal code. If it is not valid then the ATM rejects the card. </a:t>
            </a: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Arial"/>
              </a:rPr>
              <a:t>→ </a:t>
            </a:r>
            <a:r>
              <a:rPr b="0" i="1" lang="en-US" sz="16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Card or code not valid?</a:t>
            </a:r>
            <a:endParaRPr b="0" lang="en-US" sz="1600" spc="-1" strike="noStrike">
              <a:latin typeface="Arial"/>
            </a:endParaRPr>
          </a:p>
          <a:p>
            <a:pPr lvl="2" marL="648000" indent="-215640">
              <a:lnSpc>
                <a:spcPct val="100000"/>
              </a:lnSpc>
              <a:spcBef>
                <a:spcPts val="360"/>
              </a:spcBef>
              <a:spcAft>
                <a:spcPts val="360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1905120"/>
              </a:tabLst>
            </a:pPr>
            <a:br/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 </a:t>
            </a:r>
            <a:r>
              <a:rPr b="0" i="1" lang="en-US" sz="16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[…] The product shall show all roads predicted to freeze. Reference of “all roads”?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84" name="CustomShape 2"/>
          <p:cNvSpPr/>
          <p:nvPr/>
        </p:nvSpPr>
        <p:spPr>
          <a:xfrm>
            <a:off x="542880" y="725400"/>
            <a:ext cx="10359360" cy="50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Textual Requirements Specification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385" name="CustomShape 3"/>
          <p:cNvSpPr/>
          <p:nvPr/>
        </p:nvSpPr>
        <p:spPr>
          <a:xfrm>
            <a:off x="542880" y="1270800"/>
            <a:ext cx="10359360" cy="50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Ambiguity – Types of Ambiguities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CustomShape 1"/>
          <p:cNvSpPr/>
          <p:nvPr/>
        </p:nvSpPr>
        <p:spPr>
          <a:xfrm>
            <a:off x="613800" y="1544760"/>
            <a:ext cx="11126520" cy="464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7" name="TextShape 2"/>
          <p:cNvSpPr txBox="1"/>
          <p:nvPr/>
        </p:nvSpPr>
        <p:spPr>
          <a:xfrm>
            <a:off x="539640" y="1339200"/>
            <a:ext cx="10733040" cy="486072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 anchor="ctr">
            <a:noAutofit/>
          </a:bodyPr>
          <a:p>
            <a:pPr marL="216000" indent="-21564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Arial"/>
              </a:rPr>
              <a:t>Discourse ambiguity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 = A requirement is ambiguous in relation to other requirements.</a:t>
            </a:r>
            <a:endParaRPr b="0" lang="en-US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DejaVu Sans"/>
              </a:rPr>
              <a:t>Example 1:</a:t>
            </a:r>
            <a:endParaRPr b="0" lang="en-US" sz="20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(A1) 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When the XYZ button is pressed, the Head-up Display (HUD) shows the aircraft‘s current coordinates.</a:t>
            </a:r>
            <a:endParaRPr b="0" lang="en-US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Arial"/>
              </a:rPr>
              <a:t>(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A2) 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When the aircraft is not airborne, the HUD shows the current weather conditions.</a:t>
            </a:r>
            <a:endParaRPr b="0" lang="en-US" sz="1800" spc="-1" strike="noStrike">
              <a:latin typeface="Arial"/>
            </a:endParaRPr>
          </a:p>
          <a:p>
            <a:pPr marL="685800" indent="-263520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Arial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Arial"/>
              </a:rPr>
              <a:t>→ </a:t>
            </a:r>
            <a:r>
              <a:rPr b="0" i="1" lang="en-US" sz="1600" spc="-1" strike="noStrike">
                <a:solidFill>
                  <a:srgbClr val="000000"/>
                </a:solidFill>
                <a:latin typeface="DejaVu Sans"/>
                <a:ea typeface="Arial"/>
              </a:rPr>
              <a:t>Will the coordinates be displayed if the XYZ button is pressed and the aircraft is currently not airborne?</a:t>
            </a:r>
            <a:endParaRPr b="0" lang="en-US" sz="16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Arial"/>
              </a:rPr>
              <a:t>Example 2:</a:t>
            </a:r>
            <a:endParaRPr b="0" lang="en-US" sz="20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The first dunning letter has to be created after 2 weeks and the second after 4 weeks. At that time the system is also sending a notice to the responsible official in charge. →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Is the notice send after 2 or after 4 weeks? (or after 6 weeks?)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88" name="CustomShape 3"/>
          <p:cNvSpPr/>
          <p:nvPr/>
        </p:nvSpPr>
        <p:spPr>
          <a:xfrm>
            <a:off x="542880" y="725400"/>
            <a:ext cx="10359360" cy="50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Textual Requirements Specification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389" name="CustomShape 4"/>
          <p:cNvSpPr/>
          <p:nvPr/>
        </p:nvSpPr>
        <p:spPr>
          <a:xfrm>
            <a:off x="542880" y="1270800"/>
            <a:ext cx="10359360" cy="50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Ambiguity – Types of Ambiguities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TextShape 1"/>
          <p:cNvSpPr txBox="1"/>
          <p:nvPr/>
        </p:nvSpPr>
        <p:spPr>
          <a:xfrm>
            <a:off x="539640" y="1339200"/>
            <a:ext cx="10431000" cy="505944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 anchor="ctr">
            <a:noAutofit/>
          </a:bodyPr>
          <a:p>
            <a:pPr marL="216000" indent="-21564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Most requirements documentation is still done using text</a:t>
            </a:r>
            <a:endParaRPr b="0" lang="en-US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Typical quality problems of requirements</a:t>
            </a:r>
            <a:endParaRPr b="0" lang="en-US" sz="20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791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Too restrictive: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 requirements are described that unnecessarily restrict the range of possible interpretations</a:t>
            </a:r>
            <a:endParaRPr b="0" lang="en-US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Unnecessary: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 single users request highly specialized functions, or the requirement does not contribute to the software systems goals.</a:t>
            </a:r>
            <a:endParaRPr b="0" lang="en-US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Inconsistent: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 with goals of the software system, standards, directives, etc.</a:t>
            </a:r>
            <a:endParaRPr b="0" lang="en-US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Redundant: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 with other information (in the requirements document)</a:t>
            </a:r>
            <a:endParaRPr b="0" lang="en-US" sz="1800" spc="-1" strike="noStrike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417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228600" indent="-228240">
              <a:lnSpc>
                <a:spcPct val="100000"/>
              </a:lnSpc>
              <a:spcBef>
                <a:spcPts val="1477"/>
              </a:spcBef>
              <a:tabLst>
                <a:tab algn="l" pos="0"/>
              </a:tabLst>
            </a:pPr>
            <a:r>
              <a:rPr b="0" i="1" lang="en-US" sz="2000" spc="-1" strike="noStrike">
                <a:solidFill>
                  <a:srgbClr val="ffffff"/>
                </a:solidFill>
                <a:latin typeface="DejaVu Sans"/>
                <a:ea typeface="Arial"/>
              </a:rPr>
              <a:t>le guide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91" name="CustomShape 2"/>
          <p:cNvSpPr/>
          <p:nvPr/>
        </p:nvSpPr>
        <p:spPr>
          <a:xfrm>
            <a:off x="542880" y="722160"/>
            <a:ext cx="10359360" cy="50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Textual Requirements Specification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392" name="CustomShape 3"/>
          <p:cNvSpPr/>
          <p:nvPr/>
        </p:nvSpPr>
        <p:spPr>
          <a:xfrm>
            <a:off x="542880" y="1267560"/>
            <a:ext cx="10359360" cy="50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Typical Quality Problems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TextShape 1"/>
          <p:cNvSpPr txBox="1"/>
          <p:nvPr/>
        </p:nvSpPr>
        <p:spPr>
          <a:xfrm>
            <a:off x="539640" y="1769760"/>
            <a:ext cx="10431000" cy="462888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 anchor="ctr">
            <a:noAutofit/>
          </a:bodyPr>
          <a:p>
            <a:pPr marL="216000" indent="-21564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Most requirements documentation is still done using text</a:t>
            </a:r>
            <a:endParaRPr b="0" lang="en-US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Typical quality problems of requirements</a:t>
            </a:r>
            <a:endParaRPr b="0" lang="en-US" sz="20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791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Too restrictive: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 requirements are described that unnecessarily restrict the range of possible interpretations</a:t>
            </a:r>
            <a:endParaRPr b="0" lang="en-US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Unnecessary: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 single users request highly specialized functions, or the requirement does not contribute to the software systems goals.</a:t>
            </a:r>
            <a:endParaRPr b="0" lang="en-US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Inconsistent: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 with goals of the software system, standards, directives, etc.</a:t>
            </a:r>
            <a:endParaRPr b="0" lang="en-US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Redundant: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 with other information (in the requirements document)</a:t>
            </a:r>
            <a:endParaRPr b="0" lang="en-US" sz="1800" spc="-1" strike="noStrike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729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→ 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Style Guide</a:t>
            </a:r>
            <a:endParaRPr b="0" lang="en-US" sz="1800" spc="-1" strike="noStrike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417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228600" indent="-228240">
              <a:lnSpc>
                <a:spcPct val="100000"/>
              </a:lnSpc>
              <a:spcBef>
                <a:spcPts val="1477"/>
              </a:spcBef>
              <a:tabLst>
                <a:tab algn="l" pos="0"/>
              </a:tabLst>
            </a:pPr>
            <a:r>
              <a:rPr b="0" i="1" lang="en-US" sz="2000" spc="-1" strike="noStrike">
                <a:solidFill>
                  <a:srgbClr val="ffffff"/>
                </a:solidFill>
                <a:latin typeface="DejaVu Sans"/>
                <a:ea typeface="Arial"/>
              </a:rPr>
              <a:t>Style guide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94" name="CustomShape 2"/>
          <p:cNvSpPr/>
          <p:nvPr/>
        </p:nvSpPr>
        <p:spPr>
          <a:xfrm>
            <a:off x="542880" y="722160"/>
            <a:ext cx="10359360" cy="50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Textual Requirements Specification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395" name="CustomShape 3"/>
          <p:cNvSpPr/>
          <p:nvPr/>
        </p:nvSpPr>
        <p:spPr>
          <a:xfrm>
            <a:off x="542880" y="1267560"/>
            <a:ext cx="10359360" cy="50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Typical Quality Problems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CustomShape 1"/>
          <p:cNvSpPr/>
          <p:nvPr/>
        </p:nvSpPr>
        <p:spPr>
          <a:xfrm>
            <a:off x="542880" y="721800"/>
            <a:ext cx="10359360" cy="50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Lecture 4: Requirements Documentation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397" name="CustomShape 2"/>
          <p:cNvSpPr/>
          <p:nvPr/>
        </p:nvSpPr>
        <p:spPr>
          <a:xfrm>
            <a:off x="542880" y="1267200"/>
            <a:ext cx="10359360" cy="50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Content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398" name="CustomShape 3"/>
          <p:cNvSpPr/>
          <p:nvPr/>
        </p:nvSpPr>
        <p:spPr>
          <a:xfrm>
            <a:off x="539640" y="1709280"/>
            <a:ext cx="8226720" cy="43549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 anchor="ctr">
            <a:noAutofit/>
          </a:bodyPr>
          <a:p>
            <a:pPr marL="343080" indent="-34272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Arial"/>
              </a:rPr>
              <a:t>Types of Requirements</a:t>
            </a:r>
            <a:endParaRPr b="0" lang="en-US" sz="18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Arial"/>
              </a:rPr>
              <a:t>Textual Requirements Specification</a:t>
            </a:r>
            <a:endParaRPr b="0" lang="en-US" sz="1800" spc="-1" strike="noStrike">
              <a:latin typeface="Arial"/>
            </a:endParaRPr>
          </a:p>
          <a:p>
            <a:pPr lvl="1" marL="800280" indent="-34272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Arial"/>
              </a:rPr>
              <a:t>Ambiguity</a:t>
            </a:r>
            <a:endParaRPr b="0" lang="en-US" sz="1800" spc="-1" strike="noStrike">
              <a:latin typeface="Arial"/>
            </a:endParaRPr>
          </a:p>
          <a:p>
            <a:pPr lvl="1" marL="800280" indent="-34272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Arial"/>
              </a:rPr>
              <a:t>Guidelines</a:t>
            </a:r>
            <a:endParaRPr b="0" lang="en-US" sz="1800" spc="-1" strike="noStrike">
              <a:latin typeface="Arial"/>
            </a:endParaRPr>
          </a:p>
          <a:p>
            <a:pPr lvl="1" marL="800280" indent="-34272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Arial"/>
              </a:rPr>
              <a:t>Syntactic Requirements Patterns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CustomShape 1"/>
          <p:cNvSpPr/>
          <p:nvPr/>
        </p:nvSpPr>
        <p:spPr>
          <a:xfrm>
            <a:off x="335520" y="4406760"/>
            <a:ext cx="10749960" cy="135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3000" spc="-1" strike="noStrike" cap="all">
                <a:solidFill>
                  <a:srgbClr val="008c4f"/>
                </a:solidFill>
                <a:latin typeface="DejaVu Sans"/>
                <a:ea typeface="DejaVu Sans"/>
              </a:rPr>
              <a:t>Types of Requirements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246" name="CustomShape 2"/>
          <p:cNvSpPr/>
          <p:nvPr/>
        </p:nvSpPr>
        <p:spPr>
          <a:xfrm>
            <a:off x="335520" y="2906640"/>
            <a:ext cx="10749960" cy="149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TextShape 1"/>
          <p:cNvSpPr txBox="1"/>
          <p:nvPr/>
        </p:nvSpPr>
        <p:spPr>
          <a:xfrm>
            <a:off x="539640" y="1339200"/>
            <a:ext cx="10504440" cy="486072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 anchor="ctr">
            <a:noAutofit/>
          </a:bodyPr>
          <a:p>
            <a:pPr marL="316440" indent="-316080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Arial"/>
              </a:rPr>
              <a:t>Objectives:</a:t>
            </a:r>
            <a:endParaRPr b="0" lang="en-US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Requirements are easier to read and thus easier to understand</a:t>
            </a:r>
            <a:endParaRPr b="0" lang="en-US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Our style guide handles the most frequent problems, project-specific extensions may be reasonable</a:t>
            </a:r>
            <a:endParaRPr b="0" lang="en-US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Directives should be consolidated in a company-specific style guide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00" name="CustomShape 2"/>
          <p:cNvSpPr/>
          <p:nvPr/>
        </p:nvSpPr>
        <p:spPr>
          <a:xfrm>
            <a:off x="542880" y="722520"/>
            <a:ext cx="10359360" cy="50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Textual Requirements Specification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401" name="CustomShape 3"/>
          <p:cNvSpPr/>
          <p:nvPr/>
        </p:nvSpPr>
        <p:spPr>
          <a:xfrm>
            <a:off x="542880" y="1267920"/>
            <a:ext cx="10359360" cy="50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Guidelines – Style Guide for the Specification of Requirements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CustomShape 1"/>
          <p:cNvSpPr/>
          <p:nvPr/>
        </p:nvSpPr>
        <p:spPr>
          <a:xfrm>
            <a:off x="539640" y="1681200"/>
            <a:ext cx="11348640" cy="452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marL="343080" indent="-342720">
              <a:lnSpc>
                <a:spcPct val="90000"/>
              </a:lnSpc>
              <a:spcBef>
                <a:spcPts val="901"/>
              </a:spcBef>
              <a:buClr>
                <a:srgbClr val="008c4f"/>
              </a:buClr>
              <a:buSzPct val="80000"/>
              <a:buFont typeface="Wingdings" charset="2"/>
              <a:buChar char=""/>
              <a:tabLst>
                <a:tab algn="l" pos="171468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Short sentences, because of the limitation of the human short-term memory</a:t>
            </a:r>
            <a:endParaRPr b="0" lang="en-US" sz="2000" spc="-1" strike="noStrike">
              <a:latin typeface="Arial"/>
            </a:endParaRPr>
          </a:p>
          <a:p>
            <a:pPr marL="343080" indent="-342720">
              <a:lnSpc>
                <a:spcPct val="90000"/>
              </a:lnSpc>
              <a:spcBef>
                <a:spcPts val="901"/>
              </a:spcBef>
              <a:buClr>
                <a:srgbClr val="008c4f"/>
              </a:buClr>
              <a:buSzPct val="80000"/>
              <a:buFont typeface="Wingdings" charset="2"/>
              <a:buChar char=""/>
              <a:tabLst>
                <a:tab algn="l" pos="171468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Describe only one requirement per sentence, avoid „and“</a:t>
            </a:r>
            <a:endParaRPr b="0" lang="en-US" sz="2000" spc="-1" strike="noStrike">
              <a:latin typeface="Arial"/>
            </a:endParaRPr>
          </a:p>
          <a:p>
            <a:pPr marL="343080" indent="-342720">
              <a:lnSpc>
                <a:spcPct val="90000"/>
              </a:lnSpc>
              <a:spcBef>
                <a:spcPts val="901"/>
              </a:spcBef>
              <a:buClr>
                <a:srgbClr val="008c4f"/>
              </a:buClr>
              <a:buSzPct val="80000"/>
              <a:buFont typeface="Wingdings" charset="2"/>
              <a:buChar char=""/>
              <a:tabLst>
                <a:tab algn="l" pos="171468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Avoid jargon, use abbreviations sparingly</a:t>
            </a:r>
            <a:endParaRPr b="0" lang="en-US" sz="2000" spc="-1" strike="noStrike">
              <a:latin typeface="Arial"/>
            </a:endParaRPr>
          </a:p>
          <a:p>
            <a:pPr marL="343080" indent="-342720">
              <a:lnSpc>
                <a:spcPct val="90000"/>
              </a:lnSpc>
              <a:spcBef>
                <a:spcPts val="901"/>
              </a:spcBef>
              <a:buClr>
                <a:srgbClr val="008c4f"/>
              </a:buClr>
              <a:buSzPct val="80000"/>
              <a:buFont typeface="Wingdings" charset="2"/>
              <a:buChar char=""/>
              <a:tabLst>
                <a:tab algn="l" pos="171468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Short paragraphs (max. 7 sentences)</a:t>
            </a:r>
            <a:endParaRPr b="0" lang="en-US" sz="2000" spc="-1" strike="noStrike">
              <a:latin typeface="Arial"/>
            </a:endParaRPr>
          </a:p>
          <a:p>
            <a:pPr marL="343080" indent="-342720">
              <a:lnSpc>
                <a:spcPct val="90000"/>
              </a:lnSpc>
              <a:spcBef>
                <a:spcPts val="901"/>
              </a:spcBef>
              <a:buClr>
                <a:srgbClr val="008c4f"/>
              </a:buClr>
              <a:buSzPct val="80000"/>
              <a:buFont typeface="Wingdings" charset="2"/>
              <a:buChar char=""/>
              <a:tabLst>
                <a:tab algn="l" pos="171468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Use lists, instead of listing sentences</a:t>
            </a:r>
            <a:endParaRPr b="0" lang="en-US" sz="2000" spc="-1" strike="noStrike">
              <a:latin typeface="Arial"/>
            </a:endParaRPr>
          </a:p>
          <a:p>
            <a:pPr marL="343080" indent="-342720">
              <a:lnSpc>
                <a:spcPct val="90000"/>
              </a:lnSpc>
              <a:spcBef>
                <a:spcPts val="901"/>
              </a:spcBef>
              <a:buClr>
                <a:srgbClr val="008c4f"/>
              </a:buClr>
              <a:buSzPct val="80000"/>
              <a:buFont typeface="Wingdings" charset="2"/>
              <a:buChar char=""/>
              <a:tabLst>
                <a:tab algn="l" pos="171468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Use terminology consistent; repetition of words is welcome!</a:t>
            </a:r>
            <a:endParaRPr b="0" lang="en-US" sz="2000" spc="-1" strike="noStrike">
              <a:latin typeface="Arial"/>
            </a:endParaRPr>
          </a:p>
          <a:p>
            <a:pPr marL="343080" indent="-342720">
              <a:lnSpc>
                <a:spcPct val="90000"/>
              </a:lnSpc>
              <a:spcBef>
                <a:spcPts val="901"/>
              </a:spcBef>
              <a:buClr>
                <a:srgbClr val="008c4f"/>
              </a:buClr>
              <a:buSzPct val="80000"/>
              <a:buFont typeface="Wingdings" charset="2"/>
              <a:buChar char=""/>
              <a:tabLst>
                <a:tab algn="l" pos="171468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Avoid nested logic terms</a:t>
            </a:r>
            <a:endParaRPr b="0" lang="en-US" sz="2000" spc="-1" strike="noStrike">
              <a:latin typeface="Arial"/>
            </a:endParaRPr>
          </a:p>
          <a:p>
            <a:pPr marL="1141560" indent="-226800">
              <a:lnSpc>
                <a:spcPct val="9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If X or Y is given in case Z, but not..</a:t>
            </a:r>
            <a:endParaRPr b="0" lang="en-US" sz="1800" spc="-1" strike="noStrike">
              <a:latin typeface="Arial"/>
            </a:endParaRPr>
          </a:p>
          <a:p>
            <a:pPr lvl="2" marL="1141560" indent="-226800">
              <a:lnSpc>
                <a:spcPct val="90000"/>
              </a:lnSpc>
              <a:spcBef>
                <a:spcPts val="360"/>
              </a:spcBef>
              <a:buClr>
                <a:srgbClr val="000000"/>
              </a:buClr>
              <a:buFont typeface="Arial Unicode MS"/>
              <a:buChar char="⇒"/>
              <a:tabLst>
                <a:tab algn="l" pos="171468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Use pseudo code or decision tables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3" name="CustomShape 2"/>
          <p:cNvSpPr/>
          <p:nvPr/>
        </p:nvSpPr>
        <p:spPr>
          <a:xfrm>
            <a:off x="542880" y="722880"/>
            <a:ext cx="10359360" cy="50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Textual Requirements Specification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404" name="CustomShape 3"/>
          <p:cNvSpPr/>
          <p:nvPr/>
        </p:nvSpPr>
        <p:spPr>
          <a:xfrm>
            <a:off x="542880" y="1268280"/>
            <a:ext cx="10359360" cy="50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Guidelines – </a:t>
            </a: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Style Guide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CustomShape 1"/>
          <p:cNvSpPr/>
          <p:nvPr/>
        </p:nvSpPr>
        <p:spPr>
          <a:xfrm>
            <a:off x="2461680" y="2104920"/>
            <a:ext cx="8737200" cy="368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90000"/>
              </a:lnSpc>
              <a:spcBef>
                <a:spcPts val="901"/>
              </a:spcBef>
              <a:tabLst>
                <a:tab algn="l" pos="171468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Users attempting to access the ABC database should be reminded by a system message that will be acknowledged and by page headings on all reports that the data is sensitive, and access is limited by their system privileges.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40"/>
              </a:spcBef>
              <a:tabLst>
                <a:tab algn="l" pos="171468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4.1 The system shall notify users attempting to access the ABC     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       database that</a:t>
            </a:r>
            <a:endParaRPr b="0" lang="en-US" sz="1800" spc="-1" strike="noStrike">
              <a:latin typeface="Arial"/>
            </a:endParaRPr>
          </a:p>
          <a:p>
            <a:pPr lvl="1" marL="798480" indent="-226800">
              <a:lnSpc>
                <a:spcPct val="90000"/>
              </a:lnSpc>
              <a:spcBef>
                <a:spcPts val="320"/>
              </a:spcBef>
              <a:buClr>
                <a:srgbClr val="000000"/>
              </a:buClr>
              <a:buFont typeface="Symbol"/>
              <a:buChar char=""/>
              <a:tabLst>
                <a:tab algn="l" pos="171468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The ABC data is classified “sensitive”</a:t>
            </a:r>
            <a:endParaRPr b="0" lang="en-US" sz="1600" spc="-1" strike="noStrike">
              <a:latin typeface="Arial"/>
            </a:endParaRPr>
          </a:p>
          <a:p>
            <a:pPr lvl="1" marL="798480" indent="-226800">
              <a:lnSpc>
                <a:spcPct val="90000"/>
              </a:lnSpc>
              <a:spcBef>
                <a:spcPts val="320"/>
              </a:spcBef>
              <a:buClr>
                <a:srgbClr val="000000"/>
              </a:buClr>
              <a:buFont typeface="Symbol"/>
              <a:buChar char=""/>
              <a:tabLst>
                <a:tab algn="l" pos="171468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Access to the ABC data is limited according to the user’s system privileges</a:t>
            </a:r>
            <a:endParaRPr b="0" lang="en-US" sz="1600" spc="-1" strike="noStrike">
              <a:latin typeface="Arial"/>
            </a:endParaRPr>
          </a:p>
          <a:p>
            <a:pPr lvl="1" marL="798480" indent="-226800">
              <a:lnSpc>
                <a:spcPct val="90000"/>
              </a:lnSpc>
              <a:spcBef>
                <a:spcPts val="320"/>
              </a:spcBef>
              <a:buClr>
                <a:srgbClr val="000000"/>
              </a:buClr>
              <a:buFont typeface="Symbol"/>
              <a:buChar char=""/>
              <a:tabLst>
                <a:tab algn="l" pos="171468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Page headings on all reports generated using the ABC database must state that the report contains sensitive information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901"/>
              </a:spcBef>
              <a:tabLst>
                <a:tab algn="l" pos="171468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4.1.1 The system shall require the user to acknowledge the 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          notification before being allowed to access the ABC database.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6" name="CustomShape 2"/>
          <p:cNvSpPr/>
          <p:nvPr/>
        </p:nvSpPr>
        <p:spPr>
          <a:xfrm>
            <a:off x="1078200" y="2408760"/>
            <a:ext cx="615600" cy="33264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 algn="ctr">
              <a:lnSpc>
                <a:spcPct val="100000"/>
              </a:lnSpc>
              <a:spcBef>
                <a:spcPts val="799"/>
              </a:spcBef>
            </a:pPr>
            <a:r>
              <a:rPr b="1" lang="de-DE" sz="1600" spc="-1" strike="noStrike">
                <a:solidFill>
                  <a:srgbClr val="ffffff"/>
                </a:solidFill>
                <a:latin typeface="DejaVu Sans"/>
                <a:ea typeface="ＭＳ Ｐゴシック"/>
              </a:rPr>
              <a:t>Bad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07" name="CustomShape 3"/>
          <p:cNvSpPr/>
          <p:nvPr/>
        </p:nvSpPr>
        <p:spPr>
          <a:xfrm>
            <a:off x="1005840" y="4343040"/>
            <a:ext cx="767880" cy="33264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 algn="ctr">
              <a:lnSpc>
                <a:spcPct val="100000"/>
              </a:lnSpc>
              <a:spcBef>
                <a:spcPts val="799"/>
              </a:spcBef>
            </a:pPr>
            <a:r>
              <a:rPr b="1" lang="de-DE" sz="16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Good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08" name="CustomShape 4"/>
          <p:cNvSpPr/>
          <p:nvPr/>
        </p:nvSpPr>
        <p:spPr>
          <a:xfrm>
            <a:off x="542880" y="723240"/>
            <a:ext cx="10359360" cy="50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Textual Requirements Specification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409" name="CustomShape 5"/>
          <p:cNvSpPr/>
          <p:nvPr/>
        </p:nvSpPr>
        <p:spPr>
          <a:xfrm>
            <a:off x="542880" y="1268640"/>
            <a:ext cx="10359360" cy="50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Guidelines – </a:t>
            </a: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Example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410" name="Line 6"/>
          <p:cNvSpPr/>
          <p:nvPr/>
        </p:nvSpPr>
        <p:spPr>
          <a:xfrm>
            <a:off x="805680" y="3392280"/>
            <a:ext cx="10359360" cy="5400"/>
          </a:xfrm>
          <a:prstGeom prst="line">
            <a:avLst/>
          </a:prstGeom>
          <a:ln w="3816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CustomShape 1"/>
          <p:cNvSpPr/>
          <p:nvPr/>
        </p:nvSpPr>
        <p:spPr>
          <a:xfrm>
            <a:off x="539640" y="1589040"/>
            <a:ext cx="10320480" cy="503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marL="216000" indent="-215640">
              <a:lnSpc>
                <a:spcPct val="100000"/>
              </a:lnSpc>
              <a:spcBef>
                <a:spcPts val="9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171468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Use words like ‘must’, ‘can’, ‘ought’, ‘should’, ‘is’, etc. carefully</a:t>
            </a:r>
            <a:endParaRPr b="0" lang="en-US" sz="20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320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1714680"/>
              </a:tabLst>
            </a:pP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Either: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 precise definition: ‘must’, ‘ought’ show that the requirement is mandatory, etc.</a:t>
            </a:r>
            <a:endParaRPr b="0" lang="en-US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320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1714680"/>
              </a:tabLst>
            </a:pP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Or: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 separate mandatory from optional requirements through a definition of a respective attribute or through a chapter heading</a:t>
            </a:r>
            <a:endParaRPr b="0" lang="en-US" sz="1800" spc="-1" strike="noStrike">
              <a:latin typeface="Arial"/>
            </a:endParaRPr>
          </a:p>
          <a:p>
            <a:pPr marL="216000" indent="-215640">
              <a:lnSpc>
                <a:spcPct val="90000"/>
              </a:lnSpc>
              <a:spcBef>
                <a:spcPts val="9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171468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Use active instead of passive</a:t>
            </a:r>
            <a:endParaRPr b="0" lang="en-US" sz="20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320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1714680"/>
              </a:tabLst>
            </a:pP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Wrong: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 a result is displayed</a:t>
            </a:r>
            <a:endParaRPr b="0" lang="en-US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320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1714680"/>
              </a:tabLst>
            </a:pP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Right: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 the system displays the result 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(thus the actor is obvious!)</a:t>
            </a:r>
            <a:endParaRPr b="0" lang="en-US" sz="1800" spc="-1" strike="noStrike">
              <a:latin typeface="Arial"/>
            </a:endParaRPr>
          </a:p>
          <a:p>
            <a:pPr marL="216000" indent="-215640">
              <a:lnSpc>
                <a:spcPct val="90000"/>
              </a:lnSpc>
              <a:spcBef>
                <a:spcPts val="9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171468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Illustrate complex dependencies with graphics</a:t>
            </a:r>
            <a:endParaRPr b="0" lang="en-US" sz="2000" spc="-1" strike="noStrike">
              <a:latin typeface="Arial"/>
            </a:endParaRPr>
          </a:p>
          <a:p>
            <a:pPr marL="216000" indent="-215640">
              <a:lnSpc>
                <a:spcPct val="90000"/>
              </a:lnSpc>
              <a:spcBef>
                <a:spcPts val="9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171468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Use precise references</a:t>
            </a:r>
            <a:endParaRPr b="0" lang="en-US" sz="2000" spc="-1" strike="noStrike">
              <a:latin typeface="Arial"/>
            </a:endParaRPr>
          </a:p>
          <a:p>
            <a:pPr marL="216000" indent="-215640">
              <a:lnSpc>
                <a:spcPct val="90000"/>
              </a:lnSpc>
              <a:spcBef>
                <a:spcPts val="9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171468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Use automatic spellchecker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12" name="CustomShape 2"/>
          <p:cNvSpPr/>
          <p:nvPr/>
        </p:nvSpPr>
        <p:spPr>
          <a:xfrm>
            <a:off x="542880" y="723240"/>
            <a:ext cx="10359360" cy="50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Textual Requirements Specification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413" name="CustomShape 3"/>
          <p:cNvSpPr/>
          <p:nvPr/>
        </p:nvSpPr>
        <p:spPr>
          <a:xfrm>
            <a:off x="542880" y="1268640"/>
            <a:ext cx="10359360" cy="50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Guidelines – </a:t>
            </a: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Style Guide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CustomShape 1"/>
          <p:cNvSpPr/>
          <p:nvPr/>
        </p:nvSpPr>
        <p:spPr>
          <a:xfrm>
            <a:off x="539640" y="1608120"/>
            <a:ext cx="10549080" cy="441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marL="216000" indent="-215640">
              <a:lnSpc>
                <a:spcPct val="90000"/>
              </a:lnSpc>
              <a:spcBef>
                <a:spcPts val="9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171468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Express requirements so they are testable. Thus it is possible to check whether or not the system meets the requirements</a:t>
            </a:r>
            <a:endParaRPr b="0" lang="en-US" sz="2000" spc="-1" strike="noStrike">
              <a:latin typeface="Arial"/>
            </a:endParaRPr>
          </a:p>
          <a:p>
            <a:pPr lvl="1" marL="432000" indent="-215640">
              <a:lnSpc>
                <a:spcPct val="90000"/>
              </a:lnSpc>
              <a:spcBef>
                <a:spcPts val="901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171468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Is it possible to create a test case for requirement X?</a:t>
            </a:r>
            <a:endParaRPr b="0" lang="en-US" sz="1800" spc="-1" strike="noStrike">
              <a:latin typeface="Arial"/>
            </a:endParaRPr>
          </a:p>
          <a:p>
            <a:pPr marL="216000" indent="-215640">
              <a:lnSpc>
                <a:spcPct val="90000"/>
              </a:lnSpc>
              <a:spcBef>
                <a:spcPts val="9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171468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State rationale for each requirement</a:t>
            </a:r>
            <a:endParaRPr b="0" lang="en-US" sz="2000" spc="-1" strike="noStrike">
              <a:latin typeface="Arial"/>
            </a:endParaRPr>
          </a:p>
          <a:p>
            <a:pPr lvl="1" marL="432000" indent="-215640">
              <a:lnSpc>
                <a:spcPct val="90000"/>
              </a:lnSpc>
              <a:spcBef>
                <a:spcPts val="901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171468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The rationale is important as a basis for deciding upon changes or omissions of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requirements during development</a:t>
            </a:r>
            <a:endParaRPr b="0" lang="en-US" sz="1800" spc="-1" strike="noStrike">
              <a:latin typeface="Arial"/>
            </a:endParaRPr>
          </a:p>
          <a:p>
            <a:pPr marL="216000" indent="-215640">
              <a:lnSpc>
                <a:spcPct val="90000"/>
              </a:lnSpc>
              <a:spcBef>
                <a:spcPts val="9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171468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Explanations in requirements are confusing</a:t>
            </a:r>
            <a:endParaRPr b="0" lang="en-US" sz="2000" spc="-1" strike="noStrike">
              <a:latin typeface="Arial"/>
            </a:endParaRPr>
          </a:p>
          <a:p>
            <a:pPr lvl="1" marL="432000" indent="-215640">
              <a:lnSpc>
                <a:spcPct val="90000"/>
              </a:lnSpc>
              <a:spcBef>
                <a:spcPts val="901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1714680"/>
              </a:tabLst>
            </a:pPr>
            <a:r>
              <a:rPr b="0" i="1" lang="en-US" sz="1800" spc="-1" strike="noStrike" u="sng">
                <a:solidFill>
                  <a:srgbClr val="000000"/>
                </a:solidFill>
                <a:uFillTx/>
                <a:latin typeface="DejaVu Sans"/>
                <a:ea typeface="ＭＳ Ｐゴシック"/>
              </a:rPr>
              <a:t>Negative example: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 “To enable an experienced user to work efficiently, the access authorization is also checked on double-clicking a list item and if this authorization is valid, the customer-specific data will be displayed in ‘Access’ field. In case the SQL-query returns an error code (-1), …“    </a:t>
            </a:r>
            <a:endParaRPr b="0" lang="en-US" sz="1800" spc="-1" strike="noStrike">
              <a:latin typeface="Arial"/>
            </a:endParaRPr>
          </a:p>
          <a:p>
            <a:pPr lvl="1" marL="432000" indent="-215640">
              <a:lnSpc>
                <a:spcPct val="90000"/>
              </a:lnSpc>
              <a:spcBef>
                <a:spcPts val="901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1714680"/>
              </a:tabLst>
            </a:pPr>
            <a:r>
              <a:rPr b="0" i="1" lang="en-US" sz="1800" spc="-1" strike="noStrike" u="sng">
                <a:solidFill>
                  <a:srgbClr val="000000"/>
                </a:solidFill>
                <a:uFillTx/>
                <a:latin typeface="DejaVu Sans"/>
                <a:ea typeface="ＭＳ Ｐゴシック"/>
              </a:rPr>
              <a:t>Better solution: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 M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ake explanations explicit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5" name="CustomShape 2"/>
          <p:cNvSpPr/>
          <p:nvPr/>
        </p:nvSpPr>
        <p:spPr>
          <a:xfrm>
            <a:off x="542880" y="723240"/>
            <a:ext cx="10359360" cy="50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Textual Requirements Specification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416" name="CustomShape 3"/>
          <p:cNvSpPr/>
          <p:nvPr/>
        </p:nvSpPr>
        <p:spPr>
          <a:xfrm>
            <a:off x="542880" y="1268640"/>
            <a:ext cx="10359360" cy="50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Guidelines – </a:t>
            </a: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Style Guide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CustomShape 1"/>
          <p:cNvSpPr/>
          <p:nvPr/>
        </p:nvSpPr>
        <p:spPr>
          <a:xfrm>
            <a:off x="539640" y="1684440"/>
            <a:ext cx="10320480" cy="441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marL="216000" indent="-215640">
              <a:lnSpc>
                <a:spcPct val="90000"/>
              </a:lnSpc>
              <a:spcBef>
                <a:spcPts val="9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171468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Avoid generalities</a:t>
            </a:r>
            <a:endParaRPr b="0" lang="en-US" sz="2000" spc="-1" strike="noStrike">
              <a:latin typeface="Arial"/>
            </a:endParaRPr>
          </a:p>
          <a:p>
            <a:pPr lvl="1" marL="432000" indent="-215640">
              <a:lnSpc>
                <a:spcPct val="9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171468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Leads to ambiguities → Example Tamagotchi: “On clicking the R-button the selected function is canceled.“ Is this also true for the time function?</a:t>
            </a:r>
            <a:endParaRPr b="0" lang="en-US" sz="1800" spc="-1" strike="noStrike">
              <a:latin typeface="Arial"/>
            </a:endParaRPr>
          </a:p>
          <a:p>
            <a:pPr lvl="1" marL="432000" indent="-215640">
              <a:lnSpc>
                <a:spcPct val="9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171468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Seems boring if it has platitude characteristics → Example: “Input masks should be displayed entirely on screen. Scrolling should be avoided if possible. That is a principle of graphical user-interface design!“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360"/>
              </a:spcBef>
              <a:tabLst>
                <a:tab algn="l" pos="1714680"/>
              </a:tabLst>
            </a:pPr>
            <a:endParaRPr b="0" lang="en-US" sz="1800" spc="-1" strike="noStrike">
              <a:latin typeface="Arial"/>
            </a:endParaRPr>
          </a:p>
          <a:p>
            <a:pPr marL="216000" indent="-215640">
              <a:lnSpc>
                <a:spcPct val="90000"/>
              </a:lnSpc>
              <a:spcBef>
                <a:spcPts val="9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171468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Document the sources (persons) of all requirements</a:t>
            </a:r>
            <a:endParaRPr b="0" lang="en-US" sz="2000" spc="-1" strike="noStrike">
              <a:latin typeface="Arial"/>
            </a:endParaRPr>
          </a:p>
          <a:p>
            <a:pPr lvl="1" marL="432000" indent="-215640">
              <a:lnSpc>
                <a:spcPct val="9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171468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For a large number of requirements or after a certain period of time, it is difficult to remember a source, if a requirement must be changed. 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8" name="CustomShape 2"/>
          <p:cNvSpPr/>
          <p:nvPr/>
        </p:nvSpPr>
        <p:spPr>
          <a:xfrm>
            <a:off x="542880" y="723240"/>
            <a:ext cx="10359360" cy="50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Textual Requirements Specification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419" name="CustomShape 3"/>
          <p:cNvSpPr/>
          <p:nvPr/>
        </p:nvSpPr>
        <p:spPr>
          <a:xfrm>
            <a:off x="542880" y="1268640"/>
            <a:ext cx="10359360" cy="50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Guidelines – </a:t>
            </a: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Style Guide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CustomShape 1"/>
          <p:cNvSpPr/>
          <p:nvPr/>
        </p:nvSpPr>
        <p:spPr>
          <a:xfrm>
            <a:off x="539640" y="1662120"/>
            <a:ext cx="10337760" cy="438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marL="216000" indent="-215640">
              <a:lnSpc>
                <a:spcPct val="90000"/>
              </a:lnSpc>
              <a:spcBef>
                <a:spcPts val="9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171468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Why should technical terms be defined?</a:t>
            </a:r>
            <a:endParaRPr b="0" lang="en-US" sz="2000" spc="-1" strike="noStrike">
              <a:latin typeface="Arial"/>
            </a:endParaRPr>
          </a:p>
          <a:p>
            <a:pPr marL="216000" indent="-215640">
              <a:lnSpc>
                <a:spcPct val="90000"/>
              </a:lnSpc>
              <a:spcBef>
                <a:spcPts val="9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171468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The advantage is to avoid misunderstandings caused by the following phenomena:</a:t>
            </a:r>
            <a:endParaRPr b="0" lang="en-US" sz="2000" spc="-1" strike="noStrike">
              <a:latin typeface="Arial"/>
            </a:endParaRPr>
          </a:p>
          <a:p>
            <a:pPr lvl="1" marL="432000" indent="-215640">
              <a:lnSpc>
                <a:spcPct val="9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171468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Unclear terms. Meaning is unclear to the requirement engineer (e.g., “butterfly valve”)</a:t>
            </a:r>
            <a:endParaRPr b="0" lang="en-US" sz="1800" spc="-1" strike="noStrike">
              <a:latin typeface="Arial"/>
            </a:endParaRPr>
          </a:p>
          <a:p>
            <a:pPr lvl="1" marL="432000" indent="-215640">
              <a:lnSpc>
                <a:spcPct val="9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171468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Ordinary terms may have special meanings to clients/users (“article”, “call”)</a:t>
            </a:r>
            <a:endParaRPr b="0" lang="en-US" sz="1800" spc="-1" strike="noStrike">
              <a:latin typeface="Arial"/>
            </a:endParaRPr>
          </a:p>
          <a:p>
            <a:pPr lvl="1" marL="432000" indent="-215640">
              <a:lnSpc>
                <a:spcPct val="9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171468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Different terms for the same „thing“ (synonyms) used by different sources or because the vocabulary of concepts of the client is not yet defined</a:t>
            </a:r>
            <a:endParaRPr b="0" lang="en-US" sz="1800" spc="-1" strike="noStrike">
              <a:latin typeface="Arial"/>
            </a:endParaRPr>
          </a:p>
          <a:p>
            <a:pPr lvl="1" marL="432000" indent="-215640">
              <a:lnSpc>
                <a:spcPct val="9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171468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Same term for related, but still different „things“ (polysemy)</a:t>
            </a:r>
            <a:r>
              <a:rPr b="0" lang="en-US" sz="1800" spc="-1" strike="noStrike">
                <a:solidFill>
                  <a:srgbClr val="0000ff"/>
                </a:solidFill>
                <a:latin typeface="DejaVu Sans"/>
                <a:ea typeface="ＭＳ Ｐゴシック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e.g.</a:t>
            </a:r>
            <a:r>
              <a:rPr b="0" lang="en-US" sz="1800" spc="-1" strike="noStrike">
                <a:solidFill>
                  <a:srgbClr val="0000ff"/>
                </a:solidFill>
                <a:latin typeface="DejaVu Sans"/>
                <a:ea typeface="ＭＳ Ｐゴシック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“school” = the institution 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or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 specific school (e.g., Werner v. Siemens Schule in Hildesheim)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21" name="CustomShape 2"/>
          <p:cNvSpPr/>
          <p:nvPr/>
        </p:nvSpPr>
        <p:spPr>
          <a:xfrm>
            <a:off x="542880" y="723240"/>
            <a:ext cx="10359360" cy="50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Textual Requirements Specification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422" name="CustomShape 3"/>
          <p:cNvSpPr/>
          <p:nvPr/>
        </p:nvSpPr>
        <p:spPr>
          <a:xfrm>
            <a:off x="542880" y="1268640"/>
            <a:ext cx="10359360" cy="50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Guidelines – </a:t>
            </a: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Technical Terms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CustomShape 1"/>
          <p:cNvSpPr/>
          <p:nvPr/>
        </p:nvSpPr>
        <p:spPr>
          <a:xfrm>
            <a:off x="539640" y="1582560"/>
            <a:ext cx="10583280" cy="339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marL="343080" indent="-342720">
              <a:lnSpc>
                <a:spcPct val="100000"/>
              </a:lnSpc>
              <a:spcBef>
                <a:spcPts val="901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Choose terms appropriate for the readers</a:t>
            </a:r>
            <a:endParaRPr b="0" lang="en-US" sz="20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901"/>
              </a:spcBef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901"/>
              </a:spcBef>
              <a:tabLst>
                <a:tab algn="l" pos="0"/>
              </a:tabLst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ＭＳ Ｐゴシック"/>
              </a:rPr>
              <a:t>Example </a:t>
            </a:r>
            <a:r>
              <a:rPr b="0" lang="en-US" sz="2000" spc="-1" strike="noStrike" u="sng">
                <a:solidFill>
                  <a:srgbClr val="008c4f"/>
                </a:solidFill>
                <a:uFillTx/>
                <a:latin typeface="Times New Roman"/>
                <a:ea typeface="ＭＳ Ｐゴシック"/>
              </a:rPr>
              <a:t>→</a:t>
            </a: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ＭＳ Ｐゴシック"/>
              </a:rPr>
              <a:t> ISDN phone</a:t>
            </a:r>
            <a:endParaRPr b="0" lang="en-US" sz="20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"/>
              <a:tabLst>
                <a:tab algn="l" pos="1714680"/>
              </a:tabLst>
            </a:pPr>
            <a:r>
              <a:rPr b="0" i="1" lang="en-US" sz="20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For the hardware engineer: 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key codes and activation of the LCD display</a:t>
            </a:r>
            <a:endParaRPr b="0" lang="en-US" sz="20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"/>
              <a:tabLst>
                <a:tab algn="l" pos="1714680"/>
              </a:tabLst>
            </a:pPr>
            <a:r>
              <a:rPr b="0" i="1" lang="en-US" sz="20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For the interface designer: 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key sequences and masks on the LCD display</a:t>
            </a:r>
            <a:endParaRPr b="0" lang="en-US" sz="20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"/>
              <a:tabLst>
                <a:tab algn="l" pos="1714680"/>
              </a:tabLst>
            </a:pPr>
            <a:r>
              <a:rPr b="0" i="1" lang="en-US" sz="20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For the user of the telephone: 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functions like call forwarding</a:t>
            </a:r>
            <a:endParaRPr b="0" lang="en-US" sz="20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"/>
              <a:tabLst>
                <a:tab algn="l" pos="171468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The correct description level is the one, that suits the expectations of the requirements-document reader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24" name="CustomShape 2"/>
          <p:cNvSpPr/>
          <p:nvPr/>
        </p:nvSpPr>
        <p:spPr>
          <a:xfrm>
            <a:off x="542880" y="723600"/>
            <a:ext cx="10359360" cy="50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Textual Requirements Specification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425" name="CustomShape 3"/>
          <p:cNvSpPr/>
          <p:nvPr/>
        </p:nvSpPr>
        <p:spPr>
          <a:xfrm>
            <a:off x="542880" y="1269000"/>
            <a:ext cx="10359360" cy="50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Guidelines – </a:t>
            </a: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Technical Terms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CustomShape 1"/>
          <p:cNvSpPr/>
          <p:nvPr/>
        </p:nvSpPr>
        <p:spPr>
          <a:xfrm>
            <a:off x="542880" y="721800"/>
            <a:ext cx="10359360" cy="50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Lecture 4: Requirements Documentation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427" name="CustomShape 2"/>
          <p:cNvSpPr/>
          <p:nvPr/>
        </p:nvSpPr>
        <p:spPr>
          <a:xfrm>
            <a:off x="542880" y="1267200"/>
            <a:ext cx="10359360" cy="50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Content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428" name="CustomShape 3"/>
          <p:cNvSpPr/>
          <p:nvPr/>
        </p:nvSpPr>
        <p:spPr>
          <a:xfrm>
            <a:off x="539640" y="1709280"/>
            <a:ext cx="8226720" cy="43549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 anchor="ctr">
            <a:noAutofit/>
          </a:bodyPr>
          <a:p>
            <a:pPr marL="343080" indent="-34272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Arial"/>
              </a:rPr>
              <a:t>Types of Requirements</a:t>
            </a:r>
            <a:endParaRPr b="0" lang="en-US" sz="18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Arial"/>
              </a:rPr>
              <a:t>Textual Requirements Specification</a:t>
            </a:r>
            <a:endParaRPr b="0" lang="en-US" sz="1800" spc="-1" strike="noStrike">
              <a:latin typeface="Arial"/>
            </a:endParaRPr>
          </a:p>
          <a:p>
            <a:pPr lvl="1" marL="800280" indent="-34272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Arial"/>
              </a:rPr>
              <a:t>Ambiguity</a:t>
            </a:r>
            <a:endParaRPr b="0" lang="en-US" sz="1800" spc="-1" strike="noStrike">
              <a:latin typeface="Arial"/>
            </a:endParaRPr>
          </a:p>
          <a:p>
            <a:pPr lvl="1" marL="800280" indent="-34272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Arial"/>
              </a:rPr>
              <a:t>Guidelines</a:t>
            </a:r>
            <a:endParaRPr b="0" lang="en-US" sz="1800" spc="-1" strike="noStrike">
              <a:latin typeface="Arial"/>
            </a:endParaRPr>
          </a:p>
          <a:p>
            <a:pPr lvl="1" marL="800280" indent="-34272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Arial"/>
              </a:rPr>
              <a:t>Syntactic Requirements Patterns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TextShape 1"/>
          <p:cNvSpPr txBox="1"/>
          <p:nvPr/>
        </p:nvSpPr>
        <p:spPr>
          <a:xfrm>
            <a:off x="539640" y="1339200"/>
            <a:ext cx="10891080" cy="486072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 anchor="ctr">
            <a:noAutofit/>
          </a:bodyPr>
          <a:p>
            <a:pPr marL="216000" indent="-21564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Technique that aims at avoiding mistakes</a:t>
            </a:r>
            <a:endParaRPr b="0" lang="en-US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Also known as </a:t>
            </a:r>
            <a:r>
              <a:rPr b="0" i="1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 templates</a:t>
            </a:r>
            <a:endParaRPr b="0" lang="en-US" sz="2000" spc="-1" strike="noStrike">
              <a:latin typeface="Arial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5640" algn="ctr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endParaRPr b="0" lang="en-US" sz="2000" spc="-1" strike="noStrike">
              <a:latin typeface="Arial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A good pattern contains:</a:t>
            </a:r>
            <a:endParaRPr b="0" lang="en-US" sz="20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Condition, subject, “legal obligation”, verb, object</a:t>
            </a:r>
            <a:endParaRPr b="0" lang="en-US" sz="1800" spc="-1" strike="noStrike">
              <a:latin typeface="Arial"/>
            </a:endParaRPr>
          </a:p>
          <a:p>
            <a:pPr marL="228600" indent="-228240">
              <a:lnSpc>
                <a:spcPct val="100000"/>
              </a:lnSpc>
              <a:spcBef>
                <a:spcPts val="1417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430" name="CustomShape 2"/>
          <p:cNvSpPr/>
          <p:nvPr/>
        </p:nvSpPr>
        <p:spPr>
          <a:xfrm>
            <a:off x="542880" y="722160"/>
            <a:ext cx="10359360" cy="50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Textual Requirements Specification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431" name="CustomShape 3"/>
          <p:cNvSpPr/>
          <p:nvPr/>
        </p:nvSpPr>
        <p:spPr>
          <a:xfrm>
            <a:off x="542880" y="1267560"/>
            <a:ext cx="10359360" cy="50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Syntactic Requirements Patterns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432" name="CustomShape 4"/>
          <p:cNvSpPr/>
          <p:nvPr/>
        </p:nvSpPr>
        <p:spPr>
          <a:xfrm>
            <a:off x="465840" y="3309120"/>
            <a:ext cx="10891080" cy="1059840"/>
          </a:xfrm>
          <a:prstGeom prst="roundRect">
            <a:avLst>
              <a:gd name="adj" fmla="val 16667"/>
            </a:avLst>
          </a:prstGeom>
          <a:noFill/>
          <a:ln>
            <a:solidFill>
              <a:srgbClr val="008c4f"/>
            </a:solidFill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“</a:t>
            </a:r>
            <a:r>
              <a:rPr b="0" i="1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A syntactic requirement pattern defines a syntactic structure for documenting requirements in natural language and defines meaning of each part of the syntactic structure.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”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33" name="CustomShape 5"/>
          <p:cNvSpPr/>
          <p:nvPr/>
        </p:nvSpPr>
        <p:spPr>
          <a:xfrm>
            <a:off x="263520" y="6411600"/>
            <a:ext cx="10918440" cy="22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900" spc="-1" strike="noStrike">
                <a:solidFill>
                  <a:srgbClr val="a6a6a6"/>
                </a:solidFill>
                <a:latin typeface="Roboto"/>
                <a:ea typeface="Roboto"/>
              </a:rPr>
              <a:t>K. Pohl (2010) – </a:t>
            </a: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Requirements Engineering – Fundamentals, Principles and Techniques</a:t>
            </a:r>
            <a:endParaRPr b="0" lang="en-US" sz="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CustomShape 1"/>
          <p:cNvSpPr/>
          <p:nvPr/>
        </p:nvSpPr>
        <p:spPr>
          <a:xfrm>
            <a:off x="542880" y="721800"/>
            <a:ext cx="10358280" cy="49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Types of Requirements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248" name="CustomShape 2"/>
          <p:cNvSpPr/>
          <p:nvPr/>
        </p:nvSpPr>
        <p:spPr>
          <a:xfrm>
            <a:off x="542880" y="1267200"/>
            <a:ext cx="10358280" cy="49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Motivation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249" name="CustomShape 3"/>
          <p:cNvSpPr/>
          <p:nvPr/>
        </p:nvSpPr>
        <p:spPr>
          <a:xfrm>
            <a:off x="451800" y="1709280"/>
            <a:ext cx="8225640" cy="4353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0" name="TextShape 4"/>
          <p:cNvSpPr txBox="1"/>
          <p:nvPr/>
        </p:nvSpPr>
        <p:spPr>
          <a:xfrm>
            <a:off x="609480" y="1768320"/>
            <a:ext cx="10588680" cy="48567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marL="216000" indent="-21564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Different types of requirements must be documented for a complete requirements documentation. </a:t>
            </a:r>
            <a:endParaRPr b="0" lang="en-US" sz="2000" spc="-1" strike="noStrike">
              <a:latin typeface="Arial"/>
            </a:endParaRPr>
          </a:p>
          <a:p>
            <a:pPr marL="228600" indent="-228240">
              <a:lnSpc>
                <a:spcPct val="100000"/>
              </a:lnSpc>
              <a:spcBef>
                <a:spcPts val="1417"/>
              </a:spcBef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73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de-DE" sz="2000" spc="-1" strike="noStrike">
                <a:solidFill>
                  <a:srgbClr val="000000"/>
                </a:solidFill>
                <a:latin typeface="DejaVu Sans"/>
                <a:ea typeface="Arial"/>
              </a:rPr>
              <a:t>These 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requirements types differ with respect to:</a:t>
            </a:r>
            <a:endParaRPr b="0" lang="en-US" sz="20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73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adequate specification techniques</a:t>
            </a:r>
            <a:endParaRPr b="0" lang="en-US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73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their importance for different types of systems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TextShape 1"/>
          <p:cNvSpPr txBox="1"/>
          <p:nvPr/>
        </p:nvSpPr>
        <p:spPr>
          <a:xfrm>
            <a:off x="539640" y="4363920"/>
            <a:ext cx="10891080" cy="183600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 anchor="ctr">
            <a:noAutofit/>
          </a:bodyPr>
          <a:p>
            <a:pPr marL="216000" indent="-21564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i="1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&lt;when?&gt; / &lt;under what conditions&gt;</a:t>
            </a:r>
            <a:endParaRPr b="0" lang="en-US" sz="20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Conditions under which the function documented in the requirement is performed</a:t>
            </a:r>
            <a:endParaRPr b="0" lang="en-US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Temporal or logical</a:t>
            </a:r>
            <a:endParaRPr b="0" lang="en-US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One or more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5" name="CustomShape 2"/>
          <p:cNvSpPr/>
          <p:nvPr/>
        </p:nvSpPr>
        <p:spPr>
          <a:xfrm>
            <a:off x="542880" y="722160"/>
            <a:ext cx="10359360" cy="50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Textual Requirements Specification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436" name="CustomShape 3"/>
          <p:cNvSpPr/>
          <p:nvPr/>
        </p:nvSpPr>
        <p:spPr>
          <a:xfrm>
            <a:off x="542880" y="1267560"/>
            <a:ext cx="10359360" cy="50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Syntactic Requirements Patterns – Example 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437" name="CustomShape 4"/>
          <p:cNvSpPr/>
          <p:nvPr/>
        </p:nvSpPr>
        <p:spPr>
          <a:xfrm>
            <a:off x="263520" y="6411600"/>
            <a:ext cx="10918440" cy="22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900" spc="-1" strike="noStrike">
                <a:solidFill>
                  <a:srgbClr val="a6a6a6"/>
                </a:solidFill>
                <a:latin typeface="Roboto"/>
                <a:ea typeface="Roboto"/>
              </a:rPr>
              <a:t>C. Rupp (2009) – </a:t>
            </a: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Requirements Engineering and Management</a:t>
            </a:r>
            <a:endParaRPr b="0" lang="en-US" sz="900" spc="-1" strike="noStrike">
              <a:latin typeface="Arial"/>
            </a:endParaRPr>
          </a:p>
        </p:txBody>
      </p:sp>
      <p:pic>
        <p:nvPicPr>
          <p:cNvPr id="438" name="Picture 2" descr=""/>
          <p:cNvPicPr/>
          <p:nvPr/>
        </p:nvPicPr>
        <p:blipFill>
          <a:blip r:embed="rId1"/>
          <a:stretch/>
        </p:blipFill>
        <p:spPr>
          <a:xfrm>
            <a:off x="1040760" y="1868040"/>
            <a:ext cx="10108080" cy="2395440"/>
          </a:xfrm>
          <a:prstGeom prst="rect">
            <a:avLst/>
          </a:prstGeom>
          <a:ln>
            <a:noFill/>
          </a:ln>
        </p:spPr>
      </p:pic>
      <p:sp>
        <p:nvSpPr>
          <p:cNvPr id="439" name="CustomShape 5"/>
          <p:cNvSpPr/>
          <p:nvPr/>
        </p:nvSpPr>
        <p:spPr>
          <a:xfrm>
            <a:off x="914400" y="2552400"/>
            <a:ext cx="1495440" cy="983520"/>
          </a:xfrm>
          <a:prstGeom prst="frame">
            <a:avLst>
              <a:gd name="adj1" fmla="val 1311"/>
            </a:avLst>
          </a:prstGeom>
          <a:solidFill>
            <a:srgbClr val="ff0000"/>
          </a:solidFill>
          <a:ln cap="rnd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TextShape 1"/>
          <p:cNvSpPr txBox="1"/>
          <p:nvPr/>
        </p:nvSpPr>
        <p:spPr>
          <a:xfrm>
            <a:off x="539640" y="4363920"/>
            <a:ext cx="10891080" cy="183600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 anchor="ctr">
            <a:noAutofit/>
          </a:bodyPr>
          <a:p>
            <a:pPr marL="216000" indent="-21564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i="1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SYSTEM / &lt;system name&gt;</a:t>
            </a:r>
            <a:endParaRPr b="0" lang="en-US" sz="20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Name of the system that shall provide the functionality</a:t>
            </a:r>
            <a:endParaRPr b="0" lang="en-US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Subject of the sentence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1" name="CustomShape 2"/>
          <p:cNvSpPr/>
          <p:nvPr/>
        </p:nvSpPr>
        <p:spPr>
          <a:xfrm>
            <a:off x="542880" y="722160"/>
            <a:ext cx="10359360" cy="50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Textual Requirements Specification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442" name="CustomShape 3"/>
          <p:cNvSpPr/>
          <p:nvPr/>
        </p:nvSpPr>
        <p:spPr>
          <a:xfrm>
            <a:off x="542880" y="1267560"/>
            <a:ext cx="10359360" cy="50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Syntactic Requirements Patterns – Example 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443" name="CustomShape 4"/>
          <p:cNvSpPr/>
          <p:nvPr/>
        </p:nvSpPr>
        <p:spPr>
          <a:xfrm>
            <a:off x="263520" y="6411600"/>
            <a:ext cx="10918440" cy="22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900" spc="-1" strike="noStrike">
                <a:solidFill>
                  <a:srgbClr val="a6a6a6"/>
                </a:solidFill>
                <a:latin typeface="Roboto"/>
                <a:ea typeface="Roboto"/>
              </a:rPr>
              <a:t>C. Rupp (2009) – </a:t>
            </a: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Requirements Engineering and Management</a:t>
            </a:r>
            <a:endParaRPr b="0" lang="en-US" sz="900" spc="-1" strike="noStrike">
              <a:latin typeface="Arial"/>
            </a:endParaRPr>
          </a:p>
        </p:txBody>
      </p:sp>
      <p:pic>
        <p:nvPicPr>
          <p:cNvPr id="444" name="Picture 2" descr=""/>
          <p:cNvPicPr/>
          <p:nvPr/>
        </p:nvPicPr>
        <p:blipFill>
          <a:blip r:embed="rId1"/>
          <a:stretch/>
        </p:blipFill>
        <p:spPr>
          <a:xfrm>
            <a:off x="1040760" y="1868040"/>
            <a:ext cx="10108080" cy="2395440"/>
          </a:xfrm>
          <a:prstGeom prst="rect">
            <a:avLst/>
          </a:prstGeom>
          <a:ln>
            <a:noFill/>
          </a:ln>
        </p:spPr>
      </p:pic>
      <p:sp>
        <p:nvSpPr>
          <p:cNvPr id="445" name="CustomShape 5"/>
          <p:cNvSpPr/>
          <p:nvPr/>
        </p:nvSpPr>
        <p:spPr>
          <a:xfrm>
            <a:off x="2586960" y="2574000"/>
            <a:ext cx="1495440" cy="983520"/>
          </a:xfrm>
          <a:prstGeom prst="frame">
            <a:avLst>
              <a:gd name="adj1" fmla="val 1311"/>
            </a:avLst>
          </a:prstGeom>
          <a:solidFill>
            <a:srgbClr val="ff0000"/>
          </a:solidFill>
          <a:ln cap="rnd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TextShape 1"/>
          <p:cNvSpPr txBox="1"/>
          <p:nvPr/>
        </p:nvSpPr>
        <p:spPr>
          <a:xfrm>
            <a:off x="539640" y="4363920"/>
            <a:ext cx="10891080" cy="183600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 anchor="ctr">
            <a:noAutofit/>
          </a:bodyPr>
          <a:p>
            <a:pPr marL="216000" indent="-21564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i="1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SHALL</a:t>
            </a:r>
            <a:endParaRPr b="0" lang="en-US" sz="20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Legally binding requirement</a:t>
            </a:r>
            <a:endParaRPr b="0" lang="en-US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If a statement does not contain “shall”, it is not a requirement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7" name="CustomShape 2"/>
          <p:cNvSpPr/>
          <p:nvPr/>
        </p:nvSpPr>
        <p:spPr>
          <a:xfrm>
            <a:off x="542880" y="722160"/>
            <a:ext cx="10359360" cy="50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Textual Requirements Specification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448" name="CustomShape 3"/>
          <p:cNvSpPr/>
          <p:nvPr/>
        </p:nvSpPr>
        <p:spPr>
          <a:xfrm>
            <a:off x="542880" y="1267560"/>
            <a:ext cx="10359360" cy="50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Syntactic Requirements Patterns – Example 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449" name="CustomShape 4"/>
          <p:cNvSpPr/>
          <p:nvPr/>
        </p:nvSpPr>
        <p:spPr>
          <a:xfrm>
            <a:off x="263520" y="6411600"/>
            <a:ext cx="10918440" cy="22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900" spc="-1" strike="noStrike">
                <a:solidFill>
                  <a:srgbClr val="a6a6a6"/>
                </a:solidFill>
                <a:latin typeface="Roboto"/>
                <a:ea typeface="Roboto"/>
              </a:rPr>
              <a:t>C. Rupp (2009) – </a:t>
            </a: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Requirements Engineering and Management</a:t>
            </a:r>
            <a:endParaRPr b="0" lang="en-US" sz="900" spc="-1" strike="noStrike">
              <a:latin typeface="Arial"/>
            </a:endParaRPr>
          </a:p>
        </p:txBody>
      </p:sp>
      <p:pic>
        <p:nvPicPr>
          <p:cNvPr id="450" name="Picture 2" descr=""/>
          <p:cNvPicPr/>
          <p:nvPr/>
        </p:nvPicPr>
        <p:blipFill>
          <a:blip r:embed="rId1"/>
          <a:stretch/>
        </p:blipFill>
        <p:spPr>
          <a:xfrm>
            <a:off x="1040760" y="1868040"/>
            <a:ext cx="10108080" cy="2395440"/>
          </a:xfrm>
          <a:prstGeom prst="rect">
            <a:avLst/>
          </a:prstGeom>
          <a:ln>
            <a:noFill/>
          </a:ln>
        </p:spPr>
      </p:pic>
      <p:sp>
        <p:nvSpPr>
          <p:cNvPr id="451" name="CustomShape 5"/>
          <p:cNvSpPr/>
          <p:nvPr/>
        </p:nvSpPr>
        <p:spPr>
          <a:xfrm>
            <a:off x="4512600" y="2252160"/>
            <a:ext cx="896400" cy="458640"/>
          </a:xfrm>
          <a:prstGeom prst="frame">
            <a:avLst>
              <a:gd name="adj1" fmla="val 1311"/>
            </a:avLst>
          </a:prstGeom>
          <a:solidFill>
            <a:srgbClr val="ff0000"/>
          </a:solidFill>
          <a:ln cap="rnd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TextShape 1"/>
          <p:cNvSpPr txBox="1"/>
          <p:nvPr/>
        </p:nvSpPr>
        <p:spPr>
          <a:xfrm>
            <a:off x="539640" y="4363920"/>
            <a:ext cx="10891080" cy="183600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 anchor="ctr">
            <a:noAutofit/>
          </a:bodyPr>
          <a:p>
            <a:pPr marL="216000" indent="-21564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i="1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SHOULD</a:t>
            </a:r>
            <a:endParaRPr b="0" lang="en-US" sz="20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Highly recommended feature</a:t>
            </a:r>
            <a:endParaRPr b="0" lang="en-US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Optional, not contractually required</a:t>
            </a:r>
            <a:endParaRPr b="0" lang="en-US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More like goals instead of requirements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53" name="CustomShape 2"/>
          <p:cNvSpPr/>
          <p:nvPr/>
        </p:nvSpPr>
        <p:spPr>
          <a:xfrm>
            <a:off x="542880" y="722160"/>
            <a:ext cx="10359360" cy="50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Textual Requirements Specification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454" name="CustomShape 3"/>
          <p:cNvSpPr/>
          <p:nvPr/>
        </p:nvSpPr>
        <p:spPr>
          <a:xfrm>
            <a:off x="542880" y="1267560"/>
            <a:ext cx="10359360" cy="50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Syntactic Requirements Patterns – Example 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455" name="CustomShape 4"/>
          <p:cNvSpPr/>
          <p:nvPr/>
        </p:nvSpPr>
        <p:spPr>
          <a:xfrm>
            <a:off x="263520" y="6411600"/>
            <a:ext cx="10918440" cy="22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900" spc="-1" strike="noStrike">
                <a:solidFill>
                  <a:srgbClr val="a6a6a6"/>
                </a:solidFill>
                <a:latin typeface="Roboto"/>
                <a:ea typeface="Roboto"/>
              </a:rPr>
              <a:t>C. Rupp (2009) – </a:t>
            </a: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Requirements Engineering and Management</a:t>
            </a:r>
            <a:endParaRPr b="0" lang="en-US" sz="900" spc="-1" strike="noStrike">
              <a:latin typeface="Arial"/>
            </a:endParaRPr>
          </a:p>
        </p:txBody>
      </p:sp>
      <p:pic>
        <p:nvPicPr>
          <p:cNvPr id="456" name="Picture 2" descr=""/>
          <p:cNvPicPr/>
          <p:nvPr/>
        </p:nvPicPr>
        <p:blipFill>
          <a:blip r:embed="rId1"/>
          <a:stretch/>
        </p:blipFill>
        <p:spPr>
          <a:xfrm>
            <a:off x="1040760" y="1868040"/>
            <a:ext cx="10108080" cy="2395440"/>
          </a:xfrm>
          <a:prstGeom prst="rect">
            <a:avLst/>
          </a:prstGeom>
          <a:ln>
            <a:noFill/>
          </a:ln>
        </p:spPr>
      </p:pic>
      <p:sp>
        <p:nvSpPr>
          <p:cNvPr id="457" name="CustomShape 5"/>
          <p:cNvSpPr/>
          <p:nvPr/>
        </p:nvSpPr>
        <p:spPr>
          <a:xfrm>
            <a:off x="4512600" y="2836440"/>
            <a:ext cx="896400" cy="458640"/>
          </a:xfrm>
          <a:prstGeom prst="frame">
            <a:avLst>
              <a:gd name="adj1" fmla="val 1311"/>
            </a:avLst>
          </a:prstGeom>
          <a:solidFill>
            <a:srgbClr val="ff0000"/>
          </a:solidFill>
          <a:ln cap="rnd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TextShape 1"/>
          <p:cNvSpPr txBox="1"/>
          <p:nvPr/>
        </p:nvSpPr>
        <p:spPr>
          <a:xfrm>
            <a:off x="539640" y="4363920"/>
            <a:ext cx="10891080" cy="183600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 anchor="ctr">
            <a:noAutofit/>
          </a:bodyPr>
          <a:p>
            <a:pPr marL="216000" indent="-21564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i="1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WILL</a:t>
            </a:r>
            <a:endParaRPr b="0" lang="en-US" sz="20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Statements of fact</a:t>
            </a:r>
            <a:endParaRPr b="0" lang="en-US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Example: If I want to tell you something about another system I will use “will”.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59" name="CustomShape 2"/>
          <p:cNvSpPr/>
          <p:nvPr/>
        </p:nvSpPr>
        <p:spPr>
          <a:xfrm>
            <a:off x="542880" y="722160"/>
            <a:ext cx="10359360" cy="50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Textual Requirements Specification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460" name="CustomShape 3"/>
          <p:cNvSpPr/>
          <p:nvPr/>
        </p:nvSpPr>
        <p:spPr>
          <a:xfrm>
            <a:off x="542880" y="1267560"/>
            <a:ext cx="10359360" cy="50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Syntactic Requirements Patterns – Example 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461" name="CustomShape 4"/>
          <p:cNvSpPr/>
          <p:nvPr/>
        </p:nvSpPr>
        <p:spPr>
          <a:xfrm>
            <a:off x="263520" y="6411600"/>
            <a:ext cx="10918440" cy="22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900" spc="-1" strike="noStrike">
                <a:solidFill>
                  <a:srgbClr val="a6a6a6"/>
                </a:solidFill>
                <a:latin typeface="Roboto"/>
                <a:ea typeface="Roboto"/>
              </a:rPr>
              <a:t>C. Rupp (2009) – </a:t>
            </a: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Requirements Engineering and Management</a:t>
            </a:r>
            <a:endParaRPr b="0" lang="en-US" sz="900" spc="-1" strike="noStrike">
              <a:latin typeface="Arial"/>
            </a:endParaRPr>
          </a:p>
        </p:txBody>
      </p:sp>
      <p:pic>
        <p:nvPicPr>
          <p:cNvPr id="462" name="Picture 2" descr=""/>
          <p:cNvPicPr/>
          <p:nvPr/>
        </p:nvPicPr>
        <p:blipFill>
          <a:blip r:embed="rId1"/>
          <a:stretch/>
        </p:blipFill>
        <p:spPr>
          <a:xfrm>
            <a:off x="1040760" y="1868040"/>
            <a:ext cx="10108080" cy="2395440"/>
          </a:xfrm>
          <a:prstGeom prst="rect">
            <a:avLst/>
          </a:prstGeom>
          <a:ln>
            <a:noFill/>
          </a:ln>
        </p:spPr>
      </p:pic>
      <p:sp>
        <p:nvSpPr>
          <p:cNvPr id="463" name="CustomShape 5"/>
          <p:cNvSpPr/>
          <p:nvPr/>
        </p:nvSpPr>
        <p:spPr>
          <a:xfrm>
            <a:off x="4519800" y="3357360"/>
            <a:ext cx="896400" cy="458640"/>
          </a:xfrm>
          <a:prstGeom prst="frame">
            <a:avLst>
              <a:gd name="adj1" fmla="val 1311"/>
            </a:avLst>
          </a:prstGeom>
          <a:solidFill>
            <a:srgbClr val="ff0000"/>
          </a:solidFill>
          <a:ln cap="rnd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TextShape 1"/>
          <p:cNvSpPr txBox="1"/>
          <p:nvPr/>
        </p:nvSpPr>
        <p:spPr>
          <a:xfrm>
            <a:off x="539640" y="4363920"/>
            <a:ext cx="10891080" cy="183600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 anchor="ctr">
            <a:noAutofit/>
          </a:bodyPr>
          <a:p>
            <a:pPr marL="216000" indent="-21564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i="1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PROVIDE &lt;whom?&gt; WITH THE ABILITY TO &lt;process&gt;</a:t>
            </a:r>
            <a:endParaRPr b="0" lang="en-US" sz="20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Same as &lt;process&gt;, except: Applies to requirements offered to specific users 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→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&lt;whom?&gt;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65" name="CustomShape 2"/>
          <p:cNvSpPr/>
          <p:nvPr/>
        </p:nvSpPr>
        <p:spPr>
          <a:xfrm>
            <a:off x="542880" y="722160"/>
            <a:ext cx="10359360" cy="50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Textual Requirements Specification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466" name="CustomShape 3"/>
          <p:cNvSpPr/>
          <p:nvPr/>
        </p:nvSpPr>
        <p:spPr>
          <a:xfrm>
            <a:off x="542880" y="1267560"/>
            <a:ext cx="10359360" cy="50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Syntactic Requirements Patterns – Example 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467" name="CustomShape 4"/>
          <p:cNvSpPr/>
          <p:nvPr/>
        </p:nvSpPr>
        <p:spPr>
          <a:xfrm>
            <a:off x="263520" y="6411600"/>
            <a:ext cx="10918440" cy="22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900" spc="-1" strike="noStrike">
                <a:solidFill>
                  <a:srgbClr val="a6a6a6"/>
                </a:solidFill>
                <a:latin typeface="Roboto"/>
                <a:ea typeface="Roboto"/>
              </a:rPr>
              <a:t>C. Rupp (2009) – </a:t>
            </a: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Requirements Engineering and Management</a:t>
            </a:r>
            <a:endParaRPr b="0" lang="en-US" sz="900" spc="-1" strike="noStrike">
              <a:latin typeface="Arial"/>
            </a:endParaRPr>
          </a:p>
        </p:txBody>
      </p:sp>
      <p:pic>
        <p:nvPicPr>
          <p:cNvPr id="468" name="Picture 2" descr=""/>
          <p:cNvPicPr/>
          <p:nvPr/>
        </p:nvPicPr>
        <p:blipFill>
          <a:blip r:embed="rId1"/>
          <a:stretch/>
        </p:blipFill>
        <p:spPr>
          <a:xfrm>
            <a:off x="1040760" y="1868040"/>
            <a:ext cx="10108080" cy="2395440"/>
          </a:xfrm>
          <a:prstGeom prst="rect">
            <a:avLst/>
          </a:prstGeom>
          <a:ln>
            <a:noFill/>
          </a:ln>
        </p:spPr>
      </p:pic>
      <p:sp>
        <p:nvSpPr>
          <p:cNvPr id="469" name="CustomShape 5"/>
          <p:cNvSpPr/>
          <p:nvPr/>
        </p:nvSpPr>
        <p:spPr>
          <a:xfrm>
            <a:off x="6296760" y="2605680"/>
            <a:ext cx="1699920" cy="930240"/>
          </a:xfrm>
          <a:prstGeom prst="frame">
            <a:avLst>
              <a:gd name="adj1" fmla="val 1311"/>
            </a:avLst>
          </a:prstGeom>
          <a:solidFill>
            <a:srgbClr val="ff0000"/>
          </a:solidFill>
          <a:ln cap="rnd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TextShape 1"/>
          <p:cNvSpPr txBox="1"/>
          <p:nvPr/>
        </p:nvSpPr>
        <p:spPr>
          <a:xfrm>
            <a:off x="539640" y="4363920"/>
            <a:ext cx="10891080" cy="183600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 anchor="ctr">
            <a:noAutofit/>
          </a:bodyPr>
          <a:p>
            <a:pPr marL="216000" indent="-21564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i="1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BE ABLE TO &lt;process&gt;</a:t>
            </a:r>
            <a:endParaRPr b="0" lang="en-US" sz="20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Same as &lt;process&gt;, except: Applies to requirements that are performed as reactions to trigger events from other systems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71" name="CustomShape 2"/>
          <p:cNvSpPr/>
          <p:nvPr/>
        </p:nvSpPr>
        <p:spPr>
          <a:xfrm>
            <a:off x="542880" y="722160"/>
            <a:ext cx="10359360" cy="50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Textual Requirements Specification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472" name="CustomShape 3"/>
          <p:cNvSpPr/>
          <p:nvPr/>
        </p:nvSpPr>
        <p:spPr>
          <a:xfrm>
            <a:off x="542880" y="1267560"/>
            <a:ext cx="10359360" cy="50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Syntactic Requirements Patterns – Example 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473" name="CustomShape 4"/>
          <p:cNvSpPr/>
          <p:nvPr/>
        </p:nvSpPr>
        <p:spPr>
          <a:xfrm>
            <a:off x="263520" y="6411600"/>
            <a:ext cx="10918440" cy="22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900" spc="-1" strike="noStrike">
                <a:solidFill>
                  <a:srgbClr val="a6a6a6"/>
                </a:solidFill>
                <a:latin typeface="Roboto"/>
                <a:ea typeface="Roboto"/>
              </a:rPr>
              <a:t>C. Rupp (2009) – </a:t>
            </a: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Requirements Engineering and Management</a:t>
            </a:r>
            <a:endParaRPr b="0" lang="en-US" sz="900" spc="-1" strike="noStrike">
              <a:latin typeface="Arial"/>
            </a:endParaRPr>
          </a:p>
        </p:txBody>
      </p:sp>
      <p:pic>
        <p:nvPicPr>
          <p:cNvPr id="474" name="Picture 2" descr=""/>
          <p:cNvPicPr/>
          <p:nvPr/>
        </p:nvPicPr>
        <p:blipFill>
          <a:blip r:embed="rId1"/>
          <a:stretch/>
        </p:blipFill>
        <p:spPr>
          <a:xfrm>
            <a:off x="1040760" y="1868040"/>
            <a:ext cx="10108080" cy="2395440"/>
          </a:xfrm>
          <a:prstGeom prst="rect">
            <a:avLst/>
          </a:prstGeom>
          <a:ln>
            <a:noFill/>
          </a:ln>
        </p:spPr>
      </p:pic>
      <p:sp>
        <p:nvSpPr>
          <p:cNvPr id="475" name="CustomShape 5"/>
          <p:cNvSpPr/>
          <p:nvPr/>
        </p:nvSpPr>
        <p:spPr>
          <a:xfrm>
            <a:off x="6467760" y="3688200"/>
            <a:ext cx="1179360" cy="673200"/>
          </a:xfrm>
          <a:prstGeom prst="frame">
            <a:avLst>
              <a:gd name="adj1" fmla="val 1311"/>
            </a:avLst>
          </a:prstGeom>
          <a:solidFill>
            <a:srgbClr val="ff0000"/>
          </a:solidFill>
          <a:ln cap="rnd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TextShape 1"/>
          <p:cNvSpPr txBox="1"/>
          <p:nvPr/>
        </p:nvSpPr>
        <p:spPr>
          <a:xfrm>
            <a:off x="539640" y="4363920"/>
            <a:ext cx="10891080" cy="183600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 anchor="ctr">
            <a:noAutofit/>
          </a:bodyPr>
          <a:p>
            <a:pPr marL="216000" indent="-21564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i="1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&lt;object&gt; and &lt;additional details about the object&gt;</a:t>
            </a:r>
            <a:endParaRPr b="0" lang="en-US" sz="20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Object for which the functionality is required, e.g., which document shall be printed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77" name="CustomShape 2"/>
          <p:cNvSpPr/>
          <p:nvPr/>
        </p:nvSpPr>
        <p:spPr>
          <a:xfrm>
            <a:off x="542880" y="722160"/>
            <a:ext cx="10359360" cy="50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Textual Requirements Specification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478" name="CustomShape 3"/>
          <p:cNvSpPr/>
          <p:nvPr/>
        </p:nvSpPr>
        <p:spPr>
          <a:xfrm>
            <a:off x="542880" y="1267560"/>
            <a:ext cx="10359360" cy="50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Syntactic Requirements Patterns – Example 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479" name="CustomShape 4"/>
          <p:cNvSpPr/>
          <p:nvPr/>
        </p:nvSpPr>
        <p:spPr>
          <a:xfrm>
            <a:off x="263520" y="6411600"/>
            <a:ext cx="10918440" cy="22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900" spc="-1" strike="noStrike">
                <a:solidFill>
                  <a:srgbClr val="a6a6a6"/>
                </a:solidFill>
                <a:latin typeface="Roboto"/>
                <a:ea typeface="Roboto"/>
              </a:rPr>
              <a:t>C. Rupp (2009) – </a:t>
            </a: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Requirements Engineering and Management</a:t>
            </a:r>
            <a:endParaRPr b="0" lang="en-US" sz="900" spc="-1" strike="noStrike">
              <a:latin typeface="Arial"/>
            </a:endParaRPr>
          </a:p>
        </p:txBody>
      </p:sp>
      <p:pic>
        <p:nvPicPr>
          <p:cNvPr id="480" name="Picture 2" descr=""/>
          <p:cNvPicPr/>
          <p:nvPr/>
        </p:nvPicPr>
        <p:blipFill>
          <a:blip r:embed="rId1"/>
          <a:stretch/>
        </p:blipFill>
        <p:spPr>
          <a:xfrm>
            <a:off x="1040760" y="1868040"/>
            <a:ext cx="10108080" cy="2395440"/>
          </a:xfrm>
          <a:prstGeom prst="rect">
            <a:avLst/>
          </a:prstGeom>
          <a:ln>
            <a:noFill/>
          </a:ln>
        </p:spPr>
      </p:pic>
      <p:sp>
        <p:nvSpPr>
          <p:cNvPr id="481" name="CustomShape 5"/>
          <p:cNvSpPr/>
          <p:nvPr/>
        </p:nvSpPr>
        <p:spPr>
          <a:xfrm>
            <a:off x="8750160" y="2632680"/>
            <a:ext cx="2398680" cy="910800"/>
          </a:xfrm>
          <a:prstGeom prst="frame">
            <a:avLst>
              <a:gd name="adj1" fmla="val 1311"/>
            </a:avLst>
          </a:prstGeom>
          <a:solidFill>
            <a:srgbClr val="ff0000"/>
          </a:solidFill>
          <a:ln cap="rnd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TextShape 1"/>
          <p:cNvSpPr txBox="1"/>
          <p:nvPr/>
        </p:nvSpPr>
        <p:spPr>
          <a:xfrm>
            <a:off x="539640" y="1339200"/>
            <a:ext cx="10891080" cy="486072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 anchor="ctr">
            <a:noAutofit/>
          </a:bodyPr>
          <a:p>
            <a:pPr marL="216000" indent="-21564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“</a:t>
            </a:r>
            <a:r>
              <a:rPr b="0" lang="en-US" sz="2000" spc="-1" strike="noStrike">
                <a:solidFill>
                  <a:srgbClr val="00b0f0"/>
                </a:solidFill>
                <a:latin typeface="DejaVu Sans"/>
                <a:ea typeface="DejaVu Sans"/>
              </a:rPr>
              <a:t>If the glass break detector detects the damaging of a window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, </a:t>
            </a:r>
            <a:r>
              <a:rPr b="0" lang="en-US" sz="2000" spc="-1" strike="noStrike">
                <a:solidFill>
                  <a:srgbClr val="00b050"/>
                </a:solidFill>
                <a:latin typeface="DejaVu Sans"/>
                <a:ea typeface="DejaVu Sans"/>
              </a:rPr>
              <a:t>the Burglar3000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ff0000"/>
                </a:solidFill>
                <a:latin typeface="DejaVu Sans"/>
                <a:ea typeface="DejaVu Sans"/>
              </a:rPr>
              <a:t>shall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ffc000"/>
                </a:solidFill>
                <a:latin typeface="DejaVu Sans"/>
                <a:ea typeface="DejaVu Sans"/>
              </a:rPr>
              <a:t>inform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7030a0"/>
                </a:solidFill>
                <a:latin typeface="DejaVu Sans"/>
                <a:ea typeface="DejaVu Sans"/>
              </a:rPr>
              <a:t>the head office of the security service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.”</a:t>
            </a:r>
            <a:endParaRPr b="0" lang="en-US" sz="20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b0f0"/>
                </a:solidFill>
                <a:latin typeface="DejaVu Sans"/>
                <a:ea typeface="DejaVu Sans"/>
              </a:rPr>
              <a:t>&lt;when&gt;: if the glass break detector detects the damaging of a window</a:t>
            </a:r>
            <a:endParaRPr b="0" lang="en-US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b050"/>
                </a:solidFill>
                <a:latin typeface="DejaVu Sans"/>
                <a:ea typeface="DejaVu Sans"/>
              </a:rPr>
              <a:t>&lt;system name&gt;: the Burglar3000</a:t>
            </a:r>
            <a:endParaRPr b="0" lang="en-US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ff0000"/>
                </a:solidFill>
                <a:latin typeface="DejaVu Sans"/>
                <a:ea typeface="DejaVu Sans"/>
              </a:rPr>
              <a:t>SHALL</a:t>
            </a:r>
            <a:endParaRPr b="0" lang="en-US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ffc000"/>
                </a:solidFill>
                <a:latin typeface="DejaVu Sans"/>
                <a:ea typeface="DejaVu Sans"/>
              </a:rPr>
              <a:t>&lt;process&gt;: inform</a:t>
            </a:r>
            <a:endParaRPr b="0" lang="en-US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7030a0"/>
                </a:solidFill>
                <a:latin typeface="DejaVu Sans"/>
                <a:ea typeface="DejaVu Sans"/>
              </a:rPr>
              <a:t>&lt;object&gt;: the head office of the security service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83" name="CustomShape 2"/>
          <p:cNvSpPr/>
          <p:nvPr/>
        </p:nvSpPr>
        <p:spPr>
          <a:xfrm>
            <a:off x="542880" y="722160"/>
            <a:ext cx="10359360" cy="50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Textual Requirements Specification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484" name="CustomShape 3"/>
          <p:cNvSpPr/>
          <p:nvPr/>
        </p:nvSpPr>
        <p:spPr>
          <a:xfrm>
            <a:off x="542880" y="1267560"/>
            <a:ext cx="10359360" cy="50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Syntactic Requirements Patterns – Example 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485" name="CustomShape 4"/>
          <p:cNvSpPr/>
          <p:nvPr/>
        </p:nvSpPr>
        <p:spPr>
          <a:xfrm>
            <a:off x="263520" y="6411600"/>
            <a:ext cx="10918440" cy="22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900" spc="-1" strike="noStrike">
                <a:solidFill>
                  <a:srgbClr val="a6a6a6"/>
                </a:solidFill>
                <a:latin typeface="Roboto"/>
                <a:ea typeface="Roboto"/>
              </a:rPr>
              <a:t>K. Pohl (2010) – </a:t>
            </a: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Requirements Engineering – Fundamentals, Principles and Techniques</a:t>
            </a:r>
            <a:endParaRPr b="0" lang="en-US" sz="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CustomShape 1"/>
          <p:cNvSpPr/>
          <p:nvPr/>
        </p:nvSpPr>
        <p:spPr>
          <a:xfrm>
            <a:off x="542880" y="722160"/>
            <a:ext cx="10359360" cy="50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Textual Requirements Specification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487" name="CustomShape 2"/>
          <p:cNvSpPr/>
          <p:nvPr/>
        </p:nvSpPr>
        <p:spPr>
          <a:xfrm>
            <a:off x="542880" y="1267560"/>
            <a:ext cx="10359360" cy="50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Syntactic Requirements Patterns – Fitting a Requirement into the Pattern 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488" name="CustomShape 3"/>
          <p:cNvSpPr/>
          <p:nvPr/>
        </p:nvSpPr>
        <p:spPr>
          <a:xfrm>
            <a:off x="263520" y="6411600"/>
            <a:ext cx="10918440" cy="22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900" spc="-1" strike="noStrike">
                <a:solidFill>
                  <a:srgbClr val="a6a6a6"/>
                </a:solidFill>
                <a:latin typeface="Roboto"/>
                <a:ea typeface="Roboto"/>
              </a:rPr>
              <a:t>K. Pohl (2010) – </a:t>
            </a: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Requirements Engineering – Fundamentals, Principles and Techniques</a:t>
            </a:r>
            <a:endParaRPr b="0" lang="en-US" sz="900" spc="-1" strike="noStrike">
              <a:latin typeface="Arial"/>
            </a:endParaRPr>
          </a:p>
        </p:txBody>
      </p:sp>
      <p:pic>
        <p:nvPicPr>
          <p:cNvPr id="489" name="Picture 2" descr=""/>
          <p:cNvPicPr/>
          <p:nvPr/>
        </p:nvPicPr>
        <p:blipFill>
          <a:blip r:embed="rId1"/>
          <a:stretch/>
        </p:blipFill>
        <p:spPr>
          <a:xfrm>
            <a:off x="2033280" y="1843920"/>
            <a:ext cx="8123040" cy="4491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CustomShape 1"/>
          <p:cNvSpPr/>
          <p:nvPr/>
        </p:nvSpPr>
        <p:spPr>
          <a:xfrm>
            <a:off x="542880" y="721800"/>
            <a:ext cx="10358280" cy="49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Types of Requirements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252" name="CustomShape 2"/>
          <p:cNvSpPr/>
          <p:nvPr/>
        </p:nvSpPr>
        <p:spPr>
          <a:xfrm>
            <a:off x="542880" y="1267200"/>
            <a:ext cx="10358280" cy="49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Functional Requirements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253" name="CustomShape 3"/>
          <p:cNvSpPr/>
          <p:nvPr/>
        </p:nvSpPr>
        <p:spPr>
          <a:xfrm>
            <a:off x="451800" y="1709280"/>
            <a:ext cx="8225640" cy="4353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54" name="" descr=""/>
          <p:cNvPicPr/>
          <p:nvPr/>
        </p:nvPicPr>
        <p:blipFill>
          <a:blip r:embed="rId1"/>
          <a:stretch/>
        </p:blipFill>
        <p:spPr>
          <a:xfrm>
            <a:off x="836640" y="1977840"/>
            <a:ext cx="8992800" cy="44226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CustomShape 1"/>
          <p:cNvSpPr/>
          <p:nvPr/>
        </p:nvSpPr>
        <p:spPr>
          <a:xfrm>
            <a:off x="335520" y="4406760"/>
            <a:ext cx="10749960" cy="135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3000" spc="-1" strike="noStrike" cap="all">
                <a:solidFill>
                  <a:srgbClr val="008c4f"/>
                </a:solidFill>
                <a:latin typeface="DejaVu Sans"/>
                <a:ea typeface="DejaVu Sans"/>
              </a:rPr>
              <a:t>Summary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491" name="CustomShape 2"/>
          <p:cNvSpPr/>
          <p:nvPr/>
        </p:nvSpPr>
        <p:spPr>
          <a:xfrm>
            <a:off x="335520" y="2906640"/>
            <a:ext cx="10749960" cy="149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CustomShape 1"/>
          <p:cNvSpPr/>
          <p:nvPr/>
        </p:nvSpPr>
        <p:spPr>
          <a:xfrm>
            <a:off x="542880" y="721800"/>
            <a:ext cx="10358280" cy="49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Summary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493" name="CustomShape 2"/>
          <p:cNvSpPr/>
          <p:nvPr/>
        </p:nvSpPr>
        <p:spPr>
          <a:xfrm>
            <a:off x="451800" y="1709280"/>
            <a:ext cx="8225640" cy="4353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4" name="TextShape 3"/>
          <p:cNvSpPr txBox="1"/>
          <p:nvPr/>
        </p:nvSpPr>
        <p:spPr>
          <a:xfrm>
            <a:off x="609480" y="1769400"/>
            <a:ext cx="10588680" cy="48567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marL="216000" indent="-21564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Requirements Documentation is a key artifact</a:t>
            </a:r>
            <a:endParaRPr b="0" lang="en-US" sz="20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Required amount of requirements documentation depends on context</a:t>
            </a:r>
            <a:endParaRPr b="0" lang="en-US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Natural language is a versatile means for requirements documentation</a:t>
            </a:r>
            <a:endParaRPr b="0" lang="en-US" sz="20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Versatility allows ambiguities and problems with the perspective</a:t>
            </a:r>
            <a:endParaRPr b="0" lang="en-US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Ambiguity (multiple forms)</a:t>
            </a:r>
            <a:endParaRPr b="0" lang="en-US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Guidelines for writing requirements documents</a:t>
            </a:r>
            <a:endParaRPr b="0" lang="en-US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Syntactic Requirements Patterns define a fixed structure for the requirements documentation</a:t>
            </a:r>
            <a:endParaRPr b="0" lang="en-US" sz="20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Condition, subject, legal obligation, verb, object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CustomShape 1"/>
          <p:cNvSpPr/>
          <p:nvPr/>
        </p:nvSpPr>
        <p:spPr>
          <a:xfrm>
            <a:off x="335520" y="1268640"/>
            <a:ext cx="10747800" cy="503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r>
              <a:rPr b="1" lang="en-US" sz="4000" spc="-1" strike="noStrike">
                <a:solidFill>
                  <a:srgbClr val="000000"/>
                </a:solidFill>
                <a:latin typeface="DejaVu Sans"/>
                <a:ea typeface="DejaVu Sans"/>
              </a:rPr>
              <a:t>Questions?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96" name="CustomShape 2"/>
          <p:cNvSpPr/>
          <p:nvPr/>
        </p:nvSpPr>
        <p:spPr>
          <a:xfrm>
            <a:off x="335520" y="764640"/>
            <a:ext cx="10747800" cy="49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TextShape 1"/>
          <p:cNvSpPr txBox="1"/>
          <p:nvPr/>
        </p:nvSpPr>
        <p:spPr>
          <a:xfrm>
            <a:off x="542880" y="685800"/>
            <a:ext cx="10359360" cy="5000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de-DE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References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CustomShape 1"/>
          <p:cNvSpPr/>
          <p:nvPr/>
        </p:nvSpPr>
        <p:spPr>
          <a:xfrm>
            <a:off x="542880" y="721800"/>
            <a:ext cx="10358280" cy="49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Types of Requirements / Functional Requirements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256" name="CustomShape 2"/>
          <p:cNvSpPr/>
          <p:nvPr/>
        </p:nvSpPr>
        <p:spPr>
          <a:xfrm>
            <a:off x="542880" y="1267200"/>
            <a:ext cx="10358280" cy="49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Data Perspective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257" name="CustomShape 3"/>
          <p:cNvSpPr/>
          <p:nvPr/>
        </p:nvSpPr>
        <p:spPr>
          <a:xfrm>
            <a:off x="451800" y="1709280"/>
            <a:ext cx="8225640" cy="4353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8" name="TextShape 4"/>
          <p:cNvSpPr txBox="1"/>
          <p:nvPr/>
        </p:nvSpPr>
        <p:spPr>
          <a:xfrm>
            <a:off x="609480" y="1769400"/>
            <a:ext cx="10588680" cy="48567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marL="216000" indent="-215640">
              <a:lnSpc>
                <a:spcPct val="85000"/>
              </a:lnSpc>
              <a:spcBef>
                <a:spcPts val="1001"/>
              </a:spcBef>
              <a:spcAft>
                <a:spcPts val="369"/>
              </a:spcAft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All systems need to deal with data</a:t>
            </a:r>
            <a:endParaRPr b="0" lang="en-US" sz="20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Data on customers, articles, etc.</a:t>
            </a:r>
            <a:endParaRPr b="0" lang="en-US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s-ES" sz="1800" spc="-1" strike="noStrike">
                <a:solidFill>
                  <a:srgbClr val="000000"/>
                </a:solidFill>
                <a:latin typeface="DejaVu Sans"/>
                <a:ea typeface="Arial"/>
              </a:rPr>
              <a:t>Multimedia, e.g., videos, songs, etc.</a:t>
            </a:r>
            <a:endParaRPr b="0" lang="en-US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s-ES" sz="1800" spc="-1" strike="noStrike">
                <a:solidFill>
                  <a:srgbClr val="000000"/>
                </a:solidFill>
                <a:latin typeface="DejaVu Sans"/>
                <a:ea typeface="Arial"/>
              </a:rPr>
              <a:t>…</a:t>
            </a:r>
            <a:endParaRPr b="0" lang="en-US" sz="1800" spc="-1" strike="noStrike">
              <a:latin typeface="Arial"/>
            </a:endParaRPr>
          </a:p>
          <a:p>
            <a:pPr marL="228600" indent="-228240">
              <a:lnSpc>
                <a:spcPct val="100000"/>
              </a:lnSpc>
              <a:spcBef>
                <a:spcPts val="921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92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de-DE" sz="2000" spc="-1" strike="noStrike">
                <a:solidFill>
                  <a:srgbClr val="000000"/>
                </a:solidFill>
                <a:latin typeface="DejaVu Sans"/>
                <a:ea typeface="Arial"/>
              </a:rPr>
              <a:t>Information must be 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adequately structured and represented</a:t>
            </a:r>
            <a:r>
              <a:rPr b="0" lang="de-DE" sz="2000" spc="-1" strike="noStrike">
                <a:solidFill>
                  <a:srgbClr val="000000"/>
                </a:solidFill>
                <a:latin typeface="DejaVu Sans"/>
                <a:ea typeface="Arial"/>
              </a:rPr>
              <a:t>:</a:t>
            </a:r>
            <a:endParaRPr b="0" lang="en-US" sz="20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Which information / data items are relevant to the system?</a:t>
            </a:r>
            <a:endParaRPr b="0" lang="en-US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Which information / data items are at the boundary of the system?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CustomShape 1"/>
          <p:cNvSpPr/>
          <p:nvPr/>
        </p:nvSpPr>
        <p:spPr>
          <a:xfrm>
            <a:off x="542880" y="1267200"/>
            <a:ext cx="10358280" cy="49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Data Perspective – Representing Data  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260" name="CustomShape 2"/>
          <p:cNvSpPr/>
          <p:nvPr/>
        </p:nvSpPr>
        <p:spPr>
          <a:xfrm>
            <a:off x="451800" y="1709280"/>
            <a:ext cx="8225640" cy="4353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1" name="TextShape 3"/>
          <p:cNvSpPr txBox="1"/>
          <p:nvPr/>
        </p:nvSpPr>
        <p:spPr>
          <a:xfrm>
            <a:off x="609480" y="1769400"/>
            <a:ext cx="10588680" cy="48567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marL="216000" indent="-21564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UML class diagrams</a:t>
            </a:r>
            <a:endParaRPr b="0" lang="en-US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Context diagrams</a:t>
            </a:r>
            <a:endParaRPr b="0" lang="en-US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Data dictionary</a:t>
            </a:r>
            <a:endParaRPr b="0" lang="en-US" sz="2000" spc="-1" strike="noStrike">
              <a:latin typeface="Arial"/>
            </a:endParaRPr>
          </a:p>
          <a:p>
            <a:pPr marL="228600" indent="-228240">
              <a:lnSpc>
                <a:spcPct val="100000"/>
              </a:lnSpc>
              <a:spcBef>
                <a:spcPts val="921"/>
              </a:spcBef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28600" indent="-228240">
              <a:lnSpc>
                <a:spcPct val="100000"/>
              </a:lnSpc>
              <a:spcBef>
                <a:spcPts val="921"/>
              </a:spcBef>
              <a:tabLst>
                <a:tab algn="l" pos="0"/>
              </a:tabLst>
            </a:pPr>
            <a:r>
              <a:rPr b="0" lang="de-DE" sz="2000" spc="-1" strike="noStrike">
                <a:solidFill>
                  <a:srgbClr val="008c4f"/>
                </a:solidFill>
                <a:latin typeface="DejaVu Sans"/>
                <a:ea typeface="Arial"/>
              </a:rPr>
              <a:t>Note:</a:t>
            </a:r>
            <a:endParaRPr b="0" lang="en-US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the data specified in the requirements need not be directly related to the implementation </a:t>
            </a:r>
            <a:endParaRPr b="0" lang="en-US" sz="20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same information, but different structure possible</a:t>
            </a:r>
            <a:endParaRPr b="0" lang="en-US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e.g. attributes versus classes may change strongly</a:t>
            </a:r>
            <a:endParaRPr b="0" lang="en-US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73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In information systems understanding the data is a key driver !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62" name="CustomShape 4"/>
          <p:cNvSpPr/>
          <p:nvPr/>
        </p:nvSpPr>
        <p:spPr>
          <a:xfrm>
            <a:off x="542880" y="723960"/>
            <a:ext cx="10358280" cy="49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Types of Requirements / Functional Requirements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CustomShape 1"/>
          <p:cNvSpPr/>
          <p:nvPr/>
        </p:nvSpPr>
        <p:spPr>
          <a:xfrm>
            <a:off x="542880" y="1267200"/>
            <a:ext cx="10358280" cy="49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Data Perspective – Book Shop UML Example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264" name="CustomShape 2"/>
          <p:cNvSpPr/>
          <p:nvPr/>
        </p:nvSpPr>
        <p:spPr>
          <a:xfrm>
            <a:off x="451800" y="1709280"/>
            <a:ext cx="8225640" cy="4353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65" name="Picture 2" descr=""/>
          <p:cNvPicPr/>
          <p:nvPr/>
        </p:nvPicPr>
        <p:blipFill>
          <a:blip r:embed="rId1"/>
          <a:stretch/>
        </p:blipFill>
        <p:spPr>
          <a:xfrm>
            <a:off x="1751040" y="2254680"/>
            <a:ext cx="8687160" cy="4018680"/>
          </a:xfrm>
          <a:prstGeom prst="rect">
            <a:avLst/>
          </a:prstGeom>
          <a:ln>
            <a:noFill/>
          </a:ln>
        </p:spPr>
      </p:pic>
      <p:sp>
        <p:nvSpPr>
          <p:cNvPr id="266" name="CustomShape 3"/>
          <p:cNvSpPr/>
          <p:nvPr/>
        </p:nvSpPr>
        <p:spPr>
          <a:xfrm>
            <a:off x="542880" y="723960"/>
            <a:ext cx="10358280" cy="49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Types of Requirements / Functional Requirements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947</TotalTime>
  <Application>LibreOffice/6.4.7.2$Linux_X86_64 LibreOffice_project/40$Build-2</Application>
  <Words>4731</Words>
  <Paragraphs>653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2013-05-21T09:22:36Z</dcterms:created>
  <dc:creator>Hooby</dc:creator>
  <dc:description/>
  <dc:language>en-US</dc:language>
  <cp:lastModifiedBy>Benjamin Leiding</cp:lastModifiedBy>
  <dcterms:modified xsi:type="dcterms:W3CDTF">2022-03-17T22:58:05Z</dcterms:modified>
  <cp:revision>3559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1</vt:i4>
  </property>
  <property fmtid="{D5CDD505-2E9C-101B-9397-08002B2CF9AE}" pid="4" name="Notes">
    <vt:i4>49</vt:i4>
  </property>
  <property fmtid="{D5CDD505-2E9C-101B-9397-08002B2CF9AE}" pid="5" name="PresentationFormat">
    <vt:lpwstr>Widescreen</vt:lpwstr>
  </property>
  <property fmtid="{D5CDD505-2E9C-101B-9397-08002B2CF9AE}" pid="6" name="Slides">
    <vt:i4>61</vt:i4>
  </property>
</Properties>
</file>