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C384D09-0634-4BC6-B07D-3BFE4C1165E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CEDA102-8667-4218-A8BA-08B42F29961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9ECE43B-B83A-4F9D-9723-6C23644137D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C14E453-763E-4769-BD7F-69B62C490FF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321FDB36-A7CE-49F5-A94E-1AC93E08C78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881E1CE6-4ACF-406F-805F-CA3868A6542E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680" cy="45198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4CF5E49F-116B-4937-9063-0619F4C8989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6465FD4-B0A4-4C6B-A35C-44EF6DFEDBED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680" cy="45198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8C208268-33EA-4145-A6C0-E82D3EC0C7E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44FDC1C9-AC40-488C-8FFC-A180A4C2FF58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680" cy="45198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11FAE182-FF2F-4A24-8189-EA6002029B1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2680" cy="451836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8AB5B53E-7309-4AAF-82F5-2BE52D8D09E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5E89CAB-FA9D-4EA4-B1C8-AA549577074B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680" cy="45198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60185C5-B8FE-44A0-94C7-AE365EC61A6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1BBEF9C-452B-4FFA-BB8E-F5E0931F443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82F99A5-1DA1-4039-87BD-FAEE1468543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29742D8-23E7-4D65-AE65-198944ADB7B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CCBF453-BB16-4925-A167-2448D7E858A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6B35ABC-1986-467C-96B2-ED148A9EFE8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3A4C9CD5-C43B-45B5-8704-C67F07A8590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E411A6E-2820-4A5B-A994-A6B601C041BD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538200" y="755640"/>
            <a:ext cx="6689520" cy="376236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680" cy="45198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15A2C34-CE72-4727-A53C-87C6B3E4D68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77A9976-409E-4384-9E20-264DEDCB7EC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1F61ED7-1582-4C00-8339-38D45C4F61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4A6E3A7-0D93-4885-9879-60C9FE18C18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DAD02AB5-2DBE-4D8F-B35A-8E8C45619DC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2680" cy="451836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Nicht sicher, ob ich die Schrift in der Skizze richtig deuten konnte.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17CD36C-C674-4BBC-8B58-C280168AC54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E53B0A4-8307-4E0E-A522-B0ADC00F44F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1994A7C-D5CA-4365-A1EC-BB9FC1C5E9E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BF78149-FCB7-489E-9E38-F29DC924412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9EA3B91-EA1D-4DD5-8AF5-A1A9336128C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5D4225E-B361-4388-A133-13B9092D2DE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AC6071C-7C6F-47E4-934A-42BF727029B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99F7442-5B70-4DB6-8808-8A80834D564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8358E18-730B-49B0-8FC8-FCA74158D1D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2BEE101-1751-4B33-998F-150CC5E37C2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59360" cy="11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59360" cy="23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</a:t>
            </a: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 2</a:t>
            </a: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/>
          <p:nvPr/>
        </p:nvSpPr>
        <p:spPr>
          <a:xfrm>
            <a:off x="465840" y="2057400"/>
            <a:ext cx="10728360" cy="413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goals and expected results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perspectives based on the goals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Pick documents based on the defined perspectives and goal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Choose stakeholders matching the perspectives to do the reading</a:t>
            </a:r>
            <a:r>
              <a:rPr b="0" lang="en-US" sz="185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42880" y="717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Prepare Perspective-based Reading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/>
          <p:nvPr/>
        </p:nvSpPr>
        <p:spPr>
          <a:xfrm>
            <a:off x="465840" y="2057400"/>
            <a:ext cx="10728360" cy="413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16440" indent="-31608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two methods to conduct perspective-based reading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whole documents are read with the defined perspectives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documents must have structuring means (table of contents, index, list of figures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Only relevant text passages found with the structuring means and the perspective are 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42880" y="717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Conduct Perspective-based Reading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/>
          <p:nvPr/>
        </p:nvSpPr>
        <p:spPr>
          <a:xfrm>
            <a:off x="465840" y="1339200"/>
            <a:ext cx="1072836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Documenting the requirements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the gained requirements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traceability between the requirements and the text passages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42880" y="71748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Post-process Perspective-based Reading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9" name="Table 4"/>
          <p:cNvGraphicFramePr/>
          <p:nvPr/>
        </p:nvGraphicFramePr>
        <p:xfrm>
          <a:off x="732960" y="1813320"/>
          <a:ext cx="9979920" cy="451908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during their work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of a stakeholder or domain expert describing their 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Active demonstration or passive observation both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documents all steps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Elicits the business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mistakes, risks, and open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 the existing process in order to determine how the process should look like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documenting an outdated or suboptimal process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obtain dissatisfiers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the development of new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Observation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3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is on location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and documents processes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supported by video and audio recordings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requirements and processes that are difficult to describe verbally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they are simply shown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542880" y="72324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/>
          <p:nvPr/>
        </p:nvSpPr>
        <p:spPr>
          <a:xfrm>
            <a:off x="465840" y="1339200"/>
            <a:ext cx="10728000" cy="485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purpose of the observation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object of the observation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Work results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 the planed work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/ Preparation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542880" y="72324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/>
          <p:nvPr/>
        </p:nvSpPr>
        <p:spPr>
          <a:xfrm>
            <a:off x="465840" y="1743120"/>
            <a:ext cx="10728000" cy="445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Ethnographic observation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works together with the stakeholders over a longer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During this time the observer watches the stakeholders to learn and understand their mode of operation and procedure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the observer does these operations independently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 observation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watches the stakeholders, analyses their operations and asks comprehension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systems can be observed through observation of their usage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 Observation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/>
          <p:nvPr/>
        </p:nvSpPr>
        <p:spPr>
          <a:xfrm>
            <a:off x="465840" y="1743120"/>
            <a:ext cx="10728000" cy="445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Guideline for an observation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the trust of the observed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Pay attention to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down your expressions immediately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objectivity of your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authenticity of the observed activities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Forms of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Audio recording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Video recording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 Observation / Conducting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/>
          <p:nvPr/>
        </p:nvSpPr>
        <p:spPr>
          <a:xfrm>
            <a:off x="465840" y="1743120"/>
            <a:ext cx="10728000" cy="487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in their environment: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done by observer, camera or computer monitoring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are: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fundamental knowledge, that nobody is going to mention (implicit knowledge)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Find hidden requirements / causes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Get a better understanding for the real situation on the side of the requirements engineers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amounts of irrelevant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consuming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Rare events may be eventually disregarded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Observation / Conducting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8720" cy="207612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474120" y="2297880"/>
            <a:ext cx="1814760" cy="22550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/>
          <p:nvPr/>
        </p:nvSpPr>
        <p:spPr>
          <a:xfrm>
            <a:off x="465840" y="1743120"/>
            <a:ext cx="10728000" cy="4451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 process the records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 the records of your observation with the gained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Adjust  your results together with the participating stakeholders (for example with an interview or a workshop)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Field Observation / Post-processing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Apprenticing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actively learns and performs the procedures of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Like an apprentice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Encouraged to question unclear and complex procedures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the elicitation of requirements the stakeholders take for granted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Reverses the balance of power between the requirements engineer and the domain specialist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35520" y="4406760"/>
            <a:ext cx="10745280" cy="13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Assistance / Support Techniques</a:t>
            </a: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	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35520" y="2906640"/>
            <a:ext cx="10745280" cy="14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73" name="Table 4"/>
          <p:cNvGraphicFramePr/>
          <p:nvPr/>
        </p:nvGraphicFramePr>
        <p:xfrm>
          <a:off x="732960" y="1813320"/>
          <a:ext cx="9979920" cy="451908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previously presented 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techniques not only related to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support technique is suitable for every elicitation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improve the efficiency, balance out weakness, or prevent pitfalls of a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Mind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4"/>
          <p:cNvSpPr/>
          <p:nvPr/>
        </p:nvSpPr>
        <p:spPr>
          <a:xfrm>
            <a:off x="609480" y="1769400"/>
            <a:ext cx="10584000" cy="87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representation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Shows relationships and interdependencies between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Grafik 2" descr=""/>
          <p:cNvPicPr/>
          <p:nvPr/>
        </p:nvPicPr>
        <p:blipFill>
          <a:blip r:embed="rId1"/>
          <a:stretch/>
        </p:blipFill>
        <p:spPr>
          <a:xfrm>
            <a:off x="1995480" y="2663640"/>
            <a:ext cx="7448040" cy="3785400"/>
          </a:xfrm>
          <a:prstGeom prst="rect">
            <a:avLst/>
          </a:prstGeom>
          <a:ln w="0">
            <a:noFill/>
          </a:ln>
        </p:spPr>
      </p:pic>
      <p:sp>
        <p:nvSpPr>
          <p:cNvPr id="283" name="CustomShape 5"/>
          <p:cNvSpPr/>
          <p:nvPr/>
        </p:nvSpPr>
        <p:spPr>
          <a:xfrm>
            <a:off x="263520" y="6411600"/>
            <a:ext cx="109159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Workshop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Joint meeting of requirements engineer and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meeting to elaborate on goals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also go into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a workshop to design the user interfaces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/>
          <p:nvPr/>
        </p:nvSpPr>
        <p:spPr>
          <a:xfrm>
            <a:off x="465840" y="1339200"/>
            <a:ext cx="10732680" cy="5058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Objective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objective of the workshop explicitly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 results and procedure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Decide the work results explicitly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procedure to gain and develop the work results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Combine them to an agenda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Plan regular breaks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542880" y="7207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42880" y="12661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42880" y="7207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42880" y="12661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457200" y="1980720"/>
            <a:ext cx="10882800" cy="4600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Choose the participants based on the work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your selection of participants is representative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the participants early enough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Agree with the participants upon the work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/>
          <p:nvPr/>
        </p:nvSpPr>
        <p:spPr>
          <a:xfrm>
            <a:off x="465840" y="1339200"/>
            <a:ext cx="1072836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location has enough room for the participants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Provide the proper atmosphere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Organize technical equipment (whiteboard, projector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Moderator and transcript writer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an external moderator and an external transcript writer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42880" y="7203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542880" y="12657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2"/>
          <p:cNvSpPr/>
          <p:nvPr/>
        </p:nvSpPr>
        <p:spPr>
          <a:xfrm>
            <a:off x="465840" y="1339200"/>
            <a:ext cx="11516760" cy="4854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Assistance/Support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0" y="6858000"/>
            <a:ext cx="1218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HSN:/RE as part of Software Engineering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Elicitation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0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/>
          <p:nvPr/>
        </p:nvSpPr>
        <p:spPr>
          <a:xfrm>
            <a:off x="465840" y="1339200"/>
            <a:ext cx="1072836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Present the workshops object and work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 participants the opportunity to discuss them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Explain the procedure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Set the discussion rules explicitly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Let the participants vote on the application of these rules one by 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Working part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that the participants adhere to the agenda and the discussion rules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Protocol the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and identify conflicts and try to solve them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decisions explicitly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42880" y="7200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/>
          <p:nvPr/>
        </p:nvSpPr>
        <p:spPr>
          <a:xfrm>
            <a:off x="465840" y="1339200"/>
            <a:ext cx="1072836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 sure to gather all remaining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further procedure for each remaining topic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 your participants to give a feedback about the workshop (participants have the last word)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participants for their attendance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542880" y="7196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/>
          <p:nvPr/>
        </p:nvSpPr>
        <p:spPr>
          <a:xfrm>
            <a:off x="465840" y="1339200"/>
            <a:ext cx="1072836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Consolidate the work results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Ask the participants for their approval of the transcript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Let each participant approve on the consolidated work results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42880" y="71928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Post-processing Workshop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 for Illustrations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illustrate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clarification of vague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of new or changed requirements can be identified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Mostly used for user interface prototypes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/>
          <p:nvPr/>
        </p:nvSpPr>
        <p:spPr>
          <a:xfrm>
            <a:off x="465840" y="1743120"/>
            <a:ext cx="10728000" cy="4650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Prototypes can be very different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Paper prototypes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for graphical user interfaces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Wizard of Oz” Prototype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of a graphical user interface (GUI), but input will be sent directly to an operator, who is simulating the systems behavior and who produces the appropriate output.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prototypes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realized in Visual Basic  (throw-away prototypes)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/>
          <p:nvPr/>
        </p:nvSpPr>
        <p:spPr>
          <a:xfrm>
            <a:off x="465840" y="1339200"/>
            <a:ext cx="1072836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Special form of workshop (6-10 participants)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Start with problems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map collection, flipchart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focus on optimal solution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But not only opposites of the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reasons, too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group the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Should be about 40 issues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priorities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distribute 10 points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in groups according to stakeholder roles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 with a review of the results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542880" y="7189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Focus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CRC Cards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CRC = Class Responsibility Collaboration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Denote context aspects and their attributes on index cards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Formulate requirements based on the cards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Audio and Video Recordings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Recordings as substitute for actual contact with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stakeholders are not 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budget is tight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is highly critical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field observations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might feel supervised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refuse to participate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Modeling Action Sequences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 are the external view of how the system will be used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trigger event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an expected result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 functionality that the system must support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35520" y="4406760"/>
            <a:ext cx="10745280" cy="13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35520" y="2906640"/>
            <a:ext cx="10745280" cy="14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3" name="Table 4"/>
          <p:cNvGraphicFramePr/>
          <p:nvPr/>
        </p:nvGraphicFramePr>
        <p:xfrm>
          <a:off x="732960" y="1813320"/>
          <a:ext cx="9979920" cy="451908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823400" y="2057400"/>
            <a:ext cx="4977360" cy="50760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Prepare about 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1540440" y="2943360"/>
            <a:ext cx="5558400" cy="53604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Identify Information Goals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1547280" y="3888000"/>
            <a:ext cx="5551920" cy="69732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Determine appr.techniques / identify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2244960" y="4965480"/>
            <a:ext cx="4162320" cy="52380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Conduct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 flipH="1" rot="16200000">
            <a:off x="4133160" y="2754360"/>
            <a:ext cx="362520" cy="360"/>
          </a:xfrm>
          <a:custGeom>
            <a:avLst/>
            <a:gdLst>
              <a:gd name="textAreaLeft" fmla="*/ -720 w 362520"/>
              <a:gd name="textAreaRight" fmla="*/ 362880 w 3625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 flipH="1" rot="16200000">
            <a:off x="4117680" y="3683520"/>
            <a:ext cx="392400" cy="360"/>
          </a:xfrm>
          <a:custGeom>
            <a:avLst/>
            <a:gdLst>
              <a:gd name="textAreaLeft" fmla="*/ 720 w 392400"/>
              <a:gd name="textAreaRight" fmla="*/ 394200 w 39240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7"/>
          <p:cNvSpPr/>
          <p:nvPr/>
        </p:nvSpPr>
        <p:spPr>
          <a:xfrm flipH="1" rot="16200000">
            <a:off x="4134600" y="4775040"/>
            <a:ext cx="364320" cy="360"/>
          </a:xfrm>
          <a:custGeom>
            <a:avLst/>
            <a:gdLst>
              <a:gd name="textAreaLeft" fmla="*/ 720 w 364320"/>
              <a:gd name="textAreaRight" fmla="*/ 366120 w 3643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8"/>
          <p:cNvSpPr/>
          <p:nvPr/>
        </p:nvSpPr>
        <p:spPr>
          <a:xfrm flipH="1" rot="16200000">
            <a:off x="4071240" y="5746680"/>
            <a:ext cx="499680" cy="360"/>
          </a:xfrm>
          <a:custGeom>
            <a:avLst/>
            <a:gdLst>
              <a:gd name="textAreaLeft" fmla="*/ 720 w 499680"/>
              <a:gd name="textAreaRight" fmla="*/ 501480 w 4996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9"/>
          <p:cNvSpPr/>
          <p:nvPr/>
        </p:nvSpPr>
        <p:spPr>
          <a:xfrm rot="10800000">
            <a:off x="1548000" y="3223440"/>
            <a:ext cx="696960" cy="2007720"/>
          </a:xfrm>
          <a:prstGeom prst="bentConnector3">
            <a:avLst>
              <a:gd name="adj1" fmla="val 185666"/>
            </a:avLst>
          </a:pr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3" name="Group 10"/>
          <p:cNvGrpSpPr/>
          <p:nvPr/>
        </p:nvGrpSpPr>
        <p:grpSpPr>
          <a:xfrm>
            <a:off x="7539480" y="2774520"/>
            <a:ext cx="3654360" cy="1743120"/>
            <a:chOff x="7539480" y="2774520"/>
            <a:chExt cx="3654360" cy="1743120"/>
          </a:xfrm>
        </p:grpSpPr>
        <p:sp>
          <p:nvSpPr>
            <p:cNvPr id="344" name="CustomShape 11"/>
            <p:cNvSpPr/>
            <p:nvPr/>
          </p:nvSpPr>
          <p:spPr>
            <a:xfrm>
              <a:off x="7539480" y="2774520"/>
              <a:ext cx="3654360" cy="1743120"/>
            </a:xfrm>
            <a:prstGeom prst="cloud">
              <a:avLst/>
            </a:prstGeom>
            <a:solidFill>
              <a:srgbClr val="fbc726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CustomShape 12"/>
            <p:cNvSpPr/>
            <p:nvPr/>
          </p:nvSpPr>
          <p:spPr>
            <a:xfrm>
              <a:off x="7809840" y="2946960"/>
              <a:ext cx="298188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Not shown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 of analysis techniques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Often overlapping and parallel activities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6" name="CustomShape 13"/>
          <p:cNvSpPr/>
          <p:nvPr/>
        </p:nvSpPr>
        <p:spPr>
          <a:xfrm rot="16200000">
            <a:off x="227880" y="3868920"/>
            <a:ext cx="1372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still deficits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14"/>
          <p:cNvSpPr/>
          <p:nvPr/>
        </p:nvSpPr>
        <p:spPr>
          <a:xfrm>
            <a:off x="4167000" y="5557320"/>
            <a:ext cx="335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Sufficient knowledge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8" name="Group 15"/>
          <p:cNvGrpSpPr/>
          <p:nvPr/>
        </p:nvGrpSpPr>
        <p:grpSpPr>
          <a:xfrm>
            <a:off x="4073040" y="6004800"/>
            <a:ext cx="514440" cy="384120"/>
            <a:chOff x="4073040" y="6004800"/>
            <a:chExt cx="514440" cy="384120"/>
          </a:xfrm>
        </p:grpSpPr>
        <p:sp>
          <p:nvSpPr>
            <p:cNvPr id="349" name="CustomShape 16"/>
            <p:cNvSpPr/>
            <p:nvPr/>
          </p:nvSpPr>
          <p:spPr>
            <a:xfrm>
              <a:off x="4110480" y="6028920"/>
              <a:ext cx="445320" cy="332280"/>
            </a:xfrm>
            <a:prstGeom prst="ellipse">
              <a:avLst/>
            </a:prstGeom>
            <a:solidFill>
              <a:schemeClr val="tx1"/>
            </a:solidFill>
            <a:ln w="5724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0" name="CustomShape 17"/>
            <p:cNvSpPr/>
            <p:nvPr/>
          </p:nvSpPr>
          <p:spPr>
            <a:xfrm>
              <a:off x="4073040" y="6004800"/>
              <a:ext cx="514440" cy="3841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CustomShape 18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Planning Requirement Elicitation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19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TextShape 3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is a core activity of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elicitation, requirements will be wrong or missing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documents and existing systems as requirements 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a source leads to missing the requirements of the source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techniques for requirements elicitation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technique is good in every scenario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the techniques depending on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a combination of multiple techniques yields the best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35520" y="1268640"/>
            <a:ext cx="10743480" cy="50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35520" y="764640"/>
            <a:ext cx="1074348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solutions and experiences made with existing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when a legacy system is replaced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that the new system covers all important features of the legacy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combined with other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elicited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Discovery of new requirements impossible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/>
          <p:nvPr/>
        </p:nvSpPr>
        <p:spPr>
          <a:xfrm>
            <a:off x="465840" y="2057400"/>
            <a:ext cx="10728360" cy="413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analysis is an important part of requirements elicitation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types of documents: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Development documents (of current or earlier systems)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Standards &amp; Norms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Compliance (legal information)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42880" y="7185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System Archaeology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Extracts information from documentation or implementations of existing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 systems or competitor’s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recover lost knowledge about system logic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logic is elicited anew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Yields large amount of detailed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Reuse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Documented requirements are 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have a high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requirements do not have to be reelicited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 reuse the existing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Saves costs and time!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Perspective-based Reading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Analyzes documents from a certain perspective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implementer or tester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aspects not related to the perspective are ignored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analysis focused on particular aspects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separate technology-related or implementation- related aspects from operational aspects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Application>LibreOffice/7.4.2.3$Linux_X86_64 LibreOffice_project/40$Build-3</Application>
  <AppVersion>15.0000</AppVersion>
  <Words>4021</Words>
  <Paragraphs>929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2022-11-22T10:01:58Z</dcterms:modified>
  <cp:revision>3213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54</vt:i4>
  </property>
  <property fmtid="{D5CDD505-2E9C-101B-9397-08002B2CF9AE}" pid="3" name="PresentationFormat">
    <vt:lpwstr>Widescreen</vt:lpwstr>
  </property>
  <property fmtid="{D5CDD505-2E9C-101B-9397-08002B2CF9AE}" pid="4" name="Slides">
    <vt:i4>82</vt:i4>
  </property>
</Properties>
</file>