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Override PartName="/ppt/media/image6.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_rels/slide27.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slide29.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C6E7D0B-3A5C-45EF-BB5E-E4082CD4D3A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sldImg"/>
          </p:nvPr>
        </p:nvSpPr>
        <p:spPr>
          <a:xfrm>
            <a:off x="533520" y="763560"/>
            <a:ext cx="6688800" cy="3756960"/>
          </a:xfrm>
          <a:prstGeom prst="rect">
            <a:avLst/>
          </a:prstGeom>
          <a:ln w="0">
            <a:noFill/>
          </a:ln>
        </p:spPr>
      </p:sp>
      <p:sp>
        <p:nvSpPr>
          <p:cNvPr id="102" name="PlaceHolder 2"/>
          <p:cNvSpPr>
            <a:spLocks noGrp="1"/>
          </p:cNvSpPr>
          <p:nvPr>
            <p:ph type="body"/>
          </p:nvPr>
        </p:nvSpPr>
        <p:spPr>
          <a:xfrm>
            <a:off x="777240" y="4777560"/>
            <a:ext cx="6202440" cy="451080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03" name="CustomShape 3"/>
          <p:cNvSpPr/>
          <p:nvPr/>
        </p:nvSpPr>
        <p:spPr>
          <a:xfrm>
            <a:off x="4399200" y="9555480"/>
            <a:ext cx="3357720" cy="487440"/>
          </a:xfrm>
          <a:prstGeom prst="rect">
            <a:avLst/>
          </a:prstGeom>
          <a:noFill/>
          <a:ln w="0">
            <a:noFill/>
          </a:ln>
        </p:spPr>
        <p:style>
          <a:lnRef idx="0"/>
          <a:fillRef idx="0"/>
          <a:effectRef idx="0"/>
          <a:fontRef idx="minor"/>
        </p:style>
        <p:txBody>
          <a:bodyPr lIns="0" rIns="0" tIns="0" bIns="0" anchor="b">
            <a:noAutofit/>
          </a:bodyPr>
          <a:p>
            <a:pPr algn="r">
              <a:lnSpc>
                <a:spcPct val="100000"/>
              </a:lnSpc>
            </a:pPr>
            <a:fld id="{9C76A8D7-BC32-4F19-91D5-FB1DD53A0ED3}" type="slidenum">
              <a:rPr b="0" lang="de-DE" sz="1800" spc="-1" strike="noStrike">
                <a:solidFill>
                  <a:srgbClr val="000000"/>
                </a:solidFill>
                <a:latin typeface="+mn-lt"/>
                <a:ea typeface="+mn-ea"/>
              </a:rPr>
              <a:t>6</a:t>
            </a:fld>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533520" y="763560"/>
            <a:ext cx="6688800" cy="3756960"/>
          </a:xfrm>
          <a:prstGeom prst="rect">
            <a:avLst/>
          </a:prstGeom>
          <a:ln w="0">
            <a:noFill/>
          </a:ln>
        </p:spPr>
      </p:sp>
      <p:sp>
        <p:nvSpPr>
          <p:cNvPr id="105" name="PlaceHolder 2"/>
          <p:cNvSpPr>
            <a:spLocks noGrp="1"/>
          </p:cNvSpPr>
          <p:nvPr>
            <p:ph type="body"/>
          </p:nvPr>
        </p:nvSpPr>
        <p:spPr>
          <a:xfrm>
            <a:off x="777240" y="4777560"/>
            <a:ext cx="6202440" cy="451080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06" name="CustomShape 3"/>
          <p:cNvSpPr/>
          <p:nvPr/>
        </p:nvSpPr>
        <p:spPr>
          <a:xfrm>
            <a:off x="4399200" y="9555480"/>
            <a:ext cx="3357720" cy="487440"/>
          </a:xfrm>
          <a:prstGeom prst="rect">
            <a:avLst/>
          </a:prstGeom>
          <a:noFill/>
          <a:ln w="0">
            <a:noFill/>
          </a:ln>
        </p:spPr>
        <p:style>
          <a:lnRef idx="0"/>
          <a:fillRef idx="0"/>
          <a:effectRef idx="0"/>
          <a:fontRef idx="minor"/>
        </p:style>
        <p:txBody>
          <a:bodyPr lIns="0" rIns="0" tIns="0" bIns="0" anchor="b">
            <a:noAutofit/>
          </a:bodyPr>
          <a:p>
            <a:pPr algn="r">
              <a:lnSpc>
                <a:spcPct val="100000"/>
              </a:lnSpc>
            </a:pPr>
            <a:fld id="{466AC411-1206-4E52-B298-1C271E7D3699}"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ldImg"/>
          </p:nvPr>
        </p:nvSpPr>
        <p:spPr>
          <a:xfrm>
            <a:off x="533520" y="763560"/>
            <a:ext cx="6688800" cy="3756960"/>
          </a:xfrm>
          <a:prstGeom prst="rect">
            <a:avLst/>
          </a:prstGeom>
          <a:ln w="0">
            <a:noFill/>
          </a:ln>
        </p:spPr>
      </p:sp>
      <p:sp>
        <p:nvSpPr>
          <p:cNvPr id="108" name="PlaceHolder 2"/>
          <p:cNvSpPr>
            <a:spLocks noGrp="1"/>
          </p:cNvSpPr>
          <p:nvPr>
            <p:ph type="body"/>
          </p:nvPr>
        </p:nvSpPr>
        <p:spPr>
          <a:xfrm>
            <a:off x="777240" y="4777560"/>
            <a:ext cx="6202440" cy="451080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09" name="CustomShape 3"/>
          <p:cNvSpPr/>
          <p:nvPr/>
        </p:nvSpPr>
        <p:spPr>
          <a:xfrm>
            <a:off x="4399200" y="9555480"/>
            <a:ext cx="3357720" cy="487440"/>
          </a:xfrm>
          <a:prstGeom prst="rect">
            <a:avLst/>
          </a:prstGeom>
          <a:noFill/>
          <a:ln w="0">
            <a:noFill/>
          </a:ln>
        </p:spPr>
        <p:style>
          <a:lnRef idx="0"/>
          <a:fillRef idx="0"/>
          <a:effectRef idx="0"/>
          <a:fontRef idx="minor"/>
        </p:style>
        <p:txBody>
          <a:bodyPr lIns="0" rIns="0" tIns="0" bIns="0" anchor="b">
            <a:noAutofit/>
          </a:bodyPr>
          <a:p>
            <a:pPr algn="r">
              <a:lnSpc>
                <a:spcPct val="100000"/>
              </a:lnSpc>
            </a:pPr>
            <a:fld id="{DA5467DA-6044-4BB1-92EF-E3925621AB8B}"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7280" cy="6846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4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E2DD608-1AF8-4EAC-AECB-CB7DA0DB832F}"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 name="CustomShape 3"/>
          <p:cNvSpPr/>
          <p:nvPr/>
        </p:nvSpPr>
        <p:spPr>
          <a:xfrm>
            <a:off x="912240" y="1268280"/>
            <a:ext cx="9204120" cy="35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48120" cy="558000"/>
          </a:xfrm>
          <a:prstGeom prst="rect">
            <a:avLst/>
          </a:prstGeom>
          <a:ln w="0">
            <a:noFill/>
          </a:ln>
        </p:spPr>
      </p:pic>
      <p:pic>
        <p:nvPicPr>
          <p:cNvPr id="4" name="Grafik 2" descr=""/>
          <p:cNvPicPr/>
          <p:nvPr/>
        </p:nvPicPr>
        <p:blipFill>
          <a:blip r:embed="rId3"/>
          <a:stretch/>
        </p:blipFill>
        <p:spPr>
          <a:xfrm>
            <a:off x="7430400" y="134640"/>
            <a:ext cx="3693960" cy="510120"/>
          </a:xfrm>
          <a:prstGeom prst="rect">
            <a:avLst/>
          </a:prstGeom>
          <a:ln w="0">
            <a:noFill/>
          </a:ln>
        </p:spPr>
      </p:pic>
      <p:sp>
        <p:nvSpPr>
          <p:cNvPr id="5" name="CustomShape 4"/>
          <p:cNvSpPr/>
          <p:nvPr/>
        </p:nvSpPr>
        <p:spPr>
          <a:xfrm>
            <a:off x="912240" y="1268280"/>
            <a:ext cx="9204120" cy="35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7280" cy="6846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0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a:t>
            </a:r>
            <a:r>
              <a:rPr b="0" lang="en-US" sz="4400" spc="-1" strike="noStrike">
                <a:solidFill>
                  <a:srgbClr val="000000"/>
                </a:solidFill>
                <a:latin typeface="Arial"/>
              </a:rPr>
              <a:t>to 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forma</a:t>
            </a:r>
            <a:r>
              <a:rPr b="0" lang="en-US" sz="4400" spc="-1" strike="noStrike">
                <a:solidFill>
                  <a:srgbClr val="000000"/>
                </a:solidFill>
                <a:latin typeface="Arial"/>
              </a:rPr>
              <a:t>t</a:t>
            </a:r>
            <a:endParaRPr b="0" lang="en-US"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CustomShape 1"/>
          <p:cNvSpPr/>
          <p:nvPr/>
        </p:nvSpPr>
        <p:spPr>
          <a:xfrm>
            <a:off x="11444760" y="0"/>
            <a:ext cx="737280" cy="6846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 name="CustomShape 2"/>
          <p:cNvSpPr/>
          <p:nvPr/>
        </p:nvSpPr>
        <p:spPr>
          <a:xfrm>
            <a:off x="11438640" y="6453360"/>
            <a:ext cx="754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6B0E189-F735-40CD-8C23-819772495BAF}"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12" name="CustomShape 3"/>
          <p:cNvSpPr/>
          <p:nvPr/>
        </p:nvSpPr>
        <p:spPr>
          <a:xfrm>
            <a:off x="912240" y="1268280"/>
            <a:ext cx="9204120" cy="357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 name="Picture 19" descr="Logo_TUC_de_RGB"/>
          <p:cNvPicPr/>
          <p:nvPr/>
        </p:nvPicPr>
        <p:blipFill>
          <a:blip r:embed="rId2"/>
          <a:stretch/>
        </p:blipFill>
        <p:spPr>
          <a:xfrm>
            <a:off x="0" y="0"/>
            <a:ext cx="3048120" cy="558000"/>
          </a:xfrm>
          <a:prstGeom prst="rect">
            <a:avLst/>
          </a:prstGeom>
          <a:ln w="0">
            <a:noFill/>
          </a:ln>
        </p:spPr>
      </p:pic>
      <p:pic>
        <p:nvPicPr>
          <p:cNvPr id="14" name="Grafik 2" descr=""/>
          <p:cNvPicPr/>
          <p:nvPr/>
        </p:nvPicPr>
        <p:blipFill>
          <a:blip r:embed="rId3"/>
          <a:stretch/>
        </p:blipFill>
        <p:spPr>
          <a:xfrm>
            <a:off x="7430400" y="134640"/>
            <a:ext cx="3693960" cy="510120"/>
          </a:xfrm>
          <a:prstGeom prst="rect">
            <a:avLst/>
          </a:prstGeom>
          <a:ln w="0">
            <a:noFill/>
          </a:ln>
        </p:spPr>
      </p:pic>
      <p:sp>
        <p:nvSpPr>
          <p:cNvPr id="15" name="CustomShape 4"/>
          <p:cNvSpPr/>
          <p:nvPr/>
        </p:nvSpPr>
        <p:spPr>
          <a:xfrm>
            <a:off x="11444760" y="0"/>
            <a:ext cx="737280" cy="6846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6" name="CustomShape 5"/>
          <p:cNvSpPr/>
          <p:nvPr/>
        </p:nvSpPr>
        <p:spPr>
          <a:xfrm>
            <a:off x="11438640" y="6453360"/>
            <a:ext cx="754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D805A77-FFEB-4A7F-BA93-9C91BAC33CC2}"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17" name="CustomShape 6"/>
          <p:cNvSpPr/>
          <p:nvPr/>
        </p:nvSpPr>
        <p:spPr>
          <a:xfrm>
            <a:off x="0" y="6642720"/>
            <a:ext cx="12180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2.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2.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CustomShape 1"/>
          <p:cNvSpPr/>
          <p:nvPr/>
        </p:nvSpPr>
        <p:spPr>
          <a:xfrm>
            <a:off x="527400" y="1412640"/>
            <a:ext cx="10357200" cy="11437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solidFill>
                <a:srgbClr val="000000"/>
              </a:solidFill>
              <a:latin typeface="Arial"/>
            </a:endParaRPr>
          </a:p>
        </p:txBody>
      </p:sp>
      <p:sp>
        <p:nvSpPr>
          <p:cNvPr id="27" name="CustomShape 2"/>
          <p:cNvSpPr/>
          <p:nvPr/>
        </p:nvSpPr>
        <p:spPr>
          <a:xfrm>
            <a:off x="527400" y="2852640"/>
            <a:ext cx="10357200" cy="2364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solidFill>
                <a:srgbClr val="000000"/>
              </a:solidFill>
              <a:latin typeface="Arial"/>
            </a:endParaRPr>
          </a:p>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endParaRPr b="0" lang="en-US"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56" name="CustomShape 2"/>
          <p:cNvSpPr/>
          <p:nvPr/>
        </p:nvSpPr>
        <p:spPr>
          <a:xfrm>
            <a:off x="335520" y="2408400"/>
            <a:ext cx="10741320" cy="38890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58" name="CustomShape 2"/>
          <p:cNvSpPr/>
          <p:nvPr/>
        </p:nvSpPr>
        <p:spPr>
          <a:xfrm>
            <a:off x="335520" y="2408400"/>
            <a:ext cx="10741320" cy="38890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60" name="CustomShape 2"/>
          <p:cNvSpPr/>
          <p:nvPr/>
        </p:nvSpPr>
        <p:spPr>
          <a:xfrm>
            <a:off x="335520" y="2408400"/>
            <a:ext cx="10741320" cy="38890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US" sz="2400" spc="-1" strike="noStrike">
              <a:solidFill>
                <a:srgbClr val="000000"/>
              </a:solidFill>
              <a:latin typeface="Arial"/>
            </a:endParaRPr>
          </a:p>
        </p:txBody>
      </p:sp>
      <p:sp>
        <p:nvSpPr>
          <p:cNvPr id="62"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15.04.2024 → Organization (L00) + Introduction (L01)</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22.04.2024 → Circular Economy (L02)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29.04.2024 → Lifecycle Assessment – LCA (L03)</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06.05.2024 → Introduction to the Internet of Things (L04)</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13.05.2024 → Internet of Things – Communication + Security and Privacy (L05)</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27.05.2024 → Internet of Things – Data Processing and BigData (L06)</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03.06.2024 → Industrial Internet of Things (L07)</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10.06.2024 → Introduction to Blockchain Technology (L08)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17.06.2024 → Blockchain Technology – Consensus (L09)</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24.06.2024 → Blockchain Technology – Ethereum and Smart Contracts (L10)</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01.07.2024 → Blockchain Technology and Sustainability (L11)</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08.07.2024 → The Machine-to-Everything Economy – A step towards the CE 2.0? (L12)</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29.07.2024 → Exam Q&amp;A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US" sz="2400" spc="-1" strike="noStrike">
              <a:solidFill>
                <a:srgbClr val="000000"/>
              </a:solidFill>
              <a:latin typeface="Arial"/>
            </a:endParaRPr>
          </a:p>
        </p:txBody>
      </p:sp>
      <p:sp>
        <p:nvSpPr>
          <p:cNvPr id="64"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15.04.2024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22.04.2024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29.04.2024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06.05.2024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13.05.2024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27.05.2024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IoT Data Processing</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03.06.2024 → Exercise 07 – Industrial IoT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10.06.2024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17.06.2024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24.06.2024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01.07.2024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solidFill>
                <a:srgbClr val="000000"/>
              </a:solidFill>
              <a:latin typeface="Arial"/>
            </a:endParaRPr>
          </a:p>
        </p:txBody>
      </p:sp>
      <p:sp>
        <p:nvSpPr>
          <p:cNvPr id="66" name="CustomShape 2"/>
          <p:cNvSpPr/>
          <p:nvPr/>
        </p:nvSpPr>
        <p:spPr>
          <a:xfrm>
            <a:off x="335520" y="1268280"/>
            <a:ext cx="10741320" cy="50288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are available on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Please report bugs!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solidFill>
                <a:srgbClr val="000000"/>
              </a:solidFill>
              <a:latin typeface="Arial"/>
            </a:endParaRPr>
          </a:p>
          <a:p>
            <a:pPr algn="ct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68" name="CustomShape 2"/>
          <p:cNvSpPr/>
          <p:nvPr/>
        </p:nvSpPr>
        <p:spPr>
          <a:xfrm>
            <a:off x="335520" y="1268640"/>
            <a:ext cx="10739880" cy="50274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15.04.2024</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08.07.2024</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15.04.2024</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08.07.2024</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US" sz="2400" spc="-1" strike="noStrike">
              <a:solidFill>
                <a:srgbClr val="000000"/>
              </a:solidFill>
              <a:latin typeface="Arial"/>
            </a:endParaRPr>
          </a:p>
        </p:txBody>
      </p:sp>
      <p:sp>
        <p:nvSpPr>
          <p:cNvPr id="70" name="CustomShape 2"/>
          <p:cNvSpPr/>
          <p:nvPr/>
        </p:nvSpPr>
        <p:spPr>
          <a:xfrm>
            <a:off x="335520" y="1268280"/>
            <a:ext cx="10741320" cy="50288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a:t>
            </a:r>
            <a:endParaRPr b="0" lang="en-US" sz="2400" spc="-1" strike="noStrike">
              <a:solidFill>
                <a:srgbClr val="000000"/>
              </a:solidFill>
              <a:latin typeface="Arial"/>
            </a:endParaRPr>
          </a:p>
        </p:txBody>
      </p:sp>
      <p:sp>
        <p:nvSpPr>
          <p:cNvPr id="72"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solidFill>
                <a:srgbClr val="000000"/>
              </a:solidFill>
              <a:latin typeface="Arial"/>
            </a:endParaRPr>
          </a:p>
        </p:txBody>
      </p:sp>
      <p:sp>
        <p:nvSpPr>
          <p:cNvPr id="73" name="CustomShape 3"/>
          <p:cNvSpPr/>
          <p:nvPr/>
        </p:nvSpPr>
        <p:spPr>
          <a:xfrm>
            <a:off x="4655880" y="476640"/>
            <a:ext cx="2427480" cy="353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a:t>
            </a:r>
            <a:endParaRPr b="0" lang="en-US" sz="2400" spc="-1" strike="noStrike">
              <a:solidFill>
                <a:srgbClr val="000000"/>
              </a:solidFill>
              <a:latin typeface="Arial"/>
            </a:endParaRPr>
          </a:p>
        </p:txBody>
      </p:sp>
      <p:sp>
        <p:nvSpPr>
          <p:cNvPr id="75"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solidFill>
                <a:srgbClr val="000000"/>
              </a:solidFill>
              <a:latin typeface="Arial"/>
            </a:endParaRPr>
          </a:p>
        </p:txBody>
      </p:sp>
      <p:sp>
        <p:nvSpPr>
          <p:cNvPr id="76" name="CustomShape 3"/>
          <p:cNvSpPr/>
          <p:nvPr/>
        </p:nvSpPr>
        <p:spPr>
          <a:xfrm>
            <a:off x="4655880" y="476640"/>
            <a:ext cx="2427480" cy="353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CustomShape 1"/>
          <p:cNvSpPr/>
          <p:nvPr/>
        </p:nvSpPr>
        <p:spPr>
          <a:xfrm>
            <a:off x="335520" y="764640"/>
            <a:ext cx="10739160" cy="489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US" sz="2400" spc="-1" strike="noStrike">
              <a:solidFill>
                <a:srgbClr val="000000"/>
              </a:solidFill>
              <a:latin typeface="Arial"/>
            </a:endParaRPr>
          </a:p>
        </p:txBody>
      </p:sp>
      <p:sp>
        <p:nvSpPr>
          <p:cNvPr id="29" name="CustomShape 2"/>
          <p:cNvSpPr/>
          <p:nvPr/>
        </p:nvSpPr>
        <p:spPr>
          <a:xfrm>
            <a:off x="335520" y="1268640"/>
            <a:ext cx="10739160" cy="50266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30" name="CustomShape 3"/>
          <p:cNvSpPr/>
          <p:nvPr/>
        </p:nvSpPr>
        <p:spPr>
          <a:xfrm>
            <a:off x="336600" y="3429000"/>
            <a:ext cx="10856880" cy="204876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335520" y="7682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a:t>
            </a:r>
            <a:endParaRPr b="0" lang="en-US" sz="2400" spc="-1" strike="noStrike">
              <a:solidFill>
                <a:srgbClr val="000000"/>
              </a:solidFill>
              <a:latin typeface="Arial"/>
            </a:endParaRPr>
          </a:p>
        </p:txBody>
      </p:sp>
      <p:sp>
        <p:nvSpPr>
          <p:cNvPr id="78" name="CustomShape 2"/>
          <p:cNvSpPr/>
          <p:nvPr/>
        </p:nvSpPr>
        <p:spPr>
          <a:xfrm>
            <a:off x="388800" y="1488600"/>
            <a:ext cx="10715040" cy="3505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advised to take the knowledge quiz in first two weeks of the course.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THE TEST IS JUST FOR YOU → WE CANNOT CHECK THE TEST RESULTS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gn="ctr">
              <a:lnSpc>
                <a:spcPct val="100000"/>
              </a:lnSpc>
            </a:pPr>
            <a:endParaRPr b="0" lang="en-US" sz="1400" spc="-1" strike="noStrike">
              <a:solidFill>
                <a:srgbClr val="000000"/>
              </a:solidFill>
              <a:latin typeface="Arial"/>
            </a:endParaRPr>
          </a:p>
          <a:p>
            <a:pPr algn="ct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5"/>
          <p:cNvSpPr/>
          <p:nvPr/>
        </p:nvSpPr>
        <p:spPr>
          <a:xfrm>
            <a:off x="335520" y="7682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a:t>
            </a:r>
            <a:endParaRPr b="0" lang="en-US" sz="2400" spc="-1" strike="noStrike">
              <a:solidFill>
                <a:srgbClr val="000000"/>
              </a:solidFill>
              <a:latin typeface="Arial"/>
            </a:endParaRPr>
          </a:p>
        </p:txBody>
      </p:sp>
      <p:sp>
        <p:nvSpPr>
          <p:cNvPr id="80" name="CustomShape 16"/>
          <p:cNvSpPr/>
          <p:nvPr/>
        </p:nvSpPr>
        <p:spPr>
          <a:xfrm>
            <a:off x="388800" y="1488600"/>
            <a:ext cx="10715040" cy="3505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advised to take the knowledge quiz in first two weeks of the course.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THE TEST IS JUST FOR YOU → WE CANNOT CHECK THE TEST RESULTS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gn="ctr">
              <a:lnSpc>
                <a:spcPct val="100000"/>
              </a:lnSpc>
            </a:pPr>
            <a:endParaRPr b="0" lang="en-US" sz="1400" spc="-1" strike="noStrike">
              <a:solidFill>
                <a:srgbClr val="000000"/>
              </a:solidFill>
              <a:latin typeface="Arial"/>
            </a:endParaRPr>
          </a:p>
          <a:p>
            <a:pPr algn="ctr">
              <a:lnSpc>
                <a:spcPct val="100000"/>
              </a:lnSpc>
            </a:pPr>
            <a:r>
              <a:rPr b="1" lang="de-DE" sz="1400" spc="-1" strike="noStrike">
                <a:solidFill>
                  <a:srgbClr val="c9211e"/>
                </a:solidFill>
                <a:latin typeface="DejaVu Sans"/>
                <a:ea typeface="Arial Unicode MS"/>
              </a:rPr>
              <a:t>Link for all multiple-choice exercises → </a:t>
            </a:r>
            <a:r>
              <a:rPr b="0" lang="de-DE" sz="1400" spc="-1" strike="noStrike">
                <a:solidFill>
                  <a:srgbClr val="c9211e"/>
                </a:solidFill>
                <a:latin typeface="DejaVu Sans"/>
                <a:ea typeface="Arial Unicode MS"/>
              </a:rPr>
              <a:t>etce.etce-lab.de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a:t>
            </a:r>
            <a:endParaRPr b="0" lang="en-US" sz="2400" spc="-1" strike="noStrike">
              <a:solidFill>
                <a:srgbClr val="000000"/>
              </a:solidFill>
              <a:latin typeface="Arial"/>
            </a:endParaRPr>
          </a:p>
        </p:txBody>
      </p:sp>
      <p:pic>
        <p:nvPicPr>
          <p:cNvPr id="82" name="" descr=""/>
          <p:cNvPicPr/>
          <p:nvPr/>
        </p:nvPicPr>
        <p:blipFill>
          <a:blip r:embed="rId1"/>
          <a:stretch/>
        </p:blipFill>
        <p:spPr>
          <a:xfrm>
            <a:off x="3200400" y="685800"/>
            <a:ext cx="5276160" cy="60008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a:t>
            </a:r>
            <a:endParaRPr b="0" lang="en-US" sz="2400" spc="-1" strike="noStrike">
              <a:solidFill>
                <a:srgbClr val="000000"/>
              </a:solidFill>
              <a:latin typeface="Arial"/>
            </a:endParaRPr>
          </a:p>
        </p:txBody>
      </p:sp>
      <p:pic>
        <p:nvPicPr>
          <p:cNvPr id="84" name="" descr=""/>
          <p:cNvPicPr/>
          <p:nvPr/>
        </p:nvPicPr>
        <p:blipFill>
          <a:blip r:embed="rId1"/>
          <a:stretch/>
        </p:blipFill>
        <p:spPr>
          <a:xfrm>
            <a:off x="1600200" y="1600200"/>
            <a:ext cx="8362440" cy="46310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solidFill>
                <a:srgbClr val="000000"/>
              </a:solidFill>
              <a:latin typeface="Arial"/>
            </a:endParaRPr>
          </a:p>
        </p:txBody>
      </p:sp>
      <p:sp>
        <p:nvSpPr>
          <p:cNvPr id="86"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 (except for the MC exercises).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Written exam (120min) via Moodle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05.08.2024 from 2 pm – 4 pm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solidFill>
                <a:srgbClr val="000000"/>
              </a:solidFill>
              <a:latin typeface="Arial"/>
            </a:endParaRPr>
          </a:p>
        </p:txBody>
      </p:sp>
      <p:sp>
        <p:nvSpPr>
          <p:cNvPr id="88" name="CustomShape 2"/>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solidFill>
                <a:srgbClr val="000000"/>
              </a:solidFill>
              <a:latin typeface="Arial"/>
            </a:endParaRPr>
          </a:p>
        </p:txBody>
      </p:sp>
      <p:sp>
        <p:nvSpPr>
          <p:cNvPr id="89" name="CustomShape 3"/>
          <p:cNvSpPr/>
          <p:nvPr/>
        </p:nvSpPr>
        <p:spPr>
          <a:xfrm>
            <a:off x="6285600" y="2132640"/>
            <a:ext cx="509040" cy="48888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0" name="CustomShape 4"/>
          <p:cNvSpPr/>
          <p:nvPr/>
        </p:nvSpPr>
        <p:spPr>
          <a:xfrm>
            <a:off x="4089960" y="2247480"/>
            <a:ext cx="2277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92" name="CustomShape 2"/>
          <p:cNvSpPr/>
          <p:nvPr/>
        </p:nvSpPr>
        <p:spPr>
          <a:xfrm>
            <a:off x="335520" y="1268640"/>
            <a:ext cx="10739520" cy="502704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35520" y="764640"/>
            <a:ext cx="10742760" cy="493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94" name="CustomShape 2"/>
          <p:cNvSpPr/>
          <p:nvPr/>
        </p:nvSpPr>
        <p:spPr>
          <a:xfrm>
            <a:off x="335520" y="1268640"/>
            <a:ext cx="10742760" cy="503028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96"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solidFill>
                <a:srgbClr val="000000"/>
              </a:solidFill>
              <a:latin typeface="Arial"/>
            </a:endParaRPr>
          </a:p>
        </p:txBody>
      </p:sp>
      <p:sp>
        <p:nvSpPr>
          <p:cNvPr id="98" name="CustomShape 2"/>
          <p:cNvSpPr/>
          <p:nvPr/>
        </p:nvSpPr>
        <p:spPr>
          <a:xfrm>
            <a:off x="335520" y="1268640"/>
            <a:ext cx="10739520" cy="502704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US" sz="2400" spc="-1" strike="noStrike">
              <a:solidFill>
                <a:srgbClr val="000000"/>
              </a:solidFill>
              <a:latin typeface="Arial"/>
            </a:endParaRPr>
          </a:p>
        </p:txBody>
      </p:sp>
      <p:pic>
        <p:nvPicPr>
          <p:cNvPr id="32" name="Grafik 2" descr=""/>
          <p:cNvPicPr/>
          <p:nvPr/>
        </p:nvPicPr>
        <p:blipFill>
          <a:blip r:embed="rId1"/>
          <a:stretch/>
        </p:blipFill>
        <p:spPr>
          <a:xfrm>
            <a:off x="4923720" y="1257120"/>
            <a:ext cx="1464120" cy="2165400"/>
          </a:xfrm>
          <a:prstGeom prst="rect">
            <a:avLst/>
          </a:prstGeom>
          <a:ln w="0">
            <a:noFill/>
          </a:ln>
        </p:spPr>
      </p:pic>
      <p:pic>
        <p:nvPicPr>
          <p:cNvPr id="33" name="Grafik 11" descr=""/>
          <p:cNvPicPr/>
          <p:nvPr/>
        </p:nvPicPr>
        <p:blipFill>
          <a:blip r:embed="rId2"/>
          <a:stretch/>
        </p:blipFill>
        <p:spPr>
          <a:xfrm>
            <a:off x="2207880" y="4110120"/>
            <a:ext cx="1778040" cy="1770120"/>
          </a:xfrm>
          <a:prstGeom prst="rect">
            <a:avLst/>
          </a:prstGeom>
          <a:ln w="0">
            <a:noFill/>
          </a:ln>
        </p:spPr>
      </p:pic>
      <p:sp>
        <p:nvSpPr>
          <p:cNvPr id="34" name="CustomShape 2"/>
          <p:cNvSpPr/>
          <p:nvPr/>
        </p:nvSpPr>
        <p:spPr>
          <a:xfrm>
            <a:off x="3859200" y="3373200"/>
            <a:ext cx="3628800" cy="6703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solidFill>
                <a:srgbClr val="000000"/>
              </a:solidFill>
              <a:latin typeface="Arial"/>
            </a:endParaRPr>
          </a:p>
        </p:txBody>
      </p:sp>
      <p:sp>
        <p:nvSpPr>
          <p:cNvPr id="35" name="CustomShape 4"/>
          <p:cNvSpPr/>
          <p:nvPr/>
        </p:nvSpPr>
        <p:spPr>
          <a:xfrm>
            <a:off x="1312200" y="5920200"/>
            <a:ext cx="3628800" cy="6703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solidFill>
                <a:srgbClr val="000000"/>
              </a:solidFill>
              <a:latin typeface="Arial"/>
            </a:endParaRPr>
          </a:p>
          <a:p>
            <a:pPr marL="360" algn="ctr">
              <a:lnSpc>
                <a:spcPct val="100000"/>
              </a:lnSpc>
              <a:spcBef>
                <a:spcPts val="360"/>
              </a:spcBef>
            </a:pPr>
            <a:endParaRPr b="0" lang="en-US" sz="1800" spc="-1" strike="noStrike">
              <a:solidFill>
                <a:srgbClr val="000000"/>
              </a:solidFill>
              <a:latin typeface="Arial"/>
            </a:endParaRPr>
          </a:p>
        </p:txBody>
      </p:sp>
      <p:sp>
        <p:nvSpPr>
          <p:cNvPr id="36" name="CustomShape 5"/>
          <p:cNvSpPr/>
          <p:nvPr/>
        </p:nvSpPr>
        <p:spPr>
          <a:xfrm>
            <a:off x="1312200" y="5807160"/>
            <a:ext cx="3628800" cy="6703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solidFill>
                <a:srgbClr val="000000"/>
              </a:solidFill>
              <a:latin typeface="Arial"/>
            </a:endParaRPr>
          </a:p>
        </p:txBody>
      </p:sp>
      <p:sp>
        <p:nvSpPr>
          <p:cNvPr id="37" name="CustomShape 12"/>
          <p:cNvSpPr/>
          <p:nvPr/>
        </p:nvSpPr>
        <p:spPr>
          <a:xfrm>
            <a:off x="4860000" y="5920200"/>
            <a:ext cx="3628800" cy="670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8" name="CustomShape 14"/>
          <p:cNvSpPr/>
          <p:nvPr/>
        </p:nvSpPr>
        <p:spPr>
          <a:xfrm>
            <a:off x="6300000" y="5807160"/>
            <a:ext cx="3628800" cy="6703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US" sz="1600" spc="-1" strike="noStrike">
              <a:solidFill>
                <a:srgbClr val="000000"/>
              </a:solidFill>
              <a:latin typeface="Arial"/>
            </a:endParaRPr>
          </a:p>
        </p:txBody>
      </p:sp>
      <p:pic>
        <p:nvPicPr>
          <p:cNvPr id="39" name="" descr=""/>
          <p:cNvPicPr/>
          <p:nvPr/>
        </p:nvPicPr>
        <p:blipFill>
          <a:blip r:embed="rId3"/>
          <a:srcRect l="0" t="10387" r="0" b="0"/>
          <a:stretch/>
        </p:blipFill>
        <p:spPr>
          <a:xfrm>
            <a:off x="7380000" y="3960000"/>
            <a:ext cx="1437480" cy="19213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solidFill>
                <a:srgbClr val="000000"/>
              </a:solidFill>
              <a:latin typeface="Arial"/>
            </a:endParaRPr>
          </a:p>
        </p:txBody>
      </p:sp>
      <p:sp>
        <p:nvSpPr>
          <p:cNvPr id="100" name="CustomShape 2"/>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542880" y="721800"/>
            <a:ext cx="10345680" cy="4863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41" name="CustomShape 2"/>
          <p:cNvSpPr/>
          <p:nvPr/>
        </p:nvSpPr>
        <p:spPr>
          <a:xfrm>
            <a:off x="451800" y="1709280"/>
            <a:ext cx="8213040" cy="4341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2" name="CustomShape 3"/>
          <p:cNvSpPr/>
          <p:nvPr/>
        </p:nvSpPr>
        <p:spPr>
          <a:xfrm>
            <a:off x="609480" y="1769400"/>
            <a:ext cx="10576080" cy="484416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Sustainable and resilient food production</a:t>
            </a:r>
            <a:endParaRPr b="0" lang="en-US"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(WS – open for everyone)</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542880" y="721800"/>
            <a:ext cx="10345680" cy="4863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44" name="CustomShape 2"/>
          <p:cNvSpPr/>
          <p:nvPr/>
        </p:nvSpPr>
        <p:spPr>
          <a:xfrm>
            <a:off x="451800" y="1709280"/>
            <a:ext cx="8213040" cy="4341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5" name="CustomShape 3"/>
          <p:cNvSpPr/>
          <p:nvPr/>
        </p:nvSpPr>
        <p:spPr>
          <a:xfrm>
            <a:off x="609480" y="1769400"/>
            <a:ext cx="10576080" cy="484416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42880" y="721800"/>
            <a:ext cx="10345680" cy="4863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47" name="CustomShape 2"/>
          <p:cNvSpPr/>
          <p:nvPr/>
        </p:nvSpPr>
        <p:spPr>
          <a:xfrm>
            <a:off x="451800" y="1709280"/>
            <a:ext cx="8213040" cy="43412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8" name="CustomShape 3"/>
          <p:cNvSpPr/>
          <p:nvPr/>
        </p:nvSpPr>
        <p:spPr>
          <a:xfrm>
            <a:off x="609480" y="1769400"/>
            <a:ext cx="10576080" cy="484416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50" name="CustomShape 2"/>
          <p:cNvSpPr/>
          <p:nvPr/>
        </p:nvSpPr>
        <p:spPr>
          <a:xfrm>
            <a:off x="335520" y="2408400"/>
            <a:ext cx="10741320" cy="38890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52" name="CustomShape 2"/>
          <p:cNvSpPr/>
          <p:nvPr/>
        </p:nvSpPr>
        <p:spPr>
          <a:xfrm>
            <a:off x="335520" y="2408400"/>
            <a:ext cx="10741320" cy="38890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54" name="CustomShape 2"/>
          <p:cNvSpPr/>
          <p:nvPr/>
        </p:nvSpPr>
        <p:spPr>
          <a:xfrm>
            <a:off x="335520" y="2408400"/>
            <a:ext cx="10741320" cy="38890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298</TotalTime>
  <Application>LibreOffice/7.6.5.2$Linux_X86_64 LibreOffice_project/60$Build-2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2024-04-15T11:58:19Z</dcterms:modified>
  <cp:revision>2998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