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40.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38.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48.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42.xml.rels" ContentType="application/vnd.openxmlformats-package.relationships+xml"/>
  <Override PartName="/ppt/slides/_rels/slide17.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0.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1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1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de-DE" sz="18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de-D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3960" cy="6832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40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01CB380-5994-4128-BD45-FA2F26F83C4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9080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4800" cy="544680"/>
          </a:xfrm>
          <a:prstGeom prst="rect">
            <a:avLst/>
          </a:prstGeom>
          <a:ln w="0">
            <a:noFill/>
          </a:ln>
        </p:spPr>
      </p:pic>
      <p:pic>
        <p:nvPicPr>
          <p:cNvPr id="4" name="Grafik 2" descr=""/>
          <p:cNvPicPr/>
          <p:nvPr/>
        </p:nvPicPr>
        <p:blipFill>
          <a:blip r:embed="rId3"/>
          <a:stretch/>
        </p:blipFill>
        <p:spPr>
          <a:xfrm>
            <a:off x="7430400" y="134640"/>
            <a:ext cx="3680640" cy="496800"/>
          </a:xfrm>
          <a:prstGeom prst="rect">
            <a:avLst/>
          </a:prstGeom>
          <a:ln w="0">
            <a:noFill/>
          </a:ln>
        </p:spPr>
      </p:pic>
      <p:sp>
        <p:nvSpPr>
          <p:cNvPr id="5" name="CustomShape 4"/>
          <p:cNvSpPr/>
          <p:nvPr/>
        </p:nvSpPr>
        <p:spPr>
          <a:xfrm>
            <a:off x="912240" y="1268280"/>
            <a:ext cx="919080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3960" cy="6832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69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Click to edit the title text format</a:t>
            </a:r>
            <a:endParaRPr b="0" lang="de-DE" sz="18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23960" cy="6832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40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AD1822A-E533-4435-866E-133A35E31C9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19080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34800" cy="544680"/>
          </a:xfrm>
          <a:prstGeom prst="rect">
            <a:avLst/>
          </a:prstGeom>
          <a:ln w="0">
            <a:noFill/>
          </a:ln>
        </p:spPr>
      </p:pic>
      <p:pic>
        <p:nvPicPr>
          <p:cNvPr id="50" name="Grafik 2" descr=""/>
          <p:cNvPicPr/>
          <p:nvPr/>
        </p:nvPicPr>
        <p:blipFill>
          <a:blip r:embed="rId3"/>
          <a:stretch/>
        </p:blipFill>
        <p:spPr>
          <a:xfrm>
            <a:off x="7430400" y="134640"/>
            <a:ext cx="3680640" cy="496800"/>
          </a:xfrm>
          <a:prstGeom prst="rect">
            <a:avLst/>
          </a:prstGeom>
          <a:ln w="0">
            <a:noFill/>
          </a:ln>
        </p:spPr>
      </p:pic>
      <p:sp>
        <p:nvSpPr>
          <p:cNvPr id="51" name="CustomShape 4"/>
          <p:cNvSpPr/>
          <p:nvPr/>
        </p:nvSpPr>
        <p:spPr>
          <a:xfrm>
            <a:off x="11444760" y="0"/>
            <a:ext cx="723960" cy="6832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40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5F5F652-5C13-45BB-9DD7-8FE797CD780A}"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669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Click to edit the title text format</a:t>
            </a:r>
            <a:endParaRPr b="0" lang="de-DE" sz="18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Click to edit the title text format</a:t>
            </a:r>
            <a:endParaRPr b="0" lang="de-DE" sz="1800" spc="-1" strike="noStrike">
              <a:solidFill>
                <a:srgbClr val="000000"/>
              </a:solidFill>
              <a:latin typeface="Arial"/>
            </a:endParaRPr>
          </a:p>
        </p:txBody>
      </p:sp>
      <p:sp>
        <p:nvSpPr>
          <p:cNvPr id="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1" name="CustomShape 2"/>
          <p:cNvSpPr/>
          <p:nvPr/>
        </p:nvSpPr>
        <p:spPr>
          <a:xfrm>
            <a:off x="11438640" y="6453360"/>
            <a:ext cx="73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3491DBF-1427-48AE-B7F6-6C9AE703D87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32" name="CustomShape 3"/>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3" name="Picture 19" descr="Logo_TUC_de_RGB"/>
          <p:cNvPicPr/>
          <p:nvPr/>
        </p:nvPicPr>
        <p:blipFill>
          <a:blip r:embed="rId2"/>
          <a:stretch/>
        </p:blipFill>
        <p:spPr>
          <a:xfrm>
            <a:off x="0" y="0"/>
            <a:ext cx="3032640" cy="542520"/>
          </a:xfrm>
          <a:prstGeom prst="rect">
            <a:avLst/>
          </a:prstGeom>
          <a:ln w="0">
            <a:noFill/>
          </a:ln>
        </p:spPr>
      </p:pic>
      <p:pic>
        <p:nvPicPr>
          <p:cNvPr id="134" name="Grafik 2" descr=""/>
          <p:cNvPicPr/>
          <p:nvPr/>
        </p:nvPicPr>
        <p:blipFill>
          <a:blip r:embed="rId3"/>
          <a:stretch/>
        </p:blipFill>
        <p:spPr>
          <a:xfrm>
            <a:off x="7430400" y="134640"/>
            <a:ext cx="3678480" cy="494640"/>
          </a:xfrm>
          <a:prstGeom prst="rect">
            <a:avLst/>
          </a:prstGeom>
          <a:ln w="0">
            <a:noFill/>
          </a:ln>
        </p:spPr>
      </p:pic>
      <p:sp>
        <p:nvSpPr>
          <p:cNvPr id="135" name="CustomShape 4"/>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6" name="CustomShape 5"/>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7" name="CustomShape 6"/>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Click to edit the title text format</a:t>
            </a:r>
            <a:endParaRPr b="0" lang="de-DE" sz="1800" spc="-1" strike="noStrike">
              <a:solidFill>
                <a:srgbClr val="000000"/>
              </a:solidFill>
              <a:latin typeface="Arial"/>
            </a:endParaRPr>
          </a:p>
        </p:txBody>
      </p:sp>
      <p:sp>
        <p:nvSpPr>
          <p:cNvPr id="1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creativecommons.org/licenses/by/4.0/" TargetMode="External"/><Relationship Id="rId2" Type="http://schemas.openxmlformats.org/officeDocument/2006/relationships/hyperlink" Target="https://www.sciencedirect.com/science/article/pii/S0921344920302354?via%3Dihub" TargetMode="External"/><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hyperlink" Target="https://www.researchgate.net/publication/334520611_Kreislaufwirtschaft_-_Ein_Ausweg_aus_der_sozial-okologischen_Krise"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github.com/ETCE-LAB/teaching-material/tree/master/The-Limits-to-Growth/Exercises" TargetMode="External"/><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hyperlink" Target="https://www.atlasofplaces.com/essays/on-the-phenomenon-of-bullshit-jobs/" TargetMode="External"/><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researchgate.net/publication/334520611_Kreislaufwirtschaft_-_Ein_Ausweg_aus_der_sozial-okologischen_Krise" TargetMode="External"/><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27400" y="1412640"/>
            <a:ext cx="10343880" cy="11304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177" name="CustomShape 2"/>
          <p:cNvSpPr/>
          <p:nvPr/>
        </p:nvSpPr>
        <p:spPr>
          <a:xfrm>
            <a:off x="527400" y="2852640"/>
            <a:ext cx="10343880" cy="2351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9: Circular Societies</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t>
            </a:r>
            <a:r>
              <a:rPr b="0" lang="de-DE" sz="1600" spc="-1" strike="noStrike">
                <a:solidFill>
                  <a:srgbClr val="000000"/>
                </a:solidFill>
                <a:latin typeface="DejaVu Sans"/>
                <a:ea typeface="DejaVu Sans"/>
              </a:rPr>
              <a:t>Anant Sujatanagarjuna</a:t>
            </a:r>
            <a:br>
              <a:rPr sz="1600"/>
            </a:br>
            <a:r>
              <a:rPr b="0" lang="en-US"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08"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preserve the environment/ressources for present and future generations and enable social participation and quality of life</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All-encompassing  change necessary if the CE is to be the subject of a socio-ecological transformation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Democratisation of value creation processes and strategies for the activation and emancipation of different stakeholder groups</a:t>
            </a:r>
            <a:endParaRPr b="0" lang="en-GB" sz="1800" spc="-1" strike="noStrike">
              <a:solidFill>
                <a:srgbClr val="000000"/>
              </a:solidFill>
              <a:latin typeface="Arial"/>
            </a:endParaRPr>
          </a:p>
        </p:txBody>
      </p:sp>
      <p:sp>
        <p:nvSpPr>
          <p:cNvPr id="209"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10"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12"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preserve the environment/resources for present and future generations and enable social participation and quality of life</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All-encompassing  change necessary if the CE is to be the subject of a socio-ecological transformation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Democratisation of value creation processes and strategies for the activation and emancipation of different stakeholder groups</a:t>
            </a:r>
            <a:endParaRPr b="0" lang="en-GB" sz="1800" spc="-1" strike="noStrike">
              <a:solidFill>
                <a:srgbClr val="000000"/>
              </a:solidFill>
              <a:latin typeface="Arial"/>
            </a:endParaRPr>
          </a:p>
        </p:txBody>
      </p:sp>
      <p:sp>
        <p:nvSpPr>
          <p:cNvPr id="213"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14"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16"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preserve the environment/resources for present and future generations and enable social participation and quality of life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All-encompassing  change necessary if the CE is to be the subject of a socio-ecological transformation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Democratization of value creation processes and strategies for the activation and emancipation of different stakeholder groups</a:t>
            </a:r>
            <a:endParaRPr b="0" lang="en-GB" sz="1800" spc="-1" strike="noStrike">
              <a:solidFill>
                <a:srgbClr val="000000"/>
              </a:solidFill>
              <a:latin typeface="Arial"/>
            </a:endParaRPr>
          </a:p>
        </p:txBody>
      </p:sp>
      <p:sp>
        <p:nvSpPr>
          <p:cNvPr id="217"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218"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20" name="CustomShape 2"/>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circular society defines discourses with a vision of circularity where not only resources are circulated in sustainable loops, but also wealth, knowledge, technology and power is</a:t>
            </a: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circulated and redistributed throughout society”</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p:txBody>
      </p:sp>
      <p:sp>
        <p:nvSpPr>
          <p:cNvPr id="221" name="CustomShape 3"/>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GB" sz="2200" spc="-1" strike="noStrike">
              <a:solidFill>
                <a:srgbClr val="000000"/>
              </a:solidFill>
              <a:latin typeface="Arial"/>
            </a:endParaRPr>
          </a:p>
        </p:txBody>
      </p:sp>
      <p:sp>
        <p:nvSpPr>
          <p:cNvPr id="222" name="CustomShape 4"/>
          <p:cNvSpPr/>
          <p:nvPr/>
        </p:nvSpPr>
        <p:spPr>
          <a:xfrm>
            <a:off x="368640" y="201960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3" name="CustomShape 5"/>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25" name="CustomShape 2"/>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 </a:t>
            </a:r>
            <a:r>
              <a:rPr b="0" i="1" lang="en-US" sz="1800" spc="-1" strike="noStrike">
                <a:solidFill>
                  <a:srgbClr val="000000"/>
                </a:solidFill>
                <a:latin typeface="DejaVu Sans"/>
                <a:ea typeface="DejaVu Sans"/>
              </a:rPr>
              <a:t>A circular society defines discourses with a vision of circularity where not only resources are circulated in sustainable loops, but also wealth, knowledge, technology and power is</a:t>
            </a: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circulated and redistributed throughout society”</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p:txBody>
      </p:sp>
      <p:sp>
        <p:nvSpPr>
          <p:cNvPr id="226" name="CustomShape 3"/>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GB" sz="2200" spc="-1" strike="noStrike">
              <a:solidFill>
                <a:srgbClr val="000000"/>
              </a:solidFill>
              <a:latin typeface="Arial"/>
            </a:endParaRPr>
          </a:p>
        </p:txBody>
      </p:sp>
      <p:sp>
        <p:nvSpPr>
          <p:cNvPr id="227" name="CustomShape 4"/>
          <p:cNvSpPr/>
          <p:nvPr/>
        </p:nvSpPr>
        <p:spPr>
          <a:xfrm>
            <a:off x="368640" y="201960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CustomShape 5"/>
          <p:cNvSpPr/>
          <p:nvPr/>
        </p:nvSpPr>
        <p:spPr>
          <a:xfrm>
            <a:off x="263520" y="6420240"/>
            <a:ext cx="10787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licensed under </a:t>
            </a:r>
            <a:r>
              <a:rPr b="0" lang="en-US" sz="900" spc="-1" strike="noStrike" u="sng">
                <a:solidFill>
                  <a:srgbClr val="0000ff"/>
                </a:solidFill>
                <a:uFillTx/>
                <a:latin typeface="DejaVu Sans"/>
                <a:ea typeface="Roboto"/>
                <a:hlinkClick r:id="rId1"/>
              </a:rPr>
              <a:t>CC BY-SA 4.0</a:t>
            </a:r>
            <a:r>
              <a:rPr b="0" lang="en-US" sz="900" spc="-1" strike="noStrike">
                <a:solidFill>
                  <a:srgbClr val="a6a6a6"/>
                </a:solidFill>
                <a:latin typeface="DejaVu Sans"/>
                <a:ea typeface="Roboto"/>
              </a:rPr>
              <a:t>, sourced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2"/>
              </a:rPr>
              <a:t>Link</a:t>
            </a:r>
            <a:endParaRPr b="0" lang="en-GB" sz="900" spc="-1" strike="noStrike">
              <a:solidFill>
                <a:srgbClr val="000000"/>
              </a:solidFill>
              <a:latin typeface="Arial"/>
            </a:endParaRPr>
          </a:p>
        </p:txBody>
      </p:sp>
      <p:pic>
        <p:nvPicPr>
          <p:cNvPr id="229" name="Grafik 283" descr=""/>
          <p:cNvPicPr/>
          <p:nvPr/>
        </p:nvPicPr>
        <p:blipFill>
          <a:blip r:embed="rId3"/>
          <a:stretch/>
        </p:blipFill>
        <p:spPr>
          <a:xfrm>
            <a:off x="2570040" y="3462840"/>
            <a:ext cx="5889960" cy="2949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31" name="CustomShape 2"/>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CE = market-based solutions and economic considerations</a:t>
            </a: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CS = Circularity as a holistic social transformation</a:t>
            </a:r>
            <a:endParaRPr b="0" lang="en-GB" sz="1800" spc="-1" strike="noStrike">
              <a:solidFill>
                <a:srgbClr val="000000"/>
              </a:solidFill>
              <a:latin typeface="Arial"/>
            </a:endParaRPr>
          </a:p>
        </p:txBody>
      </p:sp>
      <p:sp>
        <p:nvSpPr>
          <p:cNvPr id="232" name="CustomShape 3"/>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GB" sz="2200" spc="-1" strike="noStrike">
              <a:solidFill>
                <a:srgbClr val="000000"/>
              </a:solidFill>
              <a:latin typeface="Arial"/>
            </a:endParaRPr>
          </a:p>
        </p:txBody>
      </p:sp>
      <p:sp>
        <p:nvSpPr>
          <p:cNvPr id="233" name="CustomShape 4"/>
          <p:cNvSpPr/>
          <p:nvPr/>
        </p:nvSpPr>
        <p:spPr>
          <a:xfrm>
            <a:off x="263520" y="6420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35" name="CustomShape 2"/>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GB" sz="2200" spc="-1" strike="noStrike">
              <a:solidFill>
                <a:srgbClr val="000000"/>
              </a:solidFill>
              <a:latin typeface="Arial"/>
            </a:endParaRPr>
          </a:p>
        </p:txBody>
      </p:sp>
      <p:graphicFrame>
        <p:nvGraphicFramePr>
          <p:cNvPr id="236" name="Table 3"/>
          <p:cNvGraphicFramePr/>
          <p:nvPr/>
        </p:nvGraphicFramePr>
        <p:xfrm>
          <a:off x="378000" y="1690560"/>
          <a:ext cx="11051640" cy="4436280"/>
        </p:xfrm>
        <a:graphic>
          <a:graphicData uri="http://schemas.openxmlformats.org/drawingml/2006/table">
            <a:tbl>
              <a:tblPr/>
              <a:tblGrid>
                <a:gridCol w="971280"/>
                <a:gridCol w="1000080"/>
                <a:gridCol w="888840"/>
                <a:gridCol w="1397160"/>
                <a:gridCol w="1793880"/>
                <a:gridCol w="1174680"/>
                <a:gridCol w="1508040"/>
                <a:gridCol w="2318040"/>
              </a:tblGrid>
              <a:tr h="824760">
                <a:tc>
                  <a:txBody>
                    <a:bodyPr lIns="90000" rIns="90000" anchor="t">
                      <a:noAutofit/>
                    </a:bodyPr>
                    <a:p>
                      <a:pPr algn="ctr">
                        <a:lnSpc>
                          <a:spcPct val="100000"/>
                        </a:lnSpc>
                      </a:pPr>
                      <a:r>
                        <a:rPr b="1" lang="en-US" sz="1050" spc="-1" strike="noStrike">
                          <a:solidFill>
                            <a:srgbClr val="000000"/>
                          </a:solidFill>
                          <a:latin typeface="DejaVu Sans"/>
                          <a:ea typeface="DejaVu Sans"/>
                        </a:rPr>
                        <a:t>Circularity vision</a:t>
                      </a:r>
                      <a:endParaRPr b="0" lang="en-GB" sz="105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Temporal scale</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Spatial scale</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Sustainability factors included</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Perspective on the resource nexus</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Views on capitalism and decoupling</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Main goal/objective</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200" spc="-1" strike="noStrike">
                          <a:solidFill>
                            <a:srgbClr val="000000"/>
                          </a:solidFill>
                          <a:latin typeface="DejaVu Sans"/>
                          <a:ea typeface="DejaVu Sans"/>
                        </a:rPr>
                        <a:t>Narrative</a:t>
                      </a:r>
                      <a:endParaRPr b="0" lang="en-GB" sz="12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r>
              <a:tr h="1735920">
                <a:tc rowSpan="2">
                  <a:txBody>
                    <a:bodyPr lIns="90000" rIns="90000" anchor="t">
                      <a:noAutofit/>
                    </a:bodyPr>
                    <a:p>
                      <a:pPr algn="ctr">
                        <a:lnSpc>
                          <a:spcPct val="100000"/>
                        </a:lnSpc>
                      </a:pPr>
                      <a:r>
                        <a:rPr b="1" lang="en-US" sz="1100" spc="-1" strike="noStrike">
                          <a:solidFill>
                            <a:srgbClr val="000000"/>
                          </a:solidFill>
                          <a:latin typeface="DejaVu Sans"/>
                          <a:ea typeface="DejaVu Sans"/>
                        </a:rPr>
                        <a:t>Circular Society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Very long term: multiple generations (beyond 50 years)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Macro-scale: planet Earth</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People, Planet, Prosperity</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Changing consumption and production patterns to keep energy, biodiversity and aterial resources within safe planetary limits.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Sceptical regarding the possiblity of decoupling and the sustainability of capitalism.</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Maintaining socio-ecological health and wellbield for present and future generations of human and non-human life.</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The earth is borrowed from future generations of living beingd, humans must preserve, respect, restore and share it in a fair maner, even if that entails changing lifestyles and consumption patterns.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r>
              <a:tr h="1553760">
                <a:tc v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Long term: 1 to 2 generations (20-50 years)</a:t>
                      </a:r>
                      <a:endParaRPr b="0" lang="en-GB" sz="1300" spc="-1" strike="noStrike">
                        <a:solidFill>
                          <a:srgbClr val="000000"/>
                        </a:solidFill>
                        <a:latin typeface="Arial"/>
                      </a:endParaRPr>
                    </a:p>
                  </a:txBody>
                  <a:tcPr anchor="t" marL="90000" marR="90000">
                    <a:lnL w="12240">
                      <a:solidFill>
                        <a:srgbClr val="000000"/>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Macro-scale: planet Earth</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People, Planet, Prosperity</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Balancing trade-offs and synergies to keep energy, biodiversity and material resources within safe planetary limits.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Believe in the possibility of decoupling and the sustainability of capitalism.</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Preserving social well-being and the biophysical health of the Earch system in line with the SDGs.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300" spc="-1" strike="noStrike">
                          <a:solidFill>
                            <a:srgbClr val="000000"/>
                          </a:solidFill>
                          <a:latin typeface="DejaVu Sans"/>
                          <a:ea typeface="DejaVu Sans"/>
                        </a:rPr>
                        <a:t>Humans must ensure justice, fairness and participation in the sustainable stewardship of the Earth, even if that entails redistributing and changing consumption patterns.</a:t>
                      </a:r>
                      <a:endParaRPr b="0" lang="en-GB"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r>
            </a:tbl>
          </a:graphicData>
        </a:graphic>
      </p:graphicFrame>
      <p:sp>
        <p:nvSpPr>
          <p:cNvPr id="237" name="CustomShape 4"/>
          <p:cNvSpPr/>
          <p:nvPr/>
        </p:nvSpPr>
        <p:spPr>
          <a:xfrm>
            <a:off x="263520" y="6384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Table adapted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38" name="CustomShape 175"/>
          <p:cNvSpPr/>
          <p:nvPr/>
        </p:nvSpPr>
        <p:spPr>
          <a:xfrm>
            <a:off x="10228680" y="750240"/>
            <a:ext cx="510120" cy="489960"/>
          </a:xfrm>
          <a:prstGeom prst="star5">
            <a:avLst>
              <a:gd name="adj" fmla="val 20243"/>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40" name="CustomShape 2"/>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GB" sz="2200" spc="-1" strike="noStrike">
              <a:solidFill>
                <a:srgbClr val="000000"/>
              </a:solidFill>
              <a:latin typeface="Arial"/>
            </a:endParaRPr>
          </a:p>
        </p:txBody>
      </p:sp>
      <p:sp>
        <p:nvSpPr>
          <p:cNvPr id="241" name="CustomShape 3"/>
          <p:cNvSpPr/>
          <p:nvPr/>
        </p:nvSpPr>
        <p:spPr>
          <a:xfrm>
            <a:off x="263520" y="6384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Table adapted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graphicFrame>
        <p:nvGraphicFramePr>
          <p:cNvPr id="242" name="Table 4"/>
          <p:cNvGraphicFramePr/>
          <p:nvPr/>
        </p:nvGraphicFramePr>
        <p:xfrm>
          <a:off x="378000" y="1690560"/>
          <a:ext cx="11051640" cy="4217400"/>
        </p:xfrm>
        <a:graphic>
          <a:graphicData uri="http://schemas.openxmlformats.org/drawingml/2006/table">
            <a:tbl>
              <a:tblPr/>
              <a:tblGrid>
                <a:gridCol w="923760"/>
                <a:gridCol w="986400"/>
                <a:gridCol w="824040"/>
                <a:gridCol w="1348560"/>
                <a:gridCol w="1492200"/>
                <a:gridCol w="1555920"/>
                <a:gridCol w="1460520"/>
                <a:gridCol w="2460600"/>
              </a:tblGrid>
              <a:tr h="594000">
                <a:tc>
                  <a:txBody>
                    <a:bodyPr lIns="90000" rIns="90000" anchor="t">
                      <a:noAutofit/>
                    </a:bodyPr>
                    <a:p>
                      <a:pPr>
                        <a:lnSpc>
                          <a:spcPct val="100000"/>
                        </a:lnSpc>
                      </a:pPr>
                      <a:r>
                        <a:rPr b="1" lang="en-US" sz="1000" spc="-1" strike="noStrike">
                          <a:solidFill>
                            <a:srgbClr val="000000"/>
                          </a:solidFill>
                          <a:latin typeface="DejaVu Sans"/>
                          <a:ea typeface="DejaVu Sans"/>
                        </a:rPr>
                        <a:t>Circularity vision</a:t>
                      </a:r>
                      <a:endParaRPr b="0" lang="en-GB" sz="10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Temporal scale</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Spatial scale</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Sustainability factors included</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Perspective on the resource nexus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Views on capitalism and decoupling</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Main goal/objective</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gn="ctr">
                        <a:lnSpc>
                          <a:spcPct val="100000"/>
                        </a:lnSpc>
                      </a:pPr>
                      <a:r>
                        <a:rPr b="1" lang="en-US" sz="1100" spc="-1" strike="noStrike">
                          <a:solidFill>
                            <a:srgbClr val="000000"/>
                          </a:solidFill>
                          <a:latin typeface="DejaVu Sans"/>
                          <a:ea typeface="DejaVu Sans"/>
                        </a:rPr>
                        <a:t>Narrative</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r>
              <a:tr h="1263600">
                <a:tc rowSpan="3">
                  <a:txBody>
                    <a:bodyPr lIns="90000" rIns="90000" anchor="t">
                      <a:noAutofit/>
                    </a:bodyPr>
                    <a:p>
                      <a:pPr>
                        <a:lnSpc>
                          <a:spcPct val="100000"/>
                        </a:lnSpc>
                      </a:pPr>
                      <a:r>
                        <a:rPr b="1" lang="en-US" sz="1000" spc="-1" strike="noStrike">
                          <a:solidFill>
                            <a:srgbClr val="000000"/>
                          </a:solidFill>
                          <a:latin typeface="DejaVu Sans"/>
                          <a:ea typeface="DejaVu Sans"/>
                        </a:rPr>
                        <a:t>Circular Economy</a:t>
                      </a:r>
                      <a:endParaRPr b="0" lang="en-GB" sz="10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Long term: one generation (19-25 years)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Macro-scale: planet Earth</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Planet, Prosperity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Balancing trade-offs and synergies to keep energy, biodiversity and material resources within safe planetary limits.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Believe in the possibility of decoupling and the sustainability of capitalism.</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Maintaining the biophysical health of the Earth system.</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Reducing humanity’s overall ecological footprint and balancing resource limits and constraints is key to ensure the stability  of the biosphere and long-term economic prosperity.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r>
              <a:tr h="1263600">
                <a:tc v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Mid-term: 1 to 2 government planning cycles (5-10 years)</a:t>
                      </a:r>
                      <a:endParaRPr b="0" lang="en-GB" sz="1100" spc="-1" strike="noStrike">
                        <a:solidFill>
                          <a:srgbClr val="000000"/>
                        </a:solidFill>
                        <a:latin typeface="Arial"/>
                      </a:endParaRPr>
                    </a:p>
                  </a:txBody>
                  <a:tcPr anchor="t" marL="90000" marR="90000">
                    <a:lnL w="12240">
                      <a:solidFill>
                        <a:srgbClr val="000000"/>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Meso-scale (country, region, industrial park, city)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Planet, Prosperity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Optimizing and securing material, natural and energy resources, especially for critical raw materials.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Believe in the possibility of decoupling and the sustainability of capitalism.</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Securing and preserving critical resources and materials.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Strategically maximising sco-efficiency and balancing resource use is necessary to maintain resource security and ensure geopolitical stability.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r>
              <a:tr h="1096200">
                <a:tc v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Short-term: single product life-cycle(1 to 2 years)</a:t>
                      </a:r>
                      <a:endParaRPr b="0" lang="en-GB" sz="1100" spc="-1" strike="noStrike">
                        <a:solidFill>
                          <a:srgbClr val="000000"/>
                        </a:solidFill>
                        <a:latin typeface="Arial"/>
                      </a:endParaRPr>
                    </a:p>
                  </a:txBody>
                  <a:tcPr anchor="t" marL="90000" marR="90000">
                    <a:lnL w="12240">
                      <a:solidFill>
                        <a:srgbClr val="000000"/>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Micro-scale (single product, service, or firm)</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Planet, Prosperity</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Optimizing material and energy resource flows in product design.</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Believe in the possibility of decoupling and the sustainability of capitalism.</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Capturing oppostunities to lower both environmental impacts and economic costs.</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lIns="90000" rIns="90000" anchor="t">
                      <a:noAutofit/>
                    </a:bodyPr>
                    <a:p>
                      <a:pPr>
                        <a:lnSpc>
                          <a:spcPct val="100000"/>
                        </a:lnSpc>
                      </a:pPr>
                      <a:r>
                        <a:rPr b="0" lang="en-US" sz="1100" spc="-1" strike="noStrike">
                          <a:solidFill>
                            <a:srgbClr val="000000"/>
                          </a:solidFill>
                          <a:latin typeface="DejaVu Sans"/>
                          <a:ea typeface="DejaVu Sans"/>
                        </a:rPr>
                        <a:t>Ensuring optimium resource efficiency through eco-innovation leads to win-win solutions that reduce ecological harm and increase economic value.</a:t>
                      </a:r>
                      <a:endParaRPr b="0" lang="en-GB" sz="11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r>
            </a:tbl>
          </a:graphicData>
        </a:graphic>
      </p:graphicFrame>
      <p:sp>
        <p:nvSpPr>
          <p:cNvPr id="243" name="CustomShape 24"/>
          <p:cNvSpPr/>
          <p:nvPr/>
        </p:nvSpPr>
        <p:spPr>
          <a:xfrm>
            <a:off x="10228680" y="750240"/>
            <a:ext cx="510120" cy="489960"/>
          </a:xfrm>
          <a:prstGeom prst="star5">
            <a:avLst>
              <a:gd name="adj" fmla="val 20243"/>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45" name="CustomShape 2"/>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 – Typology</a:t>
            </a:r>
            <a:endParaRPr b="0" lang="en-GB" sz="2200" spc="-1" strike="noStrike">
              <a:solidFill>
                <a:srgbClr val="000000"/>
              </a:solidFill>
              <a:latin typeface="Arial"/>
            </a:endParaRPr>
          </a:p>
        </p:txBody>
      </p:sp>
      <p:sp>
        <p:nvSpPr>
          <p:cNvPr id="246" name="CustomShape 3"/>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pic>
        <p:nvPicPr>
          <p:cNvPr id="247" name="Grafik 301" descr=""/>
          <p:cNvPicPr/>
          <p:nvPr/>
        </p:nvPicPr>
        <p:blipFill>
          <a:blip r:embed="rId2"/>
          <a:stretch/>
        </p:blipFill>
        <p:spPr>
          <a:xfrm>
            <a:off x="561240" y="1361160"/>
            <a:ext cx="9901080" cy="5046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35520" y="4406760"/>
            <a:ext cx="1072620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Conclusion</a:t>
            </a:r>
            <a:endParaRPr b="0" lang="en-GB" sz="3000" spc="-1" strike="noStrike">
              <a:solidFill>
                <a:srgbClr val="000000"/>
              </a:solidFill>
              <a:latin typeface="Arial"/>
            </a:endParaRPr>
          </a:p>
        </p:txBody>
      </p:sp>
      <p:sp>
        <p:nvSpPr>
          <p:cNvPr id="249" name="CustomShape 2"/>
          <p:cNvSpPr/>
          <p:nvPr/>
        </p:nvSpPr>
        <p:spPr>
          <a:xfrm>
            <a:off x="335520" y="2906640"/>
            <a:ext cx="10726200" cy="147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79" name="CustomShape 2"/>
          <p:cNvSpPr/>
          <p:nvPr/>
        </p:nvSpPr>
        <p:spPr>
          <a:xfrm>
            <a:off x="335520" y="126828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7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7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Conclusion</a:t>
            </a:r>
            <a:endParaRPr b="0" lang="en-GB" sz="2400" spc="-1" strike="noStrike">
              <a:solidFill>
                <a:srgbClr val="000000"/>
              </a:solidFill>
              <a:latin typeface="Arial"/>
            </a:endParaRPr>
          </a:p>
        </p:txBody>
      </p:sp>
      <p:sp>
        <p:nvSpPr>
          <p:cNvPr id="251" name="CustomShape 2"/>
          <p:cNvSpPr/>
          <p:nvPr/>
        </p:nvSpPr>
        <p:spPr>
          <a:xfrm>
            <a:off x="335520" y="1268640"/>
            <a:ext cx="10726560" cy="50140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Economy (CE): </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Circular Society (CS):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Not just “CE + social” instead socio-political transformation and reorganization</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Replace intransparent and inequity-based value chains of the LE with democratic, transparent and cooperatively organized value chains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Democratization of value creation processes and strategies for the activation and emancipation of different stakeholder groups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Conclusion</a:t>
            </a:r>
            <a:endParaRPr b="0" lang="en-GB" sz="2400" spc="-1" strike="noStrike">
              <a:solidFill>
                <a:srgbClr val="000000"/>
              </a:solidFill>
              <a:latin typeface="Arial"/>
            </a:endParaRPr>
          </a:p>
        </p:txBody>
      </p:sp>
      <p:sp>
        <p:nvSpPr>
          <p:cNvPr id="253" name="CustomShape 2"/>
          <p:cNvSpPr/>
          <p:nvPr/>
        </p:nvSpPr>
        <p:spPr>
          <a:xfrm>
            <a:off x="335520" y="1268640"/>
            <a:ext cx="10726560" cy="50140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Economy (CE): </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Society (CS):</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 instead socio-political transformation and reorganization</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Democratization of value creation processes and strategies for the activation and emancipation of different stakeholder groups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520" y="4406760"/>
            <a:ext cx="1072620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255" name="CustomShape 2"/>
          <p:cNvSpPr/>
          <p:nvPr/>
        </p:nvSpPr>
        <p:spPr>
          <a:xfrm>
            <a:off x="335520" y="2906640"/>
            <a:ext cx="10726200" cy="147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29"/>
          <p:cNvSpPr/>
          <p:nvPr/>
        </p:nvSpPr>
        <p:spPr>
          <a:xfrm>
            <a:off x="335520" y="764640"/>
            <a:ext cx="1073556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57" name="CustomShape 30"/>
          <p:cNvSpPr/>
          <p:nvPr/>
        </p:nvSpPr>
        <p:spPr>
          <a:xfrm>
            <a:off x="335520" y="1244520"/>
            <a:ext cx="10735560" cy="4335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58" name="CustomShape 31"/>
          <p:cNvSpPr/>
          <p:nvPr/>
        </p:nvSpPr>
        <p:spPr>
          <a:xfrm>
            <a:off x="432720" y="1148040"/>
            <a:ext cx="10344600" cy="48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59" name="CustomShape 32"/>
          <p:cNvSpPr/>
          <p:nvPr/>
        </p:nvSpPr>
        <p:spPr>
          <a:xfrm>
            <a:off x="335520" y="2778480"/>
            <a:ext cx="10784520" cy="13611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0" name="CustomShape 33"/>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37"/>
          <p:cNvSpPr/>
          <p:nvPr/>
        </p:nvSpPr>
        <p:spPr>
          <a:xfrm>
            <a:off x="335520" y="764640"/>
            <a:ext cx="1073556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2" name="CustomShape 38"/>
          <p:cNvSpPr/>
          <p:nvPr/>
        </p:nvSpPr>
        <p:spPr>
          <a:xfrm>
            <a:off x="335520" y="1244520"/>
            <a:ext cx="10735560" cy="4335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63" name="CustomShape 40"/>
          <p:cNvSpPr/>
          <p:nvPr/>
        </p:nvSpPr>
        <p:spPr>
          <a:xfrm>
            <a:off x="432720" y="1148040"/>
            <a:ext cx="10344600" cy="48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64" name="CustomShape 41"/>
          <p:cNvSpPr/>
          <p:nvPr/>
        </p:nvSpPr>
        <p:spPr>
          <a:xfrm>
            <a:off x="335520" y="2778480"/>
            <a:ext cx="10784520" cy="13611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5" name="CustomShape 45"/>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46"/>
          <p:cNvSpPr/>
          <p:nvPr/>
        </p:nvSpPr>
        <p:spPr>
          <a:xfrm>
            <a:off x="335520" y="764640"/>
            <a:ext cx="1073556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7" name="CustomShape 47"/>
          <p:cNvSpPr/>
          <p:nvPr/>
        </p:nvSpPr>
        <p:spPr>
          <a:xfrm>
            <a:off x="335520" y="1244520"/>
            <a:ext cx="10735560" cy="4335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68" name="CustomShape 48"/>
          <p:cNvSpPr/>
          <p:nvPr/>
        </p:nvSpPr>
        <p:spPr>
          <a:xfrm>
            <a:off x="432720" y="1148040"/>
            <a:ext cx="10344600" cy="485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69" name="CustomShape 49"/>
          <p:cNvSpPr/>
          <p:nvPr/>
        </p:nvSpPr>
        <p:spPr>
          <a:xfrm>
            <a:off x="335520" y="2778480"/>
            <a:ext cx="10784520" cy="13611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0" name="CustomShape 50"/>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2"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273"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274" name="CustomShape 4"/>
          <p:cNvSpPr/>
          <p:nvPr/>
        </p:nvSpPr>
        <p:spPr>
          <a:xfrm>
            <a:off x="198000" y="3420000"/>
            <a:ext cx="10781640" cy="1000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6" name="CustomShape 2"/>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277" name="CustomShape 39"/>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42"/>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9" name="CustomShape 4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280" name="CustomShape 44"/>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2" name="CustomShape 2"/>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283" name="AutoShape 2"/>
          <p:cNvSpPr/>
          <p:nvPr/>
        </p:nvSpPr>
        <p:spPr>
          <a:xfrm>
            <a:off x="5943600" y="3276720"/>
            <a:ext cx="4222440" cy="422244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Arial"/>
              <a:ea typeface="DejaVu Sans"/>
            </a:endParaRPr>
          </a:p>
        </p:txBody>
      </p:sp>
      <p:sp>
        <p:nvSpPr>
          <p:cNvPr id="284" name="CustomShape 3"/>
          <p:cNvSpPr/>
          <p:nvPr/>
        </p:nvSpPr>
        <p:spPr>
          <a:xfrm>
            <a:off x="263520" y="6442920"/>
            <a:ext cx="1078740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85" name="Grafik 4" descr=""/>
          <p:cNvPicPr/>
          <p:nvPr/>
        </p:nvPicPr>
        <p:blipFill>
          <a:blip r:embed="rId1"/>
          <a:stretch/>
        </p:blipFill>
        <p:spPr>
          <a:xfrm>
            <a:off x="1347120" y="1853640"/>
            <a:ext cx="8317080" cy="4399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5520" y="4406760"/>
            <a:ext cx="1072620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Circular Economy vs. Circular Society</a:t>
            </a:r>
            <a:endParaRPr b="0" lang="en-GB" sz="3000" spc="-1" strike="noStrike">
              <a:solidFill>
                <a:srgbClr val="000000"/>
              </a:solidFill>
              <a:latin typeface="Arial"/>
            </a:endParaRPr>
          </a:p>
        </p:txBody>
      </p:sp>
      <p:sp>
        <p:nvSpPr>
          <p:cNvPr id="181" name="CustomShape 2"/>
          <p:cNvSpPr/>
          <p:nvPr/>
        </p:nvSpPr>
        <p:spPr>
          <a:xfrm>
            <a:off x="335520" y="2906640"/>
            <a:ext cx="10726200" cy="147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28"/>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7" name="CustomShape 35"/>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288" name="CustomShape 36"/>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0" name="CustomShape 2"/>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91" name="CustomShape 3"/>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92" name="CustomShape 4"/>
          <p:cNvSpPr/>
          <p:nvPr/>
        </p:nvSpPr>
        <p:spPr>
          <a:xfrm>
            <a:off x="335520" y="329184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3" name="CustomShape 5"/>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4" name="CustomShape 6"/>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6" name="CustomShape 2"/>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97" name="CustomShape 3"/>
          <p:cNvSpPr/>
          <p:nvPr/>
        </p:nvSpPr>
        <p:spPr>
          <a:xfrm>
            <a:off x="432720" y="1148040"/>
            <a:ext cx="10341720" cy="482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98" name="CustomShape 4"/>
          <p:cNvSpPr/>
          <p:nvPr/>
        </p:nvSpPr>
        <p:spPr>
          <a:xfrm>
            <a:off x="335520" y="329184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9" name="CustomShape 5"/>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00" name="CustomShape 6"/>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01" name="CustomShape 7"/>
          <p:cNvSpPr/>
          <p:nvPr/>
        </p:nvSpPr>
        <p:spPr>
          <a:xfrm>
            <a:off x="0" y="5140080"/>
            <a:ext cx="11424960" cy="350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03" name="CustomShape 2"/>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04" name="CustomShape 3"/>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05" name="CustomShape 4"/>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07"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08"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09"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10"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12"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13"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14"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15"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17"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18"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19"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20"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22"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23"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24"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25"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27"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28"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29"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30"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5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2" name="CustomShape 5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333" name="CustomShape 5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334" name="CustomShape 5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35" name="CustomShape 52"/>
          <p:cNvSpPr/>
          <p:nvPr/>
        </p:nvSpPr>
        <p:spPr>
          <a:xfrm>
            <a:off x="327960" y="3165120"/>
            <a:ext cx="10781640" cy="1358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6" name="CustomShape 56"/>
          <p:cNvSpPr/>
          <p:nvPr/>
        </p:nvSpPr>
        <p:spPr>
          <a:xfrm>
            <a:off x="335520" y="1268280"/>
            <a:ext cx="10732680" cy="5020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183"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184"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185"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5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8" name="CustomShape 58"/>
          <p:cNvSpPr/>
          <p:nvPr/>
        </p:nvSpPr>
        <p:spPr>
          <a:xfrm>
            <a:off x="432720" y="123552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339" name="CustomShape 59"/>
          <p:cNvSpPr/>
          <p:nvPr/>
        </p:nvSpPr>
        <p:spPr>
          <a:xfrm>
            <a:off x="259200" y="6424200"/>
            <a:ext cx="11062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40" name="Grafik 393" descr=""/>
          <p:cNvPicPr/>
          <p:nvPr/>
        </p:nvPicPr>
        <p:blipFill>
          <a:blip r:embed="rId1"/>
          <a:stretch/>
        </p:blipFill>
        <p:spPr>
          <a:xfrm>
            <a:off x="620280" y="2789280"/>
            <a:ext cx="10429200" cy="1496160"/>
          </a:xfrm>
          <a:prstGeom prst="rect">
            <a:avLst/>
          </a:prstGeom>
          <a:ln w="0">
            <a:noFill/>
          </a:ln>
        </p:spPr>
      </p:pic>
      <p:sp>
        <p:nvSpPr>
          <p:cNvPr id="341" name="Pfeil: nach oben 394"/>
          <p:cNvSpPr/>
          <p:nvPr/>
        </p:nvSpPr>
        <p:spPr>
          <a:xfrm>
            <a:off x="5760720" y="4249800"/>
            <a:ext cx="249840" cy="70344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a typeface="DejaVu Sans"/>
            </a:endParaRPr>
          </a:p>
        </p:txBody>
      </p:sp>
      <p:sp>
        <p:nvSpPr>
          <p:cNvPr id="342" name="Pfeil: nach oben 395"/>
          <p:cNvSpPr/>
          <p:nvPr/>
        </p:nvSpPr>
        <p:spPr>
          <a:xfrm>
            <a:off x="9410040" y="4279680"/>
            <a:ext cx="249840" cy="70344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6"/>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4" name="CustomShape 17"/>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45" name="CustomShape 18"/>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46" name="CustomShape 19"/>
          <p:cNvSpPr/>
          <p:nvPr/>
        </p:nvSpPr>
        <p:spPr>
          <a:xfrm>
            <a:off x="198000" y="3420000"/>
            <a:ext cx="10781640" cy="10008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20"/>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8" name="CustomShape 60"/>
          <p:cNvSpPr/>
          <p:nvPr/>
        </p:nvSpPr>
        <p:spPr>
          <a:xfrm>
            <a:off x="335520" y="1268280"/>
            <a:ext cx="739188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349" name="CustomShape 61"/>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50" name="CustomShape 62"/>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51" name="CustomShape 63"/>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52" name="CustomShape 64"/>
          <p:cNvSpPr/>
          <p:nvPr/>
        </p:nvSpPr>
        <p:spPr>
          <a:xfrm>
            <a:off x="8076600" y="1268280"/>
            <a:ext cx="3180960" cy="495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7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4" name="CustomShape 72"/>
          <p:cNvSpPr/>
          <p:nvPr/>
        </p:nvSpPr>
        <p:spPr>
          <a:xfrm>
            <a:off x="335520" y="1268280"/>
            <a:ext cx="739188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55" name="CustomShape 7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56" name="CustomShape 7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57" name="CustomShape 7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58" name="CustomShape 76"/>
          <p:cNvSpPr/>
          <p:nvPr/>
        </p:nvSpPr>
        <p:spPr>
          <a:xfrm>
            <a:off x="8076600" y="1268280"/>
            <a:ext cx="3180960" cy="495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83"/>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0" name="CustomShape 84"/>
          <p:cNvSpPr/>
          <p:nvPr/>
        </p:nvSpPr>
        <p:spPr>
          <a:xfrm>
            <a:off x="335520" y="1268280"/>
            <a:ext cx="739188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61" name="CustomShape 85"/>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62" name="CustomShape 86"/>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63" name="CustomShape 87"/>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64" name="CustomShape 88"/>
          <p:cNvSpPr/>
          <p:nvPr/>
        </p:nvSpPr>
        <p:spPr>
          <a:xfrm>
            <a:off x="8076600" y="1268280"/>
            <a:ext cx="3180960" cy="495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7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6" name="CustomShape 78"/>
          <p:cNvSpPr/>
          <p:nvPr/>
        </p:nvSpPr>
        <p:spPr>
          <a:xfrm>
            <a:off x="335520" y="1268280"/>
            <a:ext cx="739188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67" name="CustomShape 79"/>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68" name="CustomShape 80"/>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69" name="CustomShape 81"/>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70" name="CustomShape 82"/>
          <p:cNvSpPr/>
          <p:nvPr/>
        </p:nvSpPr>
        <p:spPr>
          <a:xfrm>
            <a:off x="8076600" y="1268280"/>
            <a:ext cx="3180960" cy="495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65"/>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2" name="CustomShape 66"/>
          <p:cNvSpPr/>
          <p:nvPr/>
        </p:nvSpPr>
        <p:spPr>
          <a:xfrm>
            <a:off x="335520" y="1268280"/>
            <a:ext cx="7391880" cy="50140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73" name="CustomShape 67"/>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74" name="CustomShape 68"/>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5" name="CustomShape 69"/>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76" name="CustomShape 70"/>
          <p:cNvSpPr/>
          <p:nvPr/>
        </p:nvSpPr>
        <p:spPr>
          <a:xfrm>
            <a:off x="8076600" y="1268280"/>
            <a:ext cx="3180960" cy="4957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8"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79"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380" name="CustomShape 4"/>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1" name="CustomShape 5"/>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89"/>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3" name="CustomShape 90"/>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84" name="CustomShape 91"/>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385" name="CustomShape 92"/>
          <p:cNvSpPr/>
          <p:nvPr/>
        </p:nvSpPr>
        <p:spPr>
          <a:xfrm>
            <a:off x="263520" y="649224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6" name="CustomShape 93"/>
          <p:cNvSpPr/>
          <p:nvPr/>
        </p:nvSpPr>
        <p:spPr>
          <a:xfrm>
            <a:off x="263520" y="6309360"/>
            <a:ext cx="107874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335520" y="4406760"/>
            <a:ext cx="1072620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Exercise E08</a:t>
            </a:r>
            <a:endParaRPr b="0" lang="en-GB" sz="3000" spc="-1" strike="noStrike">
              <a:solidFill>
                <a:srgbClr val="000000"/>
              </a:solidFill>
              <a:latin typeface="Arial"/>
            </a:endParaRPr>
          </a:p>
        </p:txBody>
      </p:sp>
      <p:sp>
        <p:nvSpPr>
          <p:cNvPr id="388" name="CustomShape 2"/>
          <p:cNvSpPr/>
          <p:nvPr/>
        </p:nvSpPr>
        <p:spPr>
          <a:xfrm>
            <a:off x="335520" y="2906640"/>
            <a:ext cx="10726200" cy="147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187" name="CustomShape 2"/>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188" name="CustomShape 3"/>
          <p:cNvSpPr/>
          <p:nvPr/>
        </p:nvSpPr>
        <p:spPr>
          <a:xfrm>
            <a:off x="263520" y="6411600"/>
            <a:ext cx="978912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Image adapted from: M. Jaeger-Erben, F. Hofmann (2019) – Kreislaufwirtschaft - Ein Ausweg aus der sozial-ökologischen Krise?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
        <p:nvSpPr>
          <p:cNvPr id="189" name="CustomShape 4"/>
          <p:cNvSpPr/>
          <p:nvPr/>
        </p:nvSpPr>
        <p:spPr>
          <a:xfrm>
            <a:off x="3291480" y="5886360"/>
            <a:ext cx="249120" cy="35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p:txBody>
      </p:sp>
      <p:pic>
        <p:nvPicPr>
          <p:cNvPr id="190" name="Grafik 244" descr=""/>
          <p:cNvPicPr/>
          <p:nvPr/>
        </p:nvPicPr>
        <p:blipFill>
          <a:blip r:embed="rId2"/>
          <a:stretch/>
        </p:blipFill>
        <p:spPr>
          <a:xfrm>
            <a:off x="1371600" y="1965960"/>
            <a:ext cx="8986680" cy="351576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 E08</a:t>
            </a:r>
            <a:endParaRPr b="0" lang="en-GB" sz="2400" spc="-1" strike="noStrike">
              <a:solidFill>
                <a:srgbClr val="000000"/>
              </a:solidFill>
              <a:latin typeface="Arial"/>
            </a:endParaRPr>
          </a:p>
        </p:txBody>
      </p:sp>
      <p:sp>
        <p:nvSpPr>
          <p:cNvPr id="390"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000000"/>
                </a:solidFill>
                <a:latin typeface="Arial"/>
                <a:ea typeface="DejaVu Sans"/>
              </a:rPr>
              <a:t>Task: </a:t>
            </a:r>
            <a:r>
              <a:rPr b="0" lang="en-US" sz="1800" spc="-1" strike="noStrike">
                <a:solidFill>
                  <a:srgbClr val="000000"/>
                </a:solidFill>
                <a:latin typeface="Arial"/>
                <a:ea typeface="DejaVu Sans"/>
              </a:rPr>
              <a:t>In the lecture, we presented a typology of the circular economy vs. circular society discourse (CE vs. CS – Typology). Which of the four categories (</a:t>
            </a:r>
            <a:r>
              <a:rPr b="0" i="1" lang="en-US" sz="1800" spc="-1" strike="noStrike">
                <a:solidFill>
                  <a:srgbClr val="000000"/>
                </a:solidFill>
                <a:latin typeface="Arial"/>
                <a:ea typeface="DejaVu Sans"/>
              </a:rPr>
              <a:t>Reformist Circular Society, Transformational Circular Society, Techcentric Circular Economy, Fortress Circular Economy</a:t>
            </a:r>
            <a:r>
              <a:rPr b="0" lang="en-US" sz="1800" spc="-1" strike="noStrike">
                <a:solidFill>
                  <a:srgbClr val="000000"/>
                </a:solidFill>
                <a:latin typeface="Arial"/>
                <a:ea typeface="DejaVu Sans"/>
              </a:rPr>
              <a:t>) do you prefer and/or deem to be more likely and why?</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DejaVu Sans"/>
              </a:rPr>
              <a:t>Explain your choice.</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Submit your submission according to the instructions in the </a:t>
            </a:r>
            <a:r>
              <a:rPr b="0" lang="en-US" sz="1800" spc="-1" strike="noStrike" u="sng">
                <a:solidFill>
                  <a:srgbClr val="0000ff"/>
                </a:solidFill>
                <a:uFillTx/>
                <a:latin typeface="Arial"/>
                <a:ea typeface="DejaVu Sans"/>
                <a:hlinkClick r:id="rId1"/>
              </a:rPr>
              <a:t>exercise sheet</a:t>
            </a:r>
            <a:r>
              <a:rPr b="0" lang="en-US" sz="1800" spc="-1" strike="noStrike">
                <a:solidFill>
                  <a:srgbClr val="000000"/>
                </a:solidFill>
                <a:latin typeface="Arial"/>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1" name="CustomShape 3"/>
          <p:cNvSpPr/>
          <p:nvPr/>
        </p:nvSpPr>
        <p:spPr>
          <a:xfrm>
            <a:off x="432720" y="1148040"/>
            <a:ext cx="10335600" cy="476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Circular Economy vs. Circular Society</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93" name="CustomShape 2"/>
          <p:cNvSpPr/>
          <p:nvPr/>
        </p:nvSpPr>
        <p:spPr>
          <a:xfrm>
            <a:off x="335520" y="1268640"/>
            <a:ext cx="10731600" cy="5019120"/>
          </a:xfrm>
          <a:prstGeom prst="rect">
            <a:avLst/>
          </a:prstGeom>
          <a:noFill/>
          <a:ln w="0">
            <a:noFill/>
          </a:ln>
        </p:spPr>
        <p:style>
          <a:lnRef idx="0"/>
          <a:fillRef idx="0"/>
          <a:effectRef idx="0"/>
          <a:fontRef idx="minor"/>
        </p:style>
        <p:txBody>
          <a:bodyPr lIns="90000" rIns="90000" tIns="45000" bIns="45000" anchor="ctr">
            <a:noAutofit/>
          </a:bodyPr>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335520" y="1268640"/>
            <a:ext cx="10728000" cy="5015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95" name="CustomShape 2"/>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192"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193"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194"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196"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197"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198"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00" name="CustomShape 2"/>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01" name="CustomShape 3"/>
          <p:cNvSpPr/>
          <p:nvPr/>
        </p:nvSpPr>
        <p:spPr>
          <a:xfrm>
            <a:off x="263520" y="6411600"/>
            <a:ext cx="978912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Image adapted from: M. Jaeger-Erben, F. Hofmann (2019) – Kreislaufwirtschaft - Ein Ausweg aus der sozial-ökologischen Krise?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pic>
        <p:nvPicPr>
          <p:cNvPr id="202" name="Grafik 256" descr=""/>
          <p:cNvPicPr/>
          <p:nvPr/>
        </p:nvPicPr>
        <p:blipFill>
          <a:blip r:embed="rId2"/>
          <a:stretch/>
        </p:blipFill>
        <p:spPr>
          <a:xfrm>
            <a:off x="605520" y="1521360"/>
            <a:ext cx="8570160" cy="4988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30880" cy="48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Circular Society</a:t>
            </a:r>
            <a:endParaRPr b="0" lang="en-GB" sz="2400" spc="-1" strike="noStrike">
              <a:solidFill>
                <a:srgbClr val="000000"/>
              </a:solidFill>
              <a:latin typeface="Arial"/>
            </a:endParaRPr>
          </a:p>
        </p:txBody>
      </p:sp>
      <p:sp>
        <p:nvSpPr>
          <p:cNvPr id="204" name="CustomShape 2"/>
          <p:cNvSpPr/>
          <p:nvPr/>
        </p:nvSpPr>
        <p:spPr>
          <a:xfrm>
            <a:off x="335520" y="1268280"/>
            <a:ext cx="10730880" cy="5018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05" name="CustomShape 3"/>
          <p:cNvSpPr/>
          <p:nvPr/>
        </p:nvSpPr>
        <p:spPr>
          <a:xfrm>
            <a:off x="432720" y="1148040"/>
            <a:ext cx="10336320" cy="4770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06" name="CustomShape 4"/>
          <p:cNvSpPr/>
          <p:nvPr/>
        </p:nvSpPr>
        <p:spPr>
          <a:xfrm>
            <a:off x="263520" y="6411600"/>
            <a:ext cx="97891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LibreOffice/7.5.9.2$Linux_X86_64 LibreOffice_project/50$Build-2</Application>
  <AppVersion>15.0000</AppVersion>
  <Words>5090</Words>
  <Paragraphs>521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2024-01-23T22:36:50Z</dcterms:modified>
  <cp:revision>4053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5</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58</vt:i4>
  </property>
</Properties>
</file>