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103.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02.xml" ContentType="application/vnd.openxmlformats-officedocument.presentationml.slideLayout+xml"/>
  <Override PartName="/ppt/slideLayouts/slideLayout57.xml" ContentType="application/vnd.openxmlformats-officedocument.presentationml.slideLayout+xml"/>
  <Override PartName="/ppt/slideLayouts/slideLayout14.xml" ContentType="application/vnd.openxmlformats-officedocument.presentationml.slideLayout+xml"/>
  <Override PartName="/ppt/slideLayouts/slideLayout10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98.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97.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30.xml" ContentType="application/vnd.openxmlformats-officedocument.presentationml.slideLayout+xml"/>
  <Override PartName="/ppt/slideLayouts/slideLayout73.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96.xml" ContentType="application/vnd.openxmlformats-officedocument.presentationml.slideLayout+xml"/>
  <Override PartName="/ppt/slideLayouts/slideLayout21.xml" ContentType="application/vnd.openxmlformats-officedocument.presentationml.slideLayout+xml"/>
  <Override PartName="/ppt/slideLayouts/slideLayout64.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46.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45.xml" ContentType="application/vnd.openxmlformats-officedocument.presentationml.slideLayout+xml"/>
  <Override PartName="/ppt/slideLayouts/slideLayout88.xml" ContentType="application/vnd.openxmlformats-officedocument.presentationml.slideLayout+xml"/>
  <Override PartName="/ppt/slideLayouts/slideLayout28.xml" ContentType="application/vnd.openxmlformats-officedocument.presentationml.slideLayout+xml"/>
  <Override PartName="/ppt/slideLayouts/slideLayout78.xml" ContentType="application/vnd.openxmlformats-officedocument.presentationml.slideLayout+xml"/>
  <Override PartName="/ppt/slideLayouts/slideLayout35.xml" ContentType="application/vnd.openxmlformats-officedocument.presentationml.slideLayout+xml"/>
  <Override PartName="/ppt/slideLayouts/slideLayout9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105.xml" ContentType="application/vnd.openxmlformats-officedocument.presentationml.slideLayout+xml"/>
  <Override PartName="/ppt/slideLayouts/slideLayout82.xml" ContentType="application/vnd.openxmlformats-officedocument.presentationml.slideLayout+xml"/>
  <Override PartName="/ppt/slideLayouts/slideLayout60.xml" ContentType="application/vnd.openxmlformats-officedocument.presentationml.slideLayout+xml"/>
  <Override PartName="/ppt/slideLayouts/slideLayout43.xml" ContentType="application/vnd.openxmlformats-officedocument.presentationml.slideLayout+xml"/>
  <Override PartName="/ppt/slideLayouts/slideLayout86.xml" ContentType="application/vnd.openxmlformats-officedocument.presentationml.slideLayout+xml"/>
  <Override PartName="/ppt/slideLayouts/slideLayout26.xml" ContentType="application/vnd.openxmlformats-officedocument.presentationml.slideLayout+xml"/>
  <Override PartName="/ppt/slideLayouts/slideLayout69.xml" ContentType="application/vnd.openxmlformats-officedocument.presentationml.slideLayout+xml"/>
  <Override PartName="/ppt/slideLayouts/slideLayout81.xml" ContentType="application/vnd.openxmlformats-officedocument.presentationml.slideLayout+xml"/>
  <Override PartName="/ppt/slideLayouts/slideLayout42.xml" ContentType="application/vnd.openxmlformats-officedocument.presentationml.slideLayout+xml"/>
  <Override PartName="/ppt/slideLayouts/slideLayout85.xml" ContentType="application/vnd.openxmlformats-officedocument.presentationml.slideLayout+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106.xml.rels" ContentType="application/vnd.openxmlformats-package.relationships+xml"/>
  <Override PartName="/ppt/slideLayouts/_rels/slideLayout24.xml.rels" ContentType="application/vnd.openxmlformats-package.relationships+xml"/>
  <Override PartName="/ppt/slideLayouts/_rels/slideLayout67.xml.rels" ContentType="application/vnd.openxmlformats-package.relationships+xml"/>
  <Override PartName="/ppt/slideLayouts/_rels/slideLayout87.xml.rels" ContentType="application/vnd.openxmlformats-package.relationships+xml"/>
  <Override PartName="/ppt/slideLayouts/_rels/slideLayout44.xml.rels" ContentType="application/vnd.openxmlformats-package.relationships+xml"/>
  <Override PartName="/ppt/slideLayouts/_rels/slideLayout31.xml.rels" ContentType="application/vnd.openxmlformats-package.relationships+xml"/>
  <Override PartName="/ppt/slideLayouts/_rels/slideLayout74.xml.rels" ContentType="application/vnd.openxmlformats-package.relationships+xml"/>
  <Override PartName="/ppt/slideLayouts/_rels/slideLayout22.xml.rels" ContentType="application/vnd.openxmlformats-package.relationships+xml"/>
  <Override PartName="/ppt/slideLayouts/_rels/slideLayout65.xml.rels" ContentType="application/vnd.openxmlformats-package.relationships+xml"/>
  <Override PartName="/ppt/slideLayouts/_rels/slideLayout104.xml.rels" ContentType="application/vnd.openxmlformats-package.relationships+xml"/>
  <Override PartName="/ppt/slideLayouts/_rels/slideLayout32.xml.rels" ContentType="application/vnd.openxmlformats-package.relationships+xml"/>
  <Override PartName="/ppt/slideLayouts/_rels/slideLayout75.xml.rels" ContentType="application/vnd.openxmlformats-package.relationships+xml"/>
  <Override PartName="/ppt/slideLayouts/_rels/slideLayout40.xml.rels" ContentType="application/vnd.openxmlformats-package.relationships+xml"/>
  <Override PartName="/ppt/slideLayouts/_rels/slideLayout83.xml.rels" ContentType="application/vnd.openxmlformats-package.relationships+xml"/>
  <Override PartName="/ppt/slideLayouts/_rels/slideLayout23.xml.rels" ContentType="application/vnd.openxmlformats-package.relationships+xml"/>
  <Override PartName="/ppt/slideLayouts/_rels/slideLayout66.xml.rels" ContentType="application/vnd.openxmlformats-package.relationships+xml"/>
  <Override PartName="/ppt/slideLayouts/_rels/slideLayout105.xml.rels" ContentType="application/vnd.openxmlformats-package.relationships+xml"/>
  <Override PartName="/ppt/slideLayouts/_rels/slideLayout50.xml.rels" ContentType="application/vnd.openxmlformats-package.relationships+xml"/>
  <Override PartName="/ppt/slideLayouts/_rels/slideLayout93.xml.rels" ContentType="application/vnd.openxmlformats-package.relationships+xml"/>
  <Override PartName="/ppt/slideLayouts/_rels/slideLayout33.xml.rels" ContentType="application/vnd.openxmlformats-package.relationships+xml"/>
  <Override PartName="/ppt/slideLayouts/_rels/slideLayout76.xml.rels" ContentType="application/vnd.openxmlformats-package.relationships+xml"/>
  <Override PartName="/ppt/slideLayouts/_rels/slideLayout41.xml.rels" ContentType="application/vnd.openxmlformats-package.relationships+xml"/>
  <Override PartName="/ppt/slideLayouts/_rels/slideLayout84.xml.rels" ContentType="application/vnd.openxmlformats-package.relationships+xml"/>
  <Override PartName="/ppt/slideLayouts/_rels/slideLayout94.xml.rels" ContentType="application/vnd.openxmlformats-package.relationships+xml"/>
  <Override PartName="/ppt/slideLayouts/_rels/slideLayout51.xml.rels" ContentType="application/vnd.openxmlformats-package.relationships+xml"/>
  <Override PartName="/ppt/slideLayouts/_rels/slideLayout77.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7.xml.rels" ContentType="application/vnd.openxmlformats-package.relationships+xml"/>
  <Override PartName="/ppt/slideLayouts/_rels/slideLayout61.xml.rels" ContentType="application/vnd.openxmlformats-package.relationships+xml"/>
  <Override PartName="/ppt/slideLayouts/_rels/slideLayout100.xml.rels" ContentType="application/vnd.openxmlformats-package.relationships+xml"/>
  <Override PartName="/ppt/slideLayouts/_rels/slideLayout19.xml.rels" ContentType="application/vnd.openxmlformats-package.relationships+xml"/>
  <Override PartName="/ppt/slideLayouts/_rels/slideLayout70.xml.rels" ContentType="application/vnd.openxmlformats-package.relationships+xml"/>
  <Override PartName="/ppt/slideLayouts/_rels/slideLayout62.xml.rels" ContentType="application/vnd.openxmlformats-package.relationships+xml"/>
  <Override PartName="/ppt/slideLayouts/_rels/slideLayout101.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90.xml.rels" ContentType="application/vnd.openxmlformats-package.relationships+xml"/>
  <Override PartName="/ppt/slideLayouts/_rels/slideLayout92.xml.rels" ContentType="application/vnd.openxmlformats-package.relationships+xml"/>
  <Override PartName="/ppt/slideLayouts/_rels/slideLayout107.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91.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96.xml.rels" ContentType="application/vnd.openxmlformats-package.relationships+xml"/>
  <Override PartName="/ppt/slideLayouts/_rels/slideLayout10.xml.rels" ContentType="application/vnd.openxmlformats-package.relationships+xml"/>
  <Override PartName="/ppt/slideLayouts/_rels/slideLayout53.xml.rels" ContentType="application/vnd.openxmlformats-package.relationships+xml"/>
  <Override PartName="/ppt/slideLayouts/_rels/slideLayout37.xml.rels" ContentType="application/vnd.openxmlformats-package.relationships+xml"/>
  <Override PartName="/ppt/slideLayouts/_rels/slideLayout97.xml.rels" ContentType="application/vnd.openxmlformats-package.relationships+xml"/>
  <Override PartName="/ppt/slideLayouts/_rels/slideLayout1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38.xml.rels" ContentType="application/vnd.openxmlformats-package.relationships+xml"/>
  <Override PartName="/ppt/slideLayouts/_rels/slideLayout98.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49.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73.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99.xml.rels" ContentType="application/vnd.openxmlformats-package.relationships+xml"/>
  <Override PartName="/ppt/slideLayouts/_rels/slideLayout7.xml.rels" ContentType="application/vnd.openxmlformats-package.relationships+xml"/>
  <Override PartName="/ppt/slideLayouts/_rels/slideLayout64.xml.rels" ContentType="application/vnd.openxmlformats-package.relationships+xml"/>
  <Override PartName="/ppt/slideLayouts/_rels/slideLayout10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_rels/slideLayout102.xml.rels" ContentType="application/vnd.openxmlformats-package.relationships+xml"/>
  <Override PartName="/ppt/slideLayouts/_rels/slideLayout20.xml.rels" ContentType="application/vnd.openxmlformats-package.relationships+xml"/>
  <Override PartName="/ppt/slideLayouts/_rels/slideLayout6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89.xml.rels" ContentType="application/vnd.openxmlformats-package.relationships+xml"/>
  <Override PartName="/ppt/slideLayouts/_rels/slideLayout9.xml.rels" ContentType="application/vnd.openxmlformats-package.relationships+xml"/>
  <Override PartName="/ppt/slideLayouts/_rels/slideLayout88.xml.rels" ContentType="application/vnd.openxmlformats-package.relationships+xml"/>
  <Override PartName="/ppt/slideLayouts/_rels/slideLayout45.xml.rels" ContentType="application/vnd.openxmlformats-package.relationships+xml"/>
  <Override PartName="/ppt/slideLayouts/_rels/slideLayout28.xml.rels" ContentType="application/vnd.openxmlformats-package.relationships+xml"/>
  <Override PartName="/ppt/slideLayouts/_rels/slideLayout78.xml.rels" ContentType="application/vnd.openxmlformats-package.relationships+xml"/>
  <Override PartName="/ppt/slideLayouts/_rels/slideLayout35.xml.rels" ContentType="application/vnd.openxmlformats-package.relationships+xml"/>
  <Override PartName="/ppt/slideLayouts/_rels/slideLayout18.xml.rels" ContentType="application/vnd.openxmlformats-package.relationships+xml"/>
  <Override PartName="/ppt/slideLayouts/_rels/slideLayout95.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86.xml.rels" ContentType="application/vnd.openxmlformats-package.relationships+xml"/>
  <Override PartName="/ppt/slideLayouts/_rels/slideLayout43.xml.rels" ContentType="application/vnd.openxmlformats-package.relationships+xml"/>
  <Override PartName="/ppt/slideLayouts/_rels/slideLayout108.xml.rels" ContentType="application/vnd.openxmlformats-package.relationships+xml"/>
  <Override PartName="/ppt/slideLayouts/_rels/slideLayout69.xml.rels" ContentType="application/vnd.openxmlformats-package.relationships+xml"/>
  <Override PartName="/ppt/slideLayouts/_rels/slideLayout26.xml.rels" ContentType="application/vnd.openxmlformats-package.relationships+xml"/>
  <Override PartName="/ppt/slideLayouts/_rels/slideLayout85.xml.rels" ContentType="application/vnd.openxmlformats-package.relationships+xml"/>
  <Override PartName="/ppt/slideLayouts/_rels/slideLayout42.xml.rels" ContentType="application/vnd.openxmlformats-package.relationships+xml"/>
  <Override PartName="/ppt/slideLayouts/slideLayout25.xml" ContentType="application/vnd.openxmlformats-officedocument.presentationml.slideLayout+xml"/>
  <Override PartName="/ppt/slideLayouts/slideLayout68.xml" ContentType="application/vnd.openxmlformats-officedocument.presentationml.slideLayout+xml"/>
  <Override PartName="/ppt/slideLayouts/slideLayout108.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0.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62.xml" ContentType="application/vnd.openxmlformats-officedocument.presentationml.slideLayout+xml"/>
  <Override PartName="/ppt/slideLayouts/slideLayout70.xml" ContentType="application/vnd.openxmlformats-officedocument.presentationml.slideLayout+xml"/>
  <Override PartName="/ppt/slideLayouts/slideLayout107.xml" ContentType="application/vnd.openxmlformats-officedocument.presentationml.slideLayout+xml"/>
  <Override PartName="/ppt/slideLayouts/slideLayout61.xml" ContentType="application/vnd.openxmlformats-officedocument.presentationml.slideLayout+xml"/>
  <Override PartName="/ppt/slideLayouts/slideLayout27.xml" ContentType="application/vnd.openxmlformats-officedocument.presentationml.slideLayout+xml"/>
  <Override PartName="/ppt/slideLayouts/slideLayout104.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77.xml" ContentType="application/vnd.openxmlformats-officedocument.presentationml.slideLayout+xml"/>
  <Override PartName="/ppt/slideLayouts/slideLayout51.xml" ContentType="application/vnd.openxmlformats-officedocument.presentationml.slideLayout+xml"/>
  <Override PartName="/ppt/slideLayouts/slideLayout94.xml" ContentType="application/vnd.openxmlformats-officedocument.presentationml.slideLayout+xml"/>
  <Override PartName="/ppt/slideLayouts/slideLayout67.xml" ContentType="application/vnd.openxmlformats-officedocument.presentationml.slideLayout+xml"/>
  <Override PartName="/ppt/slideLayouts/slideLayout24.xml" ContentType="application/vnd.openxmlformats-officedocument.presentationml.slideLayout+xml"/>
  <Override PartName="/ppt/slideLayouts/slideLayout84.xml" ContentType="application/vnd.openxmlformats-officedocument.presentationml.slideLayout+xml"/>
  <Override PartName="/ppt/slideLayouts/slideLayout41.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93.xml" ContentType="application/vnd.openxmlformats-officedocument.presentationml.slideLayout+xml"/>
  <Override PartName="/ppt/slideLayouts/slideLayout50.xml" ContentType="application/vnd.openxmlformats-officedocument.presentationml.slideLayout+xml"/>
  <Override PartName="/ppt/slideLayouts/slideLayout19.xml" ContentType="application/vnd.openxmlformats-officedocument.presentationml.slideLayout+xml"/>
  <Override PartName="/ppt/slideLayouts/slideLayout106.xml" ContentType="application/vnd.openxmlformats-officedocument.presentationml.slideLayout+xml"/>
  <Override PartName="/ppt/slideLayouts/slideLayout66.xml" ContentType="application/vnd.openxmlformats-officedocument.presentationml.slideLayout+xml"/>
  <Override PartName="/ppt/slideLayouts/slideLayout23.xml" ContentType="application/vnd.openxmlformats-officedocument.presentationml.slideLayout+xml"/>
  <Override PartName="/ppt/slideLayouts/slideLayout83.xml" ContentType="application/vnd.openxmlformats-officedocument.presentationml.slideLayout+xml"/>
  <Override PartName="/ppt/slideLayouts/slideLayout40.xml" ContentType="application/vnd.openxmlformats-officedocument.presentationml.slideLayout+xml"/>
  <Override PartName="/ppt/slideLayouts/slideLayout75.xml" ContentType="application/vnd.openxmlformats-officedocument.presentationml.slideLayout+xml"/>
  <Override PartName="/ppt/slideLayouts/slideLayout32.xml" ContentType="application/vnd.openxmlformats-officedocument.presentationml.slideLayout+xml"/>
  <Override PartName="/ppt/slideLayouts/slideLayout65.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74.xml" ContentType="application/vnd.openxmlformats-officedocument.presentationml.slideLayout+xml"/>
  <Override PartName="/ppt/slideLayouts/slideLayout31.xml" ContentType="application/vnd.openxmlformats-officedocument.presentationml.slideLayout+xml"/>
  <Override PartName="/ppt/slideLayouts/slideLayout44.xml" ContentType="application/vnd.openxmlformats-officedocument.presentationml.slideLayout+xml"/>
  <Override PartName="/ppt/slideLayouts/slideLayout87.xml" ContentType="application/vnd.openxmlformats-officedocument.presentationml.slideLayout+xml"/>
  <Override PartName="/ppt/slideLayouts/slideLayout36.xml" ContentType="application/vnd.openxmlformats-officedocument.presentationml.slideLayout+xml"/>
  <Override PartName="/ppt/slideLayouts/slideLayout79.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_rels/slide10.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40.xml.rels" ContentType="application/vnd.openxmlformats-package.relationships+xml"/>
  <Override PartName="/ppt/slides/_rels/slide15.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24.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38.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6.xml.rels" ContentType="application/vnd.openxmlformats-package.relationships+xml"/>
  <Override PartName="/ppt/slides/_rels/slide33.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36.xml.rels" ContentType="application/vnd.openxmlformats-package.relationships+xml"/>
  <Override PartName="/ppt/slides/_rels/slide8.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8.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37.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7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8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9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0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0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0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0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0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0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6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7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3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3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4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4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5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6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8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0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0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1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1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1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1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1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3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4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4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4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4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5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5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5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5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5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7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7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 Id="rId11" Type="http://schemas.openxmlformats.org/officeDocument/2006/relationships/slideLayout" Target="../slideLayouts/slideLayout104.xml"/><Relationship Id="rId12" Type="http://schemas.openxmlformats.org/officeDocument/2006/relationships/slideLayout" Target="../slideLayouts/slideLayout105.xml"/><Relationship Id="rId13" Type="http://schemas.openxmlformats.org/officeDocument/2006/relationships/slideLayout" Target="../slideLayouts/slideLayout106.xml"/><Relationship Id="rId14" Type="http://schemas.openxmlformats.org/officeDocument/2006/relationships/slideLayout" Target="../slideLayouts/slideLayout107.xml"/><Relationship Id="rId15"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21800" cy="68306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38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BD24732-AF29-476D-8F77-48258E593017}" type="slidenum">
              <a:rPr b="0" lang="en-US" sz="1800" spc="-1" strike="noStrike">
                <a:solidFill>
                  <a:srgbClr val="808080"/>
                </a:solidFill>
                <a:latin typeface="Arial"/>
                <a:ea typeface="DejaVu Sans"/>
              </a:rPr>
              <a:t>29</a:t>
            </a:fld>
            <a:endParaRPr b="0" lang="en-GB" sz="1800" spc="-1" strike="noStrike">
              <a:solidFill>
                <a:srgbClr val="000000"/>
              </a:solidFill>
              <a:latin typeface="Arial"/>
            </a:endParaRPr>
          </a:p>
        </p:txBody>
      </p:sp>
      <p:sp>
        <p:nvSpPr>
          <p:cNvPr id="2" name="CustomShape 3"/>
          <p:cNvSpPr/>
          <p:nvPr/>
        </p:nvSpPr>
        <p:spPr>
          <a:xfrm>
            <a:off x="912240" y="1268280"/>
            <a:ext cx="918864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32640" cy="542520"/>
          </a:xfrm>
          <a:prstGeom prst="rect">
            <a:avLst/>
          </a:prstGeom>
          <a:ln w="0">
            <a:noFill/>
          </a:ln>
        </p:spPr>
      </p:pic>
      <p:pic>
        <p:nvPicPr>
          <p:cNvPr id="4" name="Grafik 2" descr=""/>
          <p:cNvPicPr/>
          <p:nvPr/>
        </p:nvPicPr>
        <p:blipFill>
          <a:blip r:embed="rId3"/>
          <a:stretch/>
        </p:blipFill>
        <p:spPr>
          <a:xfrm>
            <a:off x="7430400" y="134640"/>
            <a:ext cx="3678480" cy="494640"/>
          </a:xfrm>
          <a:prstGeom prst="rect">
            <a:avLst/>
          </a:prstGeom>
          <a:ln w="0">
            <a:noFill/>
          </a:ln>
        </p:spPr>
      </p:pic>
      <p:sp>
        <p:nvSpPr>
          <p:cNvPr id="5" name="CustomShape 4"/>
          <p:cNvSpPr/>
          <p:nvPr/>
        </p:nvSpPr>
        <p:spPr>
          <a:xfrm>
            <a:off x="912240" y="1268280"/>
            <a:ext cx="918864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21800" cy="68306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647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21800" cy="68306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7" name="CustomShape 2"/>
          <p:cNvSpPr/>
          <p:nvPr/>
        </p:nvSpPr>
        <p:spPr>
          <a:xfrm>
            <a:off x="11438640" y="6453360"/>
            <a:ext cx="738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0C4616D-E523-4445-A82B-2DC59949AD99}"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48" name="CustomShape 3"/>
          <p:cNvSpPr/>
          <p:nvPr/>
        </p:nvSpPr>
        <p:spPr>
          <a:xfrm>
            <a:off x="912240" y="1268280"/>
            <a:ext cx="918864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9" name="Picture 19" descr="Logo_TUC_de_RGB"/>
          <p:cNvPicPr/>
          <p:nvPr/>
        </p:nvPicPr>
        <p:blipFill>
          <a:blip r:embed="rId2"/>
          <a:stretch/>
        </p:blipFill>
        <p:spPr>
          <a:xfrm>
            <a:off x="0" y="0"/>
            <a:ext cx="3032640" cy="542520"/>
          </a:xfrm>
          <a:prstGeom prst="rect">
            <a:avLst/>
          </a:prstGeom>
          <a:ln w="0">
            <a:noFill/>
          </a:ln>
        </p:spPr>
      </p:pic>
      <p:pic>
        <p:nvPicPr>
          <p:cNvPr id="50" name="Grafik 2" descr=""/>
          <p:cNvPicPr/>
          <p:nvPr/>
        </p:nvPicPr>
        <p:blipFill>
          <a:blip r:embed="rId3"/>
          <a:stretch/>
        </p:blipFill>
        <p:spPr>
          <a:xfrm>
            <a:off x="7430400" y="134640"/>
            <a:ext cx="3678480" cy="494640"/>
          </a:xfrm>
          <a:prstGeom prst="rect">
            <a:avLst/>
          </a:prstGeom>
          <a:ln w="0">
            <a:noFill/>
          </a:ln>
        </p:spPr>
      </p:pic>
      <p:sp>
        <p:nvSpPr>
          <p:cNvPr id="51" name="CustomShape 4"/>
          <p:cNvSpPr/>
          <p:nvPr/>
        </p:nvSpPr>
        <p:spPr>
          <a:xfrm>
            <a:off x="11444760" y="0"/>
            <a:ext cx="721800" cy="68306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2" name="CustomShape 5"/>
          <p:cNvSpPr/>
          <p:nvPr/>
        </p:nvSpPr>
        <p:spPr>
          <a:xfrm>
            <a:off x="11438640" y="6453360"/>
            <a:ext cx="738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BCB31A0-F85E-45D6-A137-8A308CF162A2}"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53" name="CustomShape 6"/>
          <p:cNvSpPr/>
          <p:nvPr/>
        </p:nvSpPr>
        <p:spPr>
          <a:xfrm>
            <a:off x="0" y="6642720"/>
            <a:ext cx="121647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0" y="6642720"/>
            <a:ext cx="121647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CustomShape 1"/>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2" name="CustomShape 2"/>
          <p:cNvSpPr/>
          <p:nvPr/>
        </p:nvSpPr>
        <p:spPr>
          <a:xfrm>
            <a:off x="11438640" y="6453360"/>
            <a:ext cx="73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8E0623E-EC77-4D5F-B714-76FAFD7F4C42}"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33" name="CustomShape 3"/>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34" name="Picture 19" descr="Logo_TUC_de_RGB"/>
          <p:cNvPicPr/>
          <p:nvPr/>
        </p:nvPicPr>
        <p:blipFill>
          <a:blip r:embed="rId2"/>
          <a:stretch/>
        </p:blipFill>
        <p:spPr>
          <a:xfrm>
            <a:off x="0" y="0"/>
            <a:ext cx="3031200" cy="541080"/>
          </a:xfrm>
          <a:prstGeom prst="rect">
            <a:avLst/>
          </a:prstGeom>
          <a:ln w="0">
            <a:noFill/>
          </a:ln>
        </p:spPr>
      </p:pic>
      <p:pic>
        <p:nvPicPr>
          <p:cNvPr id="135" name="Grafik 2" descr=""/>
          <p:cNvPicPr/>
          <p:nvPr/>
        </p:nvPicPr>
        <p:blipFill>
          <a:blip r:embed="rId3"/>
          <a:stretch/>
        </p:blipFill>
        <p:spPr>
          <a:xfrm>
            <a:off x="7430400" y="134640"/>
            <a:ext cx="3677040" cy="493200"/>
          </a:xfrm>
          <a:prstGeom prst="rect">
            <a:avLst/>
          </a:prstGeom>
          <a:ln w="0">
            <a:noFill/>
          </a:ln>
        </p:spPr>
      </p:pic>
      <p:sp>
        <p:nvSpPr>
          <p:cNvPr id="136" name="CustomShape 4"/>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7" name="CustomShape 5"/>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8" name="CustomShape 6"/>
          <p:cNvSpPr/>
          <p:nvPr/>
        </p:nvSpPr>
        <p:spPr>
          <a:xfrm>
            <a:off x="0" y="6642720"/>
            <a:ext cx="12163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4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78"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D54824BA-97C3-4CA1-B547-2D10DF8E2833}"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79"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80" name="Picture 19" descr="Logo_TUC_de_RGB"/>
          <p:cNvPicPr/>
          <p:nvPr/>
        </p:nvPicPr>
        <p:blipFill>
          <a:blip r:embed="rId2"/>
          <a:stretch/>
        </p:blipFill>
        <p:spPr>
          <a:xfrm>
            <a:off x="0" y="0"/>
            <a:ext cx="3030480" cy="540360"/>
          </a:xfrm>
          <a:prstGeom prst="rect">
            <a:avLst/>
          </a:prstGeom>
          <a:ln w="0">
            <a:noFill/>
          </a:ln>
        </p:spPr>
      </p:pic>
      <p:pic>
        <p:nvPicPr>
          <p:cNvPr id="181" name="Grafik 2" descr=""/>
          <p:cNvPicPr/>
          <p:nvPr/>
        </p:nvPicPr>
        <p:blipFill>
          <a:blip r:embed="rId3"/>
          <a:stretch/>
        </p:blipFill>
        <p:spPr>
          <a:xfrm>
            <a:off x="7430400" y="134640"/>
            <a:ext cx="3676320" cy="492480"/>
          </a:xfrm>
          <a:prstGeom prst="rect">
            <a:avLst/>
          </a:prstGeom>
          <a:ln w="0">
            <a:noFill/>
          </a:ln>
        </p:spPr>
      </p:pic>
      <p:sp>
        <p:nvSpPr>
          <p:cNvPr id="182"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3"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84"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8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3" name="CustomShape 1"/>
          <p:cNvSpPr/>
          <p:nvPr/>
        </p:nvSpPr>
        <p:spPr>
          <a:xfrm>
            <a:off x="11444760" y="0"/>
            <a:ext cx="727920" cy="68367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24" name="CustomShape 2"/>
          <p:cNvSpPr/>
          <p:nvPr/>
        </p:nvSpPr>
        <p:spPr>
          <a:xfrm>
            <a:off x="11438640" y="6453360"/>
            <a:ext cx="7448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6E119A8-82DA-4502-8D3E-777F0ECE01BA}"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25" name="CustomShape 3"/>
          <p:cNvSpPr/>
          <p:nvPr/>
        </p:nvSpPr>
        <p:spPr>
          <a:xfrm>
            <a:off x="912240" y="1268280"/>
            <a:ext cx="9194760" cy="348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226" name="Picture 19" descr="Logo_TUC_de_RGB"/>
          <p:cNvPicPr/>
          <p:nvPr/>
        </p:nvPicPr>
        <p:blipFill>
          <a:blip r:embed="rId2"/>
          <a:stretch/>
        </p:blipFill>
        <p:spPr>
          <a:xfrm>
            <a:off x="0" y="0"/>
            <a:ext cx="3038760" cy="548640"/>
          </a:xfrm>
          <a:prstGeom prst="rect">
            <a:avLst/>
          </a:prstGeom>
          <a:ln w="0">
            <a:noFill/>
          </a:ln>
        </p:spPr>
      </p:pic>
      <p:pic>
        <p:nvPicPr>
          <p:cNvPr id="227" name="Grafik 2" descr=""/>
          <p:cNvPicPr/>
          <p:nvPr/>
        </p:nvPicPr>
        <p:blipFill>
          <a:blip r:embed="rId3"/>
          <a:stretch/>
        </p:blipFill>
        <p:spPr>
          <a:xfrm>
            <a:off x="7430400" y="134640"/>
            <a:ext cx="3684600" cy="500760"/>
          </a:xfrm>
          <a:prstGeom prst="rect">
            <a:avLst/>
          </a:prstGeom>
          <a:ln w="0">
            <a:noFill/>
          </a:ln>
        </p:spPr>
      </p:pic>
      <p:sp>
        <p:nvSpPr>
          <p:cNvPr id="228" name="CustomShape 4"/>
          <p:cNvSpPr/>
          <p:nvPr/>
        </p:nvSpPr>
        <p:spPr>
          <a:xfrm>
            <a:off x="912240" y="1268280"/>
            <a:ext cx="9194760" cy="348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9" name="CustomShape 5"/>
          <p:cNvSpPr/>
          <p:nvPr/>
        </p:nvSpPr>
        <p:spPr>
          <a:xfrm>
            <a:off x="11444760" y="0"/>
            <a:ext cx="727920" cy="68367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30" name="CustomShape 6"/>
          <p:cNvSpPr/>
          <p:nvPr/>
        </p:nvSpPr>
        <p:spPr>
          <a:xfrm>
            <a:off x="0" y="6642720"/>
            <a:ext cx="121708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2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23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9" name="CustomShape 1"/>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70" name="CustomShape 2"/>
          <p:cNvSpPr/>
          <p:nvPr/>
        </p:nvSpPr>
        <p:spPr>
          <a:xfrm>
            <a:off x="11438640" y="6453360"/>
            <a:ext cx="73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4FB6551-6190-45CF-B7A8-C9B7E6AB6E5E}"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71" name="CustomShape 3"/>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272" name="Picture 19" descr="Logo_TUC_de_RGB"/>
          <p:cNvPicPr/>
          <p:nvPr/>
        </p:nvPicPr>
        <p:blipFill>
          <a:blip r:embed="rId2"/>
          <a:stretch/>
        </p:blipFill>
        <p:spPr>
          <a:xfrm>
            <a:off x="0" y="0"/>
            <a:ext cx="3031200" cy="541080"/>
          </a:xfrm>
          <a:prstGeom prst="rect">
            <a:avLst/>
          </a:prstGeom>
          <a:ln w="0">
            <a:noFill/>
          </a:ln>
        </p:spPr>
      </p:pic>
      <p:pic>
        <p:nvPicPr>
          <p:cNvPr id="273" name="Grafik 2" descr=""/>
          <p:cNvPicPr/>
          <p:nvPr/>
        </p:nvPicPr>
        <p:blipFill>
          <a:blip r:embed="rId3"/>
          <a:stretch/>
        </p:blipFill>
        <p:spPr>
          <a:xfrm>
            <a:off x="7430400" y="134640"/>
            <a:ext cx="3677040" cy="493200"/>
          </a:xfrm>
          <a:prstGeom prst="rect">
            <a:avLst/>
          </a:prstGeom>
          <a:ln w="0">
            <a:noFill/>
          </a:ln>
        </p:spPr>
      </p:pic>
      <p:sp>
        <p:nvSpPr>
          <p:cNvPr id="274" name="CustomShape 4"/>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5" name="CustomShape 5"/>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76" name="CustomShape 6"/>
          <p:cNvSpPr/>
          <p:nvPr/>
        </p:nvSpPr>
        <p:spPr>
          <a:xfrm>
            <a:off x="0" y="6642720"/>
            <a:ext cx="12163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2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27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5"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16"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3E8690F1-0CE0-4E40-AE72-37F4C2509387}"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317"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18" name="Picture 19" descr="Logo_TUC_de_RGB"/>
          <p:cNvPicPr/>
          <p:nvPr/>
        </p:nvPicPr>
        <p:blipFill>
          <a:blip r:embed="rId2"/>
          <a:stretch/>
        </p:blipFill>
        <p:spPr>
          <a:xfrm>
            <a:off x="0" y="0"/>
            <a:ext cx="3030480" cy="540360"/>
          </a:xfrm>
          <a:prstGeom prst="rect">
            <a:avLst/>
          </a:prstGeom>
          <a:ln w="0">
            <a:noFill/>
          </a:ln>
        </p:spPr>
      </p:pic>
      <p:pic>
        <p:nvPicPr>
          <p:cNvPr id="319" name="Grafik 2" descr=""/>
          <p:cNvPicPr/>
          <p:nvPr/>
        </p:nvPicPr>
        <p:blipFill>
          <a:blip r:embed="rId3"/>
          <a:stretch/>
        </p:blipFill>
        <p:spPr>
          <a:xfrm>
            <a:off x="7430400" y="134640"/>
            <a:ext cx="3676320" cy="492480"/>
          </a:xfrm>
          <a:prstGeom prst="rect">
            <a:avLst/>
          </a:prstGeom>
          <a:ln w="0">
            <a:noFill/>
          </a:ln>
        </p:spPr>
      </p:pic>
      <p:sp>
        <p:nvSpPr>
          <p:cNvPr id="320"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21"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22"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3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32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1" name="CustomShape 1"/>
          <p:cNvSpPr/>
          <p:nvPr/>
        </p:nvSpPr>
        <p:spPr>
          <a:xfrm>
            <a:off x="11444760" y="0"/>
            <a:ext cx="729360" cy="6838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62" name="CustomShape 2"/>
          <p:cNvSpPr/>
          <p:nvPr/>
        </p:nvSpPr>
        <p:spPr>
          <a:xfrm>
            <a:off x="11438640" y="6453360"/>
            <a:ext cx="7462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D731C55-4520-41FB-B9EB-CFB8C961E384}"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363" name="CustomShape 3"/>
          <p:cNvSpPr/>
          <p:nvPr/>
        </p:nvSpPr>
        <p:spPr>
          <a:xfrm>
            <a:off x="912240" y="1268280"/>
            <a:ext cx="9196200" cy="349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64" name="Picture 19" descr="Logo_TUC_de_RGB"/>
          <p:cNvPicPr/>
          <p:nvPr/>
        </p:nvPicPr>
        <p:blipFill>
          <a:blip r:embed="rId2"/>
          <a:stretch/>
        </p:blipFill>
        <p:spPr>
          <a:xfrm>
            <a:off x="0" y="0"/>
            <a:ext cx="3040200" cy="550080"/>
          </a:xfrm>
          <a:prstGeom prst="rect">
            <a:avLst/>
          </a:prstGeom>
          <a:ln w="0">
            <a:noFill/>
          </a:ln>
        </p:spPr>
      </p:pic>
      <p:pic>
        <p:nvPicPr>
          <p:cNvPr id="365" name="Grafik 2" descr=""/>
          <p:cNvPicPr/>
          <p:nvPr/>
        </p:nvPicPr>
        <p:blipFill>
          <a:blip r:embed="rId3"/>
          <a:stretch/>
        </p:blipFill>
        <p:spPr>
          <a:xfrm>
            <a:off x="7430400" y="134640"/>
            <a:ext cx="3686040" cy="502200"/>
          </a:xfrm>
          <a:prstGeom prst="rect">
            <a:avLst/>
          </a:prstGeom>
          <a:ln w="0">
            <a:noFill/>
          </a:ln>
        </p:spPr>
      </p:pic>
      <p:sp>
        <p:nvSpPr>
          <p:cNvPr id="366" name="CustomShape 4"/>
          <p:cNvSpPr/>
          <p:nvPr/>
        </p:nvSpPr>
        <p:spPr>
          <a:xfrm>
            <a:off x="11444760" y="0"/>
            <a:ext cx="729360" cy="6838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67" name="CustomShape 5"/>
          <p:cNvSpPr/>
          <p:nvPr/>
        </p:nvSpPr>
        <p:spPr>
          <a:xfrm>
            <a:off x="11438640" y="6453360"/>
            <a:ext cx="7462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35AF0215-9133-473B-8D52-7396D17FCE94}"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368" name="CustomShape 6"/>
          <p:cNvSpPr/>
          <p:nvPr/>
        </p:nvSpPr>
        <p:spPr>
          <a:xfrm>
            <a:off x="0" y="6642720"/>
            <a:ext cx="121647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3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37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hyperlink" Target="https://www.worldbank.org/en/topic/socialprotection/publication/exploring-universal-basic-income-a-guide-to-navigating-concepts-evidence-and-practices" TargetMode="External"/><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hyperlink" Target="https://www.worldbank.org/en/topic/socialprotection/publication/exploring-universal-basic-income-a-guide-to-navigating-concepts-evidence-and-practices" TargetMode="External"/><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hyperlink" Target="https://www.worldbank.org/en/topic/socialprotection/publication/exploring-universal-basic-income-a-guide-to-navigating-concepts-evidence-and-practices" TargetMode="External"/><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hyperlink" Target="https://www.worldbank.org/en/topic/socialprotection/publication/exploring-universal-basic-income-a-guide-to-navigating-concepts-evidence-and-practices" TargetMode="External"/><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hyperlink" Target="https://www.worldbank.org/en/topic/socialprotection/publication/exploring-universal-basic-income-a-guide-to-navigating-concepts-evidence-and-practices" TargetMode="External"/><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The-Limits-to-Growth"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www.worldbank.org/en/topic/socialprotection/publication/exploring-universal-basic-income-a-guide-to-navigating-concepts-evidence-and-practices" TargetMode="External"/><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9.xml.rels><?xml version="1.0" encoding="UTF-8"?>
<Relationships xmlns="http://schemas.openxmlformats.org/package/2006/relationships"><Relationship Id="rId1" Type="http://schemas.openxmlformats.org/officeDocument/2006/relationships/hyperlink" Target="https://thenextsystem.org/sites/default/files/2017-08/FelberHagelberg.pdf" TargetMode="External"/><Relationship Id="rId2" Type="http://schemas.openxmlformats.org/officeDocument/2006/relationships/hyperlink" Target="https://www.mein-grundeinkommen.de/" TargetMode="External"/><Relationship Id="rId3" Type="http://schemas.openxmlformats.org/officeDocument/2006/relationships/slideLayout" Target="../slideLayouts/slideLayout9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527400" y="1412640"/>
            <a:ext cx="10341720" cy="112824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GB" sz="3200" spc="-1" strike="noStrike">
                <a:solidFill>
                  <a:srgbClr val="008c4f"/>
                </a:solidFill>
                <a:latin typeface="DejaVu Sans"/>
                <a:ea typeface="DejaVu Sans"/>
              </a:rPr>
              <a:t>The Limits to Growth: Sustainability and the Circular Economy</a:t>
            </a:r>
            <a:endParaRPr b="0" lang="en-GB" sz="3200" spc="-1" strike="noStrike">
              <a:solidFill>
                <a:srgbClr val="000000"/>
              </a:solidFill>
              <a:latin typeface="Arial"/>
            </a:endParaRPr>
          </a:p>
        </p:txBody>
      </p:sp>
      <p:sp>
        <p:nvSpPr>
          <p:cNvPr id="408" name="CustomShape 2"/>
          <p:cNvSpPr/>
          <p:nvPr/>
        </p:nvSpPr>
        <p:spPr>
          <a:xfrm>
            <a:off x="527400" y="2852640"/>
            <a:ext cx="10341720" cy="23490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GB" sz="2400" spc="-1" strike="noStrike">
                <a:solidFill>
                  <a:srgbClr val="000000"/>
                </a:solidFill>
                <a:latin typeface="DejaVu Sans"/>
                <a:ea typeface="DejaVu Sans"/>
              </a:rPr>
              <a:t>Lecture 11: Beyond the Circular Economy II</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Prof. Dr. Benjamin Leiding</a:t>
            </a:r>
            <a:endParaRPr b="0" lang="en-GB" sz="16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M.Sc. Anant Sujatanagarjuna</a:t>
            </a:r>
            <a:endParaRPr b="0" lang="en-GB" sz="16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M.A. Theresa Sommer</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38"/>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449" name="CustomShape 39"/>
          <p:cNvSpPr/>
          <p:nvPr/>
        </p:nvSpPr>
        <p:spPr>
          <a:xfrm>
            <a:off x="335520" y="1268640"/>
            <a:ext cx="10724400" cy="5011920"/>
          </a:xfrm>
          <a:prstGeom prst="rect">
            <a:avLst/>
          </a:prstGeom>
          <a:noFill/>
          <a:ln w="0">
            <a:noFill/>
          </a:ln>
        </p:spPr>
        <p:style>
          <a:lnRef idx="0"/>
          <a:fillRef idx="0"/>
          <a:effectRef idx="0"/>
          <a:fontRef idx="minor"/>
        </p:style>
        <p:txBody>
          <a:bodyPr lIns="90000" rIns="90000" tIns="45000" bIns="45000" anchor="ctr">
            <a:noAutofit/>
          </a:bodyPr>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Short → UBI</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Synonym(s):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Basic Income Guarantee (BIG) </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Unconditional Basic Income</a:t>
            </a:r>
            <a:endParaRPr b="0" lang="en-GB" sz="1800" spc="-1" strike="noStrike">
              <a:solidFill>
                <a:srgbClr val="000000"/>
              </a:solidFill>
              <a:latin typeface="Arial"/>
            </a:endParaRPr>
          </a:p>
          <a:p>
            <a:pPr>
              <a:lnSpc>
                <a:spcPct val="100000"/>
              </a:lnSpc>
              <a:spcBef>
                <a:spcPts val="360"/>
              </a:spcBef>
            </a:pPr>
            <a:r>
              <a:rPr b="0" lang="en-GB" sz="1800" spc="-1" strike="noStrike">
                <a:solidFill>
                  <a:srgbClr val="ffffff"/>
                </a:solidFill>
                <a:latin typeface="DejaVu Sans"/>
                <a:ea typeface="DejaVu Sans"/>
              </a:rPr>
              <a:t>Currently not implemented by any country</a:t>
            </a:r>
            <a:endParaRPr b="0" lang="en-GB" sz="1800" spc="-1" strike="noStrike">
              <a:solidFill>
                <a:srgbClr val="000000"/>
              </a:solidFill>
              <a:latin typeface="Arial"/>
            </a:endParaRPr>
          </a:p>
          <a:p>
            <a:pPr>
              <a:lnSpc>
                <a:spcPct val="100000"/>
              </a:lnSpc>
              <a:spcBef>
                <a:spcPts val="360"/>
              </a:spcBef>
            </a:pPr>
            <a:r>
              <a:rPr b="0" lang="en-GB" sz="1800" spc="-1" strike="noStrike">
                <a:solidFill>
                  <a:srgbClr val="ffffff"/>
                </a:solidFill>
                <a:latin typeface="DejaVu Sans"/>
                <a:ea typeface="DejaVu Sans"/>
              </a:rPr>
              <a:t>Several small-scal pilots and a few large-scale experiments have been conducted or are still being conducted</a:t>
            </a:r>
            <a:endParaRPr b="0" lang="en-GB" sz="1800" spc="-1" strike="noStrike">
              <a:solidFill>
                <a:srgbClr val="000000"/>
              </a:solidFill>
              <a:latin typeface="Arial"/>
            </a:endParaRPr>
          </a:p>
        </p:txBody>
      </p:sp>
      <p:sp>
        <p:nvSpPr>
          <p:cNvPr id="450" name="CustomShape 40"/>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60"/>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452" name="CustomShape 69"/>
          <p:cNvSpPr/>
          <p:nvPr/>
        </p:nvSpPr>
        <p:spPr>
          <a:xfrm>
            <a:off x="335520" y="1268640"/>
            <a:ext cx="10724400" cy="5011920"/>
          </a:xfrm>
          <a:prstGeom prst="rect">
            <a:avLst/>
          </a:prstGeom>
          <a:noFill/>
          <a:ln w="0">
            <a:noFill/>
          </a:ln>
        </p:spPr>
        <p:style>
          <a:lnRef idx="0"/>
          <a:fillRef idx="0"/>
          <a:effectRef idx="0"/>
          <a:fontRef idx="minor"/>
        </p:style>
        <p:txBody>
          <a:bodyPr lIns="90000" rIns="90000" tIns="45000" bIns="45000" anchor="ctr">
            <a:noAutofit/>
          </a:bodyPr>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Short → UBI</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Synonym(s):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Basic Income Guarantee (BIG) </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Unconditional Basic Income</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Currently not implemented by any country</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Several small-scale pilots and a few large-scale experiments have been conducted or are still being conducted</a:t>
            </a:r>
            <a:endParaRPr b="0" lang="en-GB" sz="1800" spc="-1" strike="noStrike">
              <a:solidFill>
                <a:srgbClr val="000000"/>
              </a:solidFill>
              <a:latin typeface="Arial"/>
            </a:endParaRPr>
          </a:p>
        </p:txBody>
      </p:sp>
      <p:sp>
        <p:nvSpPr>
          <p:cNvPr id="453" name="CustomShape 70"/>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53"/>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455" name="CustomShape 54"/>
          <p:cNvSpPr/>
          <p:nvPr/>
        </p:nvSpPr>
        <p:spPr>
          <a:xfrm>
            <a:off x="335520" y="1268640"/>
            <a:ext cx="10724400" cy="5011920"/>
          </a:xfrm>
          <a:prstGeom prst="rect">
            <a:avLst/>
          </a:prstGeom>
          <a:noFill/>
          <a:ln w="0">
            <a:noFill/>
          </a:ln>
        </p:spPr>
        <p:style>
          <a:lnRef idx="0"/>
          <a:fillRef idx="0"/>
          <a:effectRef idx="0"/>
          <a:fontRef idx="minor"/>
        </p:style>
        <p:txBody>
          <a:bodyPr lIns="90000" rIns="90000" tIns="45000" bIns="45000" anchor="ctr">
            <a:noAutofit/>
          </a:bodyPr>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Everyone receives a minimum income in the form of an unconditional transfer payment → no strings attached | no extra conditions (e.g., work, etc.)</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Different forms, e.g.:</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Guaranteed minimum income → Paid to those who do not make enough money to live </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Universal basic income → Indepent of any other income</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Full basic income → Sufficient to meet a person's basic needs (above poverty level)</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Partial basic income → Below poverty level</a:t>
            </a:r>
            <a:endParaRPr b="0" lang="en-GB" sz="1800" spc="-1" strike="noStrike">
              <a:solidFill>
                <a:srgbClr val="000000"/>
              </a:solidFill>
              <a:latin typeface="Arial"/>
            </a:endParaRPr>
          </a:p>
        </p:txBody>
      </p:sp>
      <p:sp>
        <p:nvSpPr>
          <p:cNvPr id="456" name="CustomShape 55"/>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457" name=""/>
          <p:cNvSpPr/>
          <p:nvPr/>
        </p:nvSpPr>
        <p:spPr>
          <a:xfrm>
            <a:off x="180000" y="5940000"/>
            <a:ext cx="10619280" cy="857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GB" sz="1800" spc="-1" strike="noStrike">
                <a:solidFill>
                  <a:srgbClr val="c9211e"/>
                </a:solidFill>
                <a:latin typeface="Arial"/>
                <a:ea typeface="DejaVu Sans"/>
              </a:rPr>
              <a:t>This is just a very short teaser on UBI </a:t>
            </a:r>
            <a:r>
              <a:rPr b="1" lang="en-GB" sz="1800" spc="-1" strike="noStrike">
                <a:solidFill>
                  <a:srgbClr val="c9211e"/>
                </a:solidFill>
                <a:latin typeface="Arial"/>
                <a:ea typeface="Arial"/>
              </a:rPr>
              <a:t>→ You can do a complete lecture series just on UBI.</a:t>
            </a:r>
            <a:endParaRPr b="0" lang="en-GB" sz="1800" spc="-1" strike="noStrike">
              <a:solidFill>
                <a:srgbClr val="000000"/>
              </a:solidFill>
              <a:latin typeface="Arial"/>
            </a:endParaRPr>
          </a:p>
        </p:txBody>
      </p:sp>
      <p:sp>
        <p:nvSpPr>
          <p:cNvPr id="458" name="CustomShape 56"/>
          <p:cNvSpPr/>
          <p:nvPr/>
        </p:nvSpPr>
        <p:spPr>
          <a:xfrm>
            <a:off x="335520" y="5760000"/>
            <a:ext cx="10283760" cy="719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52"/>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460" name="CustomShape 58"/>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461" name="CustomShape 57"/>
          <p:cNvSpPr/>
          <p:nvPr/>
        </p:nvSpPr>
        <p:spPr>
          <a:xfrm>
            <a:off x="263520" y="6433200"/>
            <a:ext cx="10783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Figure adapted from Gentilini, Ugo, Margaret Grosh, Jamele Rigolini, and Ruslan Yemtsov, eds. Exploring universal basic income: A guide to navigating concepts, evidence, and practices. World Bank Publications, 2019.</a:t>
            </a:r>
            <a:endParaRPr b="0" lang="en-GB" sz="900" spc="-1" strike="noStrike">
              <a:solidFill>
                <a:srgbClr val="000000"/>
              </a:solidFill>
              <a:latin typeface="Arial"/>
            </a:endParaRPr>
          </a:p>
        </p:txBody>
      </p:sp>
      <p:pic>
        <p:nvPicPr>
          <p:cNvPr id="462" name="" descr=""/>
          <p:cNvPicPr/>
          <p:nvPr/>
        </p:nvPicPr>
        <p:blipFill>
          <a:blip r:embed="rId1"/>
          <a:stretch/>
        </p:blipFill>
        <p:spPr>
          <a:xfrm>
            <a:off x="2590920" y="522360"/>
            <a:ext cx="8748720" cy="6137280"/>
          </a:xfrm>
          <a:prstGeom prst="rect">
            <a:avLst/>
          </a:prstGeom>
          <a:ln w="7200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63" name="CustomShape 41"/>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464" name="CustomShape 42"/>
          <p:cNvSpPr/>
          <p:nvPr/>
        </p:nvSpPr>
        <p:spPr>
          <a:xfrm>
            <a:off x="335520" y="1268640"/>
            <a:ext cx="10724400" cy="5011920"/>
          </a:xfrm>
          <a:prstGeom prst="rect">
            <a:avLst/>
          </a:prstGeom>
          <a:noFill/>
          <a:ln w="0">
            <a:noFill/>
          </a:ln>
        </p:spPr>
        <p:style>
          <a:lnRef idx="0"/>
          <a:fillRef idx="0"/>
          <a:effectRef idx="0"/>
          <a:fontRef idx="minor"/>
        </p:style>
        <p:txBody>
          <a:bodyPr lIns="90000" rIns="90000" tIns="45000" bIns="45000" anchor="ctr">
            <a:noAutofit/>
          </a:bodyPr>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TODO – future iterations of the course</a:t>
            </a:r>
            <a:endParaRPr b="0" lang="en-GB" sz="1800" spc="-1" strike="noStrike">
              <a:solidFill>
                <a:srgbClr val="000000"/>
              </a:solidFill>
              <a:latin typeface="Arial"/>
            </a:endParaRPr>
          </a:p>
        </p:txBody>
      </p:sp>
      <p:sp>
        <p:nvSpPr>
          <p:cNvPr id="465" name="CustomShape 51"/>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A Short History</a:t>
            </a:r>
            <a:endParaRPr b="0" lang="en-GB" sz="2200" spc="-1" strike="noStrike">
              <a:solidFill>
                <a:srgbClr val="000000"/>
              </a:solidFill>
              <a:latin typeface="Arial"/>
            </a:endParaRPr>
          </a:p>
        </p:txBody>
      </p:sp>
      <p:sp>
        <p:nvSpPr>
          <p:cNvPr id="466" name=""/>
          <p:cNvSpPr/>
          <p:nvPr/>
        </p:nvSpPr>
        <p:spPr>
          <a:xfrm>
            <a:off x="5760000" y="1080000"/>
            <a:ext cx="359928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1800" spc="-1" strike="noStrike">
                <a:solidFill>
                  <a:srgbClr val="c9211e"/>
                </a:solidFill>
                <a:highlight>
                  <a:srgbClr val="ffff00"/>
                </a:highlight>
                <a:latin typeface="Arial"/>
                <a:ea typeface="DejaVu Sans"/>
              </a:rPr>
              <a:t>TODO</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CustomShape 63"/>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468" name="CustomShape 64"/>
          <p:cNvSpPr/>
          <p:nvPr/>
        </p:nvSpPr>
        <p:spPr>
          <a:xfrm>
            <a:off x="335520" y="1268280"/>
            <a:ext cx="10727280" cy="1971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en-GB" sz="1800" spc="-1" strike="noStrike">
                <a:solidFill>
                  <a:srgbClr val="000000"/>
                </a:solidFill>
                <a:latin typeface="DejaVu Sans"/>
                <a:ea typeface="DejaVu Sans"/>
              </a:rPr>
              <a:t>“</a:t>
            </a:r>
            <a:r>
              <a:rPr b="0" lang="en-GB" sz="1800" spc="-1" strike="noStrike">
                <a:solidFill>
                  <a:srgbClr val="000000"/>
                </a:solidFill>
                <a:latin typeface="DejaVu Sans"/>
                <a:ea typeface="DejaVu Sans"/>
              </a:rPr>
              <a:t>A transfer that is provided universally, unconditionally, and in cash” – World Bank</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b="0" lang="en-GB" sz="1800" spc="-1" strike="noStrike">
              <a:solidFill>
                <a:srgbClr val="000000"/>
              </a:solidFill>
              <a:latin typeface="Arial"/>
            </a:endParaRPr>
          </a:p>
        </p:txBody>
      </p:sp>
      <p:sp>
        <p:nvSpPr>
          <p:cNvPr id="469" name="CustomShape 65"/>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470" name="CustomShape 66"/>
          <p:cNvSpPr/>
          <p:nvPr/>
        </p:nvSpPr>
        <p:spPr>
          <a:xfrm>
            <a:off x="201240" y="2160000"/>
            <a:ext cx="10778040" cy="719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71" name="CustomShape 67"/>
          <p:cNvSpPr/>
          <p:nvPr/>
        </p:nvSpPr>
        <p:spPr>
          <a:xfrm>
            <a:off x="264600" y="6300000"/>
            <a:ext cx="110725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1.) The World Bank (2020) – Exploring Universal Basic Income : A Guide to Navigating Concepts, Evidence, and Practices - </a:t>
            </a:r>
            <a:r>
              <a:rPr b="0" lang="de-DE" sz="900" spc="-1" strike="noStrike" u="sng">
                <a:solidFill>
                  <a:srgbClr val="0000ff"/>
                </a:solidFill>
                <a:uFillTx/>
                <a:latin typeface="Roboto"/>
                <a:ea typeface="Roboto"/>
                <a:hlinkClick r:id="rId1"/>
              </a:rPr>
              <a:t>Link</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2.) BIEN (Basic Income Earth Network) – https://basicincome.org/about-basic-income</a:t>
            </a:r>
            <a:endParaRPr b="0" lang="en-GB" sz="900" spc="-1" strike="noStrike">
              <a:solidFill>
                <a:srgbClr val="000000"/>
              </a:solidFill>
              <a:latin typeface="Arial"/>
            </a:endParaRPr>
          </a:p>
        </p:txBody>
      </p:sp>
      <p:sp>
        <p:nvSpPr>
          <p:cNvPr id="472" name="CustomShape 71"/>
          <p:cNvSpPr/>
          <p:nvPr/>
        </p:nvSpPr>
        <p:spPr>
          <a:xfrm>
            <a:off x="201240" y="3060000"/>
            <a:ext cx="10778040" cy="899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CustomShape 31"/>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474" name="CustomShape 32"/>
          <p:cNvSpPr/>
          <p:nvPr/>
        </p:nvSpPr>
        <p:spPr>
          <a:xfrm>
            <a:off x="335520" y="1268280"/>
            <a:ext cx="10727280" cy="1971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en-GB" sz="1800" spc="-1" strike="noStrike">
                <a:solidFill>
                  <a:srgbClr val="000000"/>
                </a:solidFill>
                <a:latin typeface="DejaVu Sans"/>
                <a:ea typeface="DejaVu Sans"/>
              </a:rPr>
              <a:t>“</a:t>
            </a:r>
            <a:r>
              <a:rPr b="0" lang="en-GB" sz="1800" spc="-1" strike="noStrike">
                <a:solidFill>
                  <a:srgbClr val="000000"/>
                </a:solidFill>
                <a:latin typeface="DejaVu Sans"/>
                <a:ea typeface="DejaVu Sans"/>
              </a:rPr>
              <a:t>A transfer that is provided universally, unconditionally, and in cash” – World Bank</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b="0" lang="en-GB" sz="1800" spc="-1" strike="noStrike">
              <a:solidFill>
                <a:srgbClr val="000000"/>
              </a:solidFill>
              <a:latin typeface="Arial"/>
            </a:endParaRPr>
          </a:p>
        </p:txBody>
      </p:sp>
      <p:sp>
        <p:nvSpPr>
          <p:cNvPr id="475" name="CustomShape 33"/>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476" name="CustomShape 34"/>
          <p:cNvSpPr/>
          <p:nvPr/>
        </p:nvSpPr>
        <p:spPr>
          <a:xfrm>
            <a:off x="201240" y="2160000"/>
            <a:ext cx="10778040" cy="719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77" name="CustomShape 59"/>
          <p:cNvSpPr/>
          <p:nvPr/>
        </p:nvSpPr>
        <p:spPr>
          <a:xfrm>
            <a:off x="264600" y="6300000"/>
            <a:ext cx="110725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1.) The World Bank (2020) – Exploring Universal Basic Income : A Guide to Navigating Concepts, Evidence, and Practices - </a:t>
            </a:r>
            <a:r>
              <a:rPr b="0" lang="de-DE" sz="900" spc="-1" strike="noStrike" u="sng">
                <a:solidFill>
                  <a:srgbClr val="0000ff"/>
                </a:solidFill>
                <a:uFillTx/>
                <a:latin typeface="Roboto"/>
                <a:ea typeface="Roboto"/>
                <a:hlinkClick r:id="rId1"/>
              </a:rPr>
              <a:t>Link</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2.) BIEN (Basic Income Earth Network) – https://basicincome.org/about-basic-income</a:t>
            </a:r>
            <a:endParaRPr b="0" lang="en-GB" sz="900" spc="-1" strike="noStrike">
              <a:solidFill>
                <a:srgbClr val="000000"/>
              </a:solidFill>
              <a:latin typeface="Arial"/>
            </a:endParaRPr>
          </a:p>
        </p:txBody>
      </p:sp>
      <p:sp>
        <p:nvSpPr>
          <p:cNvPr id="478" name="CustomShape 61"/>
          <p:cNvSpPr/>
          <p:nvPr/>
        </p:nvSpPr>
        <p:spPr>
          <a:xfrm>
            <a:off x="252000" y="4140000"/>
            <a:ext cx="10727280" cy="197100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Periodic → Paid at regular intervals</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Cash payment → Paid in an appropriate medium of exchange</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Individual → Paid on an individual basis (e.g., not to households)</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Universal → Paid to everyone</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Unconditional → Paid without means test and without a requirement to work or to demonstrate willingness-to-work</a:t>
            </a:r>
            <a:endParaRPr b="0" lang="en-GB" sz="1800" spc="-1" strike="noStrike">
              <a:solidFill>
                <a:srgbClr val="000000"/>
              </a:solidFill>
              <a:latin typeface="Arial"/>
            </a:endParaRPr>
          </a:p>
        </p:txBody>
      </p:sp>
      <p:sp>
        <p:nvSpPr>
          <p:cNvPr id="479" name="CustomShape 62"/>
          <p:cNvSpPr/>
          <p:nvPr/>
        </p:nvSpPr>
        <p:spPr>
          <a:xfrm>
            <a:off x="201240" y="3060000"/>
            <a:ext cx="10778040" cy="899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CustomShape 92"/>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481" name="CustomShape 93"/>
          <p:cNvSpPr/>
          <p:nvPr/>
        </p:nvSpPr>
        <p:spPr>
          <a:xfrm>
            <a:off x="335520" y="1268280"/>
            <a:ext cx="10727280" cy="1971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en-GB" sz="1800" spc="-1" strike="noStrike">
                <a:solidFill>
                  <a:srgbClr val="000000"/>
                </a:solidFill>
                <a:latin typeface="DejaVu Sans"/>
                <a:ea typeface="DejaVu Sans"/>
              </a:rPr>
              <a:t>“</a:t>
            </a:r>
            <a:r>
              <a:rPr b="0" lang="en-GB" sz="1800" spc="-1" strike="noStrike">
                <a:solidFill>
                  <a:srgbClr val="000000"/>
                </a:solidFill>
                <a:latin typeface="DejaVu Sans"/>
                <a:ea typeface="DejaVu Sans"/>
              </a:rPr>
              <a:t>A transfer that is provided universally, unconditionally, and in cash” – World Bank</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b="0" lang="en-GB" sz="1800" spc="-1" strike="noStrike">
              <a:solidFill>
                <a:srgbClr val="000000"/>
              </a:solidFill>
              <a:latin typeface="Arial"/>
            </a:endParaRPr>
          </a:p>
        </p:txBody>
      </p:sp>
      <p:sp>
        <p:nvSpPr>
          <p:cNvPr id="482" name="CustomShape 94"/>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483" name="CustomShape 95"/>
          <p:cNvSpPr/>
          <p:nvPr/>
        </p:nvSpPr>
        <p:spPr>
          <a:xfrm>
            <a:off x="201240" y="2160000"/>
            <a:ext cx="10778040" cy="719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84" name="CustomShape 96"/>
          <p:cNvSpPr/>
          <p:nvPr/>
        </p:nvSpPr>
        <p:spPr>
          <a:xfrm>
            <a:off x="264600" y="6300000"/>
            <a:ext cx="110725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1.) The World Bank (2020) – Exploring Universal Basic Income : A Guide to Navigating Concepts, Evidence, and Practices - </a:t>
            </a:r>
            <a:r>
              <a:rPr b="0" lang="de-DE" sz="900" spc="-1" strike="noStrike" u="sng">
                <a:solidFill>
                  <a:srgbClr val="0000ff"/>
                </a:solidFill>
                <a:uFillTx/>
                <a:latin typeface="Roboto"/>
                <a:ea typeface="Roboto"/>
                <a:hlinkClick r:id="rId1"/>
              </a:rPr>
              <a:t>Link</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2.) BIEN (Basic Income Earth Network) – https://basicincome.org/about-basic-income</a:t>
            </a:r>
            <a:endParaRPr b="0" lang="en-GB" sz="900" spc="-1" strike="noStrike">
              <a:solidFill>
                <a:srgbClr val="000000"/>
              </a:solidFill>
              <a:latin typeface="Arial"/>
            </a:endParaRPr>
          </a:p>
        </p:txBody>
      </p:sp>
      <p:sp>
        <p:nvSpPr>
          <p:cNvPr id="485" name="CustomShape 97"/>
          <p:cNvSpPr/>
          <p:nvPr/>
        </p:nvSpPr>
        <p:spPr>
          <a:xfrm>
            <a:off x="252000" y="4140000"/>
            <a:ext cx="10727280" cy="197100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Periodic → Paid at regular intervals</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Cash payment → Paid in an appropriate medium of exchange</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Individual → Paid on an individual basis (e.g., not to households)</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Universal → Paid to everyone</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Unconditional → Paid without means test and without a requirement to work or to demonstrate willingness-to-work</a:t>
            </a:r>
            <a:endParaRPr b="0" lang="en-GB" sz="1800" spc="-1" strike="noStrike">
              <a:solidFill>
                <a:srgbClr val="000000"/>
              </a:solidFill>
              <a:latin typeface="Arial"/>
            </a:endParaRPr>
          </a:p>
        </p:txBody>
      </p:sp>
      <p:sp>
        <p:nvSpPr>
          <p:cNvPr id="486" name="CustomShape 98"/>
          <p:cNvSpPr/>
          <p:nvPr/>
        </p:nvSpPr>
        <p:spPr>
          <a:xfrm>
            <a:off x="201240" y="3060000"/>
            <a:ext cx="10778040" cy="899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CustomShape 85"/>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488" name="CustomShape 86"/>
          <p:cNvSpPr/>
          <p:nvPr/>
        </p:nvSpPr>
        <p:spPr>
          <a:xfrm>
            <a:off x="335520" y="1268280"/>
            <a:ext cx="10727280" cy="1971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en-GB" sz="1800" spc="-1" strike="noStrike">
                <a:solidFill>
                  <a:srgbClr val="000000"/>
                </a:solidFill>
                <a:latin typeface="DejaVu Sans"/>
                <a:ea typeface="DejaVu Sans"/>
              </a:rPr>
              <a:t>“</a:t>
            </a:r>
            <a:r>
              <a:rPr b="0" lang="en-GB" sz="1800" spc="-1" strike="noStrike">
                <a:solidFill>
                  <a:srgbClr val="000000"/>
                </a:solidFill>
                <a:latin typeface="DejaVu Sans"/>
                <a:ea typeface="DejaVu Sans"/>
              </a:rPr>
              <a:t>A transfer that is provided universally, unconditionally, and in cash” – World Bank</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b="0" lang="en-GB" sz="1800" spc="-1" strike="noStrike">
              <a:solidFill>
                <a:srgbClr val="000000"/>
              </a:solidFill>
              <a:latin typeface="Arial"/>
            </a:endParaRPr>
          </a:p>
        </p:txBody>
      </p:sp>
      <p:sp>
        <p:nvSpPr>
          <p:cNvPr id="489" name="CustomShape 87"/>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490" name="CustomShape 88"/>
          <p:cNvSpPr/>
          <p:nvPr/>
        </p:nvSpPr>
        <p:spPr>
          <a:xfrm>
            <a:off x="201240" y="2160000"/>
            <a:ext cx="10778040" cy="719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91" name="CustomShape 89"/>
          <p:cNvSpPr/>
          <p:nvPr/>
        </p:nvSpPr>
        <p:spPr>
          <a:xfrm>
            <a:off x="264600" y="6300000"/>
            <a:ext cx="110725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1.) The World Bank (2020) – Exploring Universal Basic Income : A Guide to Navigating Concepts, Evidence, and Practices - </a:t>
            </a:r>
            <a:r>
              <a:rPr b="0" lang="de-DE" sz="900" spc="-1" strike="noStrike" u="sng">
                <a:solidFill>
                  <a:srgbClr val="0000ff"/>
                </a:solidFill>
                <a:uFillTx/>
                <a:latin typeface="Roboto"/>
                <a:ea typeface="Roboto"/>
                <a:hlinkClick r:id="rId1"/>
              </a:rPr>
              <a:t>Link</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2.) BIEN (Basic Income Earth Network) – https://basicincome.org/about-basic-income</a:t>
            </a:r>
            <a:endParaRPr b="0" lang="en-GB" sz="900" spc="-1" strike="noStrike">
              <a:solidFill>
                <a:srgbClr val="000000"/>
              </a:solidFill>
              <a:latin typeface="Arial"/>
            </a:endParaRPr>
          </a:p>
        </p:txBody>
      </p:sp>
      <p:sp>
        <p:nvSpPr>
          <p:cNvPr id="492" name="CustomShape 90"/>
          <p:cNvSpPr/>
          <p:nvPr/>
        </p:nvSpPr>
        <p:spPr>
          <a:xfrm>
            <a:off x="252000" y="4140000"/>
            <a:ext cx="10727280" cy="197100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Periodic → Paid at regular intervals</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Cash payment → Paid in an appropriate medium of exchange</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Individual → Paid on an individual basis (e.g., not to households)</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Universal → Paid to everyone</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Unconditional → Paid without means test and without a requirement to work or to demonstrate willingness-to-work</a:t>
            </a:r>
            <a:endParaRPr b="0" lang="en-GB" sz="1800" spc="-1" strike="noStrike">
              <a:solidFill>
                <a:srgbClr val="000000"/>
              </a:solidFill>
              <a:latin typeface="Arial"/>
            </a:endParaRPr>
          </a:p>
        </p:txBody>
      </p:sp>
      <p:sp>
        <p:nvSpPr>
          <p:cNvPr id="493" name="CustomShape 91"/>
          <p:cNvSpPr/>
          <p:nvPr/>
        </p:nvSpPr>
        <p:spPr>
          <a:xfrm>
            <a:off x="201240" y="3060000"/>
            <a:ext cx="10778040" cy="899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CustomShape 78"/>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495" name="CustomShape 79"/>
          <p:cNvSpPr/>
          <p:nvPr/>
        </p:nvSpPr>
        <p:spPr>
          <a:xfrm>
            <a:off x="335520" y="1268280"/>
            <a:ext cx="10727280" cy="1971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en-GB" sz="1800" spc="-1" strike="noStrike">
                <a:solidFill>
                  <a:srgbClr val="000000"/>
                </a:solidFill>
                <a:latin typeface="DejaVu Sans"/>
                <a:ea typeface="DejaVu Sans"/>
              </a:rPr>
              <a:t>“</a:t>
            </a:r>
            <a:r>
              <a:rPr b="0" lang="en-GB" sz="1800" spc="-1" strike="noStrike">
                <a:solidFill>
                  <a:srgbClr val="000000"/>
                </a:solidFill>
                <a:latin typeface="DejaVu Sans"/>
                <a:ea typeface="DejaVu Sans"/>
              </a:rPr>
              <a:t>A transfer that is provided universally, unconditionally, and in cash” – World Bank</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b="0" lang="en-GB" sz="1800" spc="-1" strike="noStrike">
              <a:solidFill>
                <a:srgbClr val="000000"/>
              </a:solidFill>
              <a:latin typeface="Arial"/>
            </a:endParaRPr>
          </a:p>
        </p:txBody>
      </p:sp>
      <p:sp>
        <p:nvSpPr>
          <p:cNvPr id="496" name="CustomShape 80"/>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497" name="CustomShape 81"/>
          <p:cNvSpPr/>
          <p:nvPr/>
        </p:nvSpPr>
        <p:spPr>
          <a:xfrm>
            <a:off x="201240" y="2160000"/>
            <a:ext cx="10778040" cy="719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98" name="CustomShape 82"/>
          <p:cNvSpPr/>
          <p:nvPr/>
        </p:nvSpPr>
        <p:spPr>
          <a:xfrm>
            <a:off x="264600" y="6300000"/>
            <a:ext cx="110725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1.) The World Bank (2020) – Exploring Universal Basic Income : A Guide to Navigating Concepts, Evidence, and Practices - </a:t>
            </a:r>
            <a:r>
              <a:rPr b="0" lang="de-DE" sz="900" spc="-1" strike="noStrike" u="sng">
                <a:solidFill>
                  <a:srgbClr val="0000ff"/>
                </a:solidFill>
                <a:uFillTx/>
                <a:latin typeface="Roboto"/>
                <a:ea typeface="Roboto"/>
                <a:hlinkClick r:id="rId1"/>
              </a:rPr>
              <a:t>Link</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2.) BIEN (Basic Income Earth Network) – https://basicincome.org/about-basic-income</a:t>
            </a:r>
            <a:endParaRPr b="0" lang="en-GB" sz="900" spc="-1" strike="noStrike">
              <a:solidFill>
                <a:srgbClr val="000000"/>
              </a:solidFill>
              <a:latin typeface="Arial"/>
            </a:endParaRPr>
          </a:p>
        </p:txBody>
      </p:sp>
      <p:sp>
        <p:nvSpPr>
          <p:cNvPr id="499" name="CustomShape 83"/>
          <p:cNvSpPr/>
          <p:nvPr/>
        </p:nvSpPr>
        <p:spPr>
          <a:xfrm>
            <a:off x="252000" y="4140000"/>
            <a:ext cx="10727280" cy="197100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Periodic → Paid at regular intervals</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Cash payment → Paid in an appropriate medium of exchange</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Individual → Paid on an individual basis (e.g., not to households)</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Universal → Paid to everyone</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Unconditional → Paid without means test and without a requirement to work or to demonstrate willingness-to-work</a:t>
            </a:r>
            <a:endParaRPr b="0" lang="en-GB" sz="1800" spc="-1" strike="noStrike">
              <a:solidFill>
                <a:srgbClr val="000000"/>
              </a:solidFill>
              <a:latin typeface="Arial"/>
            </a:endParaRPr>
          </a:p>
        </p:txBody>
      </p:sp>
      <p:sp>
        <p:nvSpPr>
          <p:cNvPr id="500" name="CustomShape 84"/>
          <p:cNvSpPr/>
          <p:nvPr/>
        </p:nvSpPr>
        <p:spPr>
          <a:xfrm>
            <a:off x="201240" y="3060000"/>
            <a:ext cx="10778040" cy="899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335520" y="764640"/>
            <a:ext cx="10725840" cy="47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410" name="CustomShape 2"/>
          <p:cNvSpPr/>
          <p:nvPr/>
        </p:nvSpPr>
        <p:spPr>
          <a:xfrm>
            <a:off x="335520" y="1268280"/>
            <a:ext cx="10725840" cy="5013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This work is licensed under a </a:t>
            </a:r>
            <a:r>
              <a:rPr b="1" lang="en-GB" sz="1800" spc="-1" strike="noStrike">
                <a:solidFill>
                  <a:srgbClr val="000000"/>
                </a:solidFill>
                <a:latin typeface="DejaVu Sans"/>
                <a:ea typeface="DejaVu Sans"/>
              </a:rPr>
              <a:t>Creative Commons Attribution-ShareAlike 4.0 International License</a:t>
            </a:r>
            <a:r>
              <a:rPr b="0" lang="en-GB" sz="1800" spc="-1" strike="noStrike">
                <a:solidFill>
                  <a:srgbClr val="000000"/>
                </a:solidFill>
                <a:latin typeface="DejaVu Sans"/>
                <a:ea typeface="DejaVu Sans"/>
              </a:rPr>
              <a:t>. To view a copy of this license, please refer to </a:t>
            </a:r>
            <a:r>
              <a:rPr b="0" lang="en-GB" sz="1800" spc="-1" strike="noStrike" u="sng">
                <a:solidFill>
                  <a:srgbClr val="0000ff"/>
                </a:solidFill>
                <a:uFillTx/>
                <a:latin typeface="DejaVu Sans"/>
                <a:ea typeface="DejaVu Sans"/>
                <a:hlinkClick r:id="rId1"/>
              </a:rPr>
              <a:t>https://creativecommons.org/licenses/by-sa/4.0/</a:t>
            </a: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Updated versions of these slides will be available in our </a:t>
            </a:r>
            <a:r>
              <a:rPr b="0" lang="en-GB" sz="1800" spc="-1" strike="noStrike" u="sng">
                <a:solidFill>
                  <a:srgbClr val="0000ff"/>
                </a:solidFill>
                <a:uFillTx/>
                <a:latin typeface="DejaVu Sans"/>
                <a:ea typeface="DejaVu Sans"/>
                <a:hlinkClick r:id="rId2"/>
              </a:rPr>
              <a:t>Github repository</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CustomShape 68"/>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502" name="CustomShape 72"/>
          <p:cNvSpPr/>
          <p:nvPr/>
        </p:nvSpPr>
        <p:spPr>
          <a:xfrm>
            <a:off x="335520" y="1268280"/>
            <a:ext cx="10727280" cy="1971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en-GB" sz="1800" spc="-1" strike="noStrike">
                <a:solidFill>
                  <a:srgbClr val="000000"/>
                </a:solidFill>
                <a:latin typeface="DejaVu Sans"/>
                <a:ea typeface="DejaVu Sans"/>
              </a:rPr>
              <a:t>“</a:t>
            </a:r>
            <a:r>
              <a:rPr b="0" lang="en-GB" sz="1800" spc="-1" strike="noStrike">
                <a:solidFill>
                  <a:srgbClr val="000000"/>
                </a:solidFill>
                <a:latin typeface="DejaVu Sans"/>
                <a:ea typeface="DejaVu Sans"/>
              </a:rPr>
              <a:t>A transfer that is provided universally, unconditionally, and in cash” – World Bank</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b="0" lang="en-GB" sz="1800" spc="-1" strike="noStrike">
              <a:solidFill>
                <a:srgbClr val="000000"/>
              </a:solidFill>
              <a:latin typeface="Arial"/>
            </a:endParaRPr>
          </a:p>
        </p:txBody>
      </p:sp>
      <p:sp>
        <p:nvSpPr>
          <p:cNvPr id="503" name="CustomShape 73"/>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504" name="CustomShape 74"/>
          <p:cNvSpPr/>
          <p:nvPr/>
        </p:nvSpPr>
        <p:spPr>
          <a:xfrm>
            <a:off x="201240" y="2160000"/>
            <a:ext cx="10778040" cy="719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05" name="CustomShape 75"/>
          <p:cNvSpPr/>
          <p:nvPr/>
        </p:nvSpPr>
        <p:spPr>
          <a:xfrm>
            <a:off x="264600" y="6300000"/>
            <a:ext cx="110725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1.) The World Bank (2020) – Exploring Universal Basic Income : A Guide to Navigating Concepts, Evidence, and Practices - </a:t>
            </a:r>
            <a:r>
              <a:rPr b="0" lang="de-DE" sz="900" spc="-1" strike="noStrike" u="sng">
                <a:solidFill>
                  <a:srgbClr val="0000ff"/>
                </a:solidFill>
                <a:uFillTx/>
                <a:latin typeface="Roboto"/>
                <a:ea typeface="Roboto"/>
                <a:hlinkClick r:id="rId1"/>
              </a:rPr>
              <a:t>Link</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2.) BIEN (Basic Income Earth Network) – https://basicincome.org/about-basic-income</a:t>
            </a:r>
            <a:endParaRPr b="0" lang="en-GB" sz="900" spc="-1" strike="noStrike">
              <a:solidFill>
                <a:srgbClr val="000000"/>
              </a:solidFill>
              <a:latin typeface="Arial"/>
            </a:endParaRPr>
          </a:p>
        </p:txBody>
      </p:sp>
      <p:sp>
        <p:nvSpPr>
          <p:cNvPr id="506" name="CustomShape 76"/>
          <p:cNvSpPr/>
          <p:nvPr/>
        </p:nvSpPr>
        <p:spPr>
          <a:xfrm>
            <a:off x="252000" y="4140000"/>
            <a:ext cx="10727280" cy="197100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Periodic → Paid at regular intervals</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Cash payment → Paid in an appropriate medium of exchange</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Individual → Paid on an individual basis (e.g., not to households)</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Universal → Paid to everyone</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Unconditional → Paid without means test and without a requirement to work or to demonstrate willingness-to-work</a:t>
            </a:r>
            <a:endParaRPr b="0" lang="en-GB" sz="1800" spc="-1" strike="noStrike">
              <a:solidFill>
                <a:srgbClr val="000000"/>
              </a:solidFill>
              <a:latin typeface="Arial"/>
            </a:endParaRPr>
          </a:p>
        </p:txBody>
      </p:sp>
      <p:sp>
        <p:nvSpPr>
          <p:cNvPr id="507" name="CustomShape 77"/>
          <p:cNvSpPr/>
          <p:nvPr/>
        </p:nvSpPr>
        <p:spPr>
          <a:xfrm>
            <a:off x="201240" y="3060000"/>
            <a:ext cx="10778040" cy="8992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CustomShape 107"/>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509" name="CustomShape 108"/>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Detour – AI Propaganda</a:t>
            </a:r>
            <a:endParaRPr b="0" lang="en-GB" sz="2200" spc="-1" strike="noStrike">
              <a:solidFill>
                <a:srgbClr val="000000"/>
              </a:solidFill>
              <a:latin typeface="Arial"/>
            </a:endParaRPr>
          </a:p>
        </p:txBody>
      </p:sp>
      <p:pic>
        <p:nvPicPr>
          <p:cNvPr id="510" name="" descr=""/>
          <p:cNvPicPr/>
          <p:nvPr/>
        </p:nvPicPr>
        <p:blipFill>
          <a:blip r:embed="rId1"/>
          <a:stretch/>
        </p:blipFill>
        <p:spPr>
          <a:xfrm>
            <a:off x="4500000" y="180000"/>
            <a:ext cx="5648760" cy="6299640"/>
          </a:xfrm>
          <a:prstGeom prst="rect">
            <a:avLst/>
          </a:prstGeom>
          <a:ln w="72000">
            <a:noFill/>
          </a:ln>
        </p:spPr>
      </p:pic>
      <p:sp>
        <p:nvSpPr>
          <p:cNvPr id="511" name="CustomShape 109"/>
          <p:cNvSpPr/>
          <p:nvPr/>
        </p:nvSpPr>
        <p:spPr>
          <a:xfrm>
            <a:off x="263520" y="6433200"/>
            <a:ext cx="107838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https://www.forbes.com/sites/miltonezrati/2019/01/15/universal-basic-income-a-thoroughly-wrongheaded-idea/</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CustomShape 115"/>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513" name="CustomShape 116"/>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Detour – AI Propaganda</a:t>
            </a:r>
            <a:endParaRPr b="0" lang="en-GB" sz="2200" spc="-1" strike="noStrike">
              <a:solidFill>
                <a:srgbClr val="000000"/>
              </a:solidFill>
              <a:latin typeface="Arial"/>
            </a:endParaRPr>
          </a:p>
        </p:txBody>
      </p:sp>
      <p:pic>
        <p:nvPicPr>
          <p:cNvPr id="514" name="" descr=""/>
          <p:cNvPicPr/>
          <p:nvPr/>
        </p:nvPicPr>
        <p:blipFill>
          <a:blip r:embed="rId1"/>
          <a:stretch/>
        </p:blipFill>
        <p:spPr>
          <a:xfrm>
            <a:off x="4500000" y="180000"/>
            <a:ext cx="5648760" cy="6299640"/>
          </a:xfrm>
          <a:prstGeom prst="rect">
            <a:avLst/>
          </a:prstGeom>
          <a:ln w="72000">
            <a:noFill/>
          </a:ln>
        </p:spPr>
      </p:pic>
      <p:sp>
        <p:nvSpPr>
          <p:cNvPr id="515" name="CustomShape 117"/>
          <p:cNvSpPr/>
          <p:nvPr/>
        </p:nvSpPr>
        <p:spPr>
          <a:xfrm>
            <a:off x="263520" y="6433200"/>
            <a:ext cx="107838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https://www.forbes.com/sites/miltonezrati/2019/01/15/universal-basic-income-a-thoroughly-wrongheaded-idea/</a:t>
            </a:r>
            <a:endParaRPr b="0" lang="en-GB" sz="900" spc="-1" strike="noStrike">
              <a:solidFill>
                <a:srgbClr val="000000"/>
              </a:solidFill>
              <a:latin typeface="Arial"/>
            </a:endParaRPr>
          </a:p>
        </p:txBody>
      </p:sp>
      <p:sp>
        <p:nvSpPr>
          <p:cNvPr id="516" name="CustomShape 118"/>
          <p:cNvSpPr/>
          <p:nvPr/>
        </p:nvSpPr>
        <p:spPr>
          <a:xfrm flipV="1">
            <a:off x="4500000" y="3058560"/>
            <a:ext cx="5759640" cy="1259640"/>
          </a:xfrm>
          <a:prstGeom prst="roundRect">
            <a:avLst>
              <a:gd name="adj" fmla="val 16667"/>
            </a:avLst>
          </a:prstGeom>
          <a:noFill/>
          <a:ln w="38160">
            <a:solidFill>
              <a:srgbClr val="c9211e"/>
            </a:solidFill>
            <a:round/>
          </a:ln>
        </p:spPr>
        <p:style>
          <a:lnRef idx="2">
            <a:schemeClr val="accent5"/>
          </a:lnRef>
          <a:fillRef idx="1">
            <a:schemeClr val="lt1"/>
          </a:fillRef>
          <a:effectRef idx="0">
            <a:schemeClr val="accent5"/>
          </a:effectRef>
          <a:fontRef idx="minor"/>
        </p:style>
        <p:txBody>
          <a:bodyPr lIns="102600" rIns="102600" tIns="57600" bIns="57600" anchor="t">
            <a:noAutofit/>
          </a:bodyPr>
          <a:p>
            <a:pPr>
              <a:lnSpc>
                <a:spcPct val="100000"/>
              </a:lnSpc>
            </a:pPr>
            <a:endParaRPr b="0" lang="en-GB" sz="1800" spc="-1" strike="noStrike">
              <a:solidFill>
                <a:srgbClr val="000000"/>
              </a:solidFill>
              <a:latin typeface="Arial"/>
              <a:ea typeface="DejaVu Sans"/>
            </a:endParaRPr>
          </a:p>
        </p:txBody>
      </p:sp>
      <p:sp>
        <p:nvSpPr>
          <p:cNvPr id="517" name=""/>
          <p:cNvSpPr/>
          <p:nvPr/>
        </p:nvSpPr>
        <p:spPr>
          <a:xfrm>
            <a:off x="2160000" y="3600000"/>
            <a:ext cx="1980000" cy="360"/>
          </a:xfrm>
          <a:prstGeom prst="line">
            <a:avLst/>
          </a:prstGeom>
          <a:ln w="72000">
            <a:solidFill>
              <a:srgbClr val="c9211e"/>
            </a:solidFill>
            <a:round/>
            <a:tailEnd len="med" type="triangle" w="med"/>
          </a:ln>
        </p:spPr>
        <p:style>
          <a:lnRef idx="0"/>
          <a:fillRef idx="0"/>
          <a:effectRef idx="0"/>
          <a:fontRef idx="minor"/>
        </p:style>
        <p:txBody>
          <a:bodyPr lIns="90000" rIns="90000" tIns="-45000" bIns="-45000" anchor="ctr">
            <a:noAutofit/>
          </a:bodyPr>
          <a:p>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CustomShape 37"/>
          <p:cNvSpPr/>
          <p:nvPr/>
        </p:nvSpPr>
        <p:spPr>
          <a:xfrm>
            <a:off x="335520" y="4406760"/>
            <a:ext cx="10730520" cy="1339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Task 1 – what are the Advantages / Disadvantages of A UBI? (10min)</a:t>
            </a:r>
            <a:endParaRPr b="0" lang="en-GB" sz="3000" spc="-1" strike="noStrike">
              <a:solidFill>
                <a:srgbClr val="000000"/>
              </a:solidFill>
              <a:latin typeface="Arial"/>
            </a:endParaRPr>
          </a:p>
        </p:txBody>
      </p:sp>
      <p:sp>
        <p:nvSpPr>
          <p:cNvPr id="519" name="CustomShape 99"/>
          <p:cNvSpPr/>
          <p:nvPr/>
        </p:nvSpPr>
        <p:spPr>
          <a:xfrm>
            <a:off x="335520" y="2906640"/>
            <a:ext cx="10730520" cy="147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CustomShape 105"/>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521" name="CustomShape 106"/>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Advantages</a:t>
            </a:r>
            <a:endParaRPr b="0" lang="en-GB" sz="2200" spc="-1" strike="noStrike">
              <a:solidFill>
                <a:srgbClr val="000000"/>
              </a:solidFill>
              <a:latin typeface="Arial"/>
            </a:endParaRPr>
          </a:p>
        </p:txBody>
      </p:sp>
      <p:sp>
        <p:nvSpPr>
          <p:cNvPr id="522" name="CustomShape 124"/>
          <p:cNvSpPr/>
          <p:nvPr/>
        </p:nvSpPr>
        <p:spPr>
          <a:xfrm>
            <a:off x="335520" y="1268280"/>
            <a:ext cx="10735200" cy="50227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GB" sz="1800" spc="-1" strike="noStrike">
                <a:solidFill>
                  <a:srgbClr val="000000"/>
                </a:solidFill>
                <a:latin typeface="DejaVu Sans"/>
                <a:ea typeface="DejaVu Sans"/>
              </a:rPr>
              <a:t>Results → Group Presentation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CustomShape 110"/>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524" name="CustomShape 111"/>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Challenges / Critiscm</a:t>
            </a:r>
            <a:endParaRPr b="0" lang="en-GB" sz="2200" spc="-1" strike="noStrike">
              <a:solidFill>
                <a:srgbClr val="000000"/>
              </a:solidFill>
              <a:latin typeface="Arial"/>
            </a:endParaRPr>
          </a:p>
        </p:txBody>
      </p:sp>
      <p:sp>
        <p:nvSpPr>
          <p:cNvPr id="525" name="CustomShape 112"/>
          <p:cNvSpPr/>
          <p:nvPr/>
        </p:nvSpPr>
        <p:spPr>
          <a:xfrm>
            <a:off x="335520" y="1268280"/>
            <a:ext cx="10735200" cy="50227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GB" sz="1800" spc="-1" strike="noStrike">
                <a:solidFill>
                  <a:srgbClr val="000000"/>
                </a:solidFill>
                <a:latin typeface="DejaVu Sans"/>
                <a:ea typeface="DejaVu Sans"/>
              </a:rPr>
              <a:t>Results → Group Presentation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01"/>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527" name="CustomShape 102"/>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Funding (Germany)</a:t>
            </a:r>
            <a:endParaRPr b="0" lang="en-GB" sz="2200" spc="-1" strike="noStrike">
              <a:solidFill>
                <a:srgbClr val="000000"/>
              </a:solidFill>
              <a:latin typeface="Arial"/>
            </a:endParaRPr>
          </a:p>
        </p:txBody>
      </p:sp>
      <p:sp>
        <p:nvSpPr>
          <p:cNvPr id="528" name="CustomShape 100"/>
          <p:cNvSpPr/>
          <p:nvPr/>
        </p:nvSpPr>
        <p:spPr>
          <a:xfrm>
            <a:off x="335520" y="1268280"/>
            <a:ext cx="10635840" cy="5337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German population: 84 million</a:t>
            </a: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UBI per person → 1.200€</a:t>
            </a: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Cost for a German UBI ~ 1 trillion Euro</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CustomShape 121"/>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530" name="CustomShape 122"/>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Funding (Germany)</a:t>
            </a:r>
            <a:endParaRPr b="0" lang="en-GB" sz="2200" spc="-1" strike="noStrike">
              <a:solidFill>
                <a:srgbClr val="000000"/>
              </a:solidFill>
              <a:latin typeface="Arial"/>
            </a:endParaRPr>
          </a:p>
        </p:txBody>
      </p:sp>
      <p:pic>
        <p:nvPicPr>
          <p:cNvPr id="531" name="" descr=""/>
          <p:cNvPicPr/>
          <p:nvPr/>
        </p:nvPicPr>
        <p:blipFill>
          <a:blip r:embed="rId1"/>
          <a:stretch/>
        </p:blipFill>
        <p:spPr>
          <a:xfrm>
            <a:off x="3483360" y="1365120"/>
            <a:ext cx="7316280" cy="4934520"/>
          </a:xfrm>
          <a:prstGeom prst="rect">
            <a:avLst/>
          </a:prstGeom>
          <a:ln w="72000">
            <a:noFill/>
          </a:ln>
        </p:spPr>
      </p:pic>
      <p:sp>
        <p:nvSpPr>
          <p:cNvPr id="532" name="CustomShape 123"/>
          <p:cNvSpPr/>
          <p:nvPr/>
        </p:nvSpPr>
        <p:spPr>
          <a:xfrm>
            <a:off x="263520" y="6433200"/>
            <a:ext cx="107838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https://www.bundeshaushalt.de/DE/Bundeshaushalt-digital/bundeshaushalt-digital.html</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CustomShape 113"/>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534" name="CustomShape 119"/>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Funding (Germany) – Financial Transaction Tax</a:t>
            </a:r>
            <a:endParaRPr b="0" lang="en-GB" sz="2200" spc="-1" strike="noStrike">
              <a:solidFill>
                <a:srgbClr val="000000"/>
              </a:solidFill>
              <a:latin typeface="Arial"/>
            </a:endParaRPr>
          </a:p>
        </p:txBody>
      </p:sp>
      <p:sp>
        <p:nvSpPr>
          <p:cNvPr id="535" name="CustomShape 120"/>
          <p:cNvSpPr/>
          <p:nvPr/>
        </p:nvSpPr>
        <p:spPr>
          <a:xfrm>
            <a:off x="335520" y="1268280"/>
            <a:ext cx="10635840" cy="5337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Financial transaction tax </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Tax financial transactions (stock exchange, etc. - not everyday transactions, e.g., supermarket)</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Prevent financial market speculation from being more profitable than investments in the real economy.</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Less gambline in the finance sector</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Only professional finanance gamblers loose money, nobody else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CustomShape 35"/>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537" name="CustomShape 126"/>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Funding (Germany) – Financial Transaction Tax</a:t>
            </a:r>
            <a:endParaRPr b="0" lang="en-GB" sz="2200" spc="-1" strike="noStrike">
              <a:solidFill>
                <a:srgbClr val="000000"/>
              </a:solidFill>
              <a:latin typeface="Arial"/>
            </a:endParaRPr>
          </a:p>
        </p:txBody>
      </p:sp>
      <p:sp>
        <p:nvSpPr>
          <p:cNvPr id="538" name="CustomShape 127"/>
          <p:cNvSpPr/>
          <p:nvPr/>
        </p:nvSpPr>
        <p:spPr>
          <a:xfrm>
            <a:off x="335520" y="1268280"/>
            <a:ext cx="10635840" cy="5337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Financial transaction tax </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Tax financial transactions (stock exchange, etc. - not everyday transactions, e.g., supermarket)</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Prevent financial market speculation from being more profitable than investments in the real economy.</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Less gambling in the finance sector</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Only professional finanance gamblers loose money, nobody else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335520" y="4406760"/>
            <a:ext cx="10724040" cy="133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Recap</a:t>
            </a:r>
            <a:endParaRPr b="0" lang="en-GB" sz="3000" spc="-1" strike="noStrike">
              <a:solidFill>
                <a:srgbClr val="000000"/>
              </a:solidFill>
              <a:latin typeface="Arial"/>
            </a:endParaRPr>
          </a:p>
        </p:txBody>
      </p:sp>
      <p:sp>
        <p:nvSpPr>
          <p:cNvPr id="412" name="CustomShape 2"/>
          <p:cNvSpPr/>
          <p:nvPr/>
        </p:nvSpPr>
        <p:spPr>
          <a:xfrm>
            <a:off x="335520" y="2906640"/>
            <a:ext cx="10724040" cy="147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CustomShape 36"/>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540" name="CustomShape 125"/>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Funding (Germany) – Various Other Tax Apporaches</a:t>
            </a:r>
            <a:endParaRPr b="0" lang="en-GB" sz="2200" spc="-1" strike="noStrike">
              <a:solidFill>
                <a:srgbClr val="000000"/>
              </a:solidFill>
              <a:latin typeface="Arial"/>
            </a:endParaRPr>
          </a:p>
        </p:txBody>
      </p:sp>
      <p:sp>
        <p:nvSpPr>
          <p:cNvPr id="541" name="CustomShape 128"/>
          <p:cNvSpPr/>
          <p:nvPr/>
        </p:nvSpPr>
        <p:spPr>
          <a:xfrm>
            <a:off x="335520" y="1268280"/>
            <a:ext cx="10635840" cy="5337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Negative income tax </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Individuals earning below a certain threshold receive supplemental pay from the government instead of paying taxes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Taxation of consumption</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Financed by a value-added tax (VAT), which replaces all other taxes and social security contributions levied to date.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Taxation of natural ressources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Etc.</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CustomShape 132"/>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543" name="CustomShape 133"/>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Funding (Germany) – Various Other Tax Apporaches</a:t>
            </a:r>
            <a:endParaRPr b="0" lang="en-GB" sz="2200" spc="-1" strike="noStrike">
              <a:solidFill>
                <a:srgbClr val="000000"/>
              </a:solidFill>
              <a:latin typeface="Arial"/>
            </a:endParaRPr>
          </a:p>
        </p:txBody>
      </p:sp>
      <p:sp>
        <p:nvSpPr>
          <p:cNvPr id="544" name="CustomShape 134"/>
          <p:cNvSpPr/>
          <p:nvPr/>
        </p:nvSpPr>
        <p:spPr>
          <a:xfrm>
            <a:off x="335520" y="1268280"/>
            <a:ext cx="10635840" cy="5337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Negative income tax </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Individuals earning below a certain threshold receive supplemental pay from the government instead of paying taxes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Taxation of consumption</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Financed by a value-added tax (VAT), which replaces all other taxes and social security contributions levied to date.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Taxation of natural ressources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Etc.</a:t>
            </a:r>
            <a:endParaRPr b="0" lang="en-GB" sz="1800" spc="-1" strike="noStrike">
              <a:solidFill>
                <a:srgbClr val="000000"/>
              </a:solidFill>
              <a:latin typeface="Arial"/>
            </a:endParaRPr>
          </a:p>
        </p:txBody>
      </p:sp>
      <p:pic>
        <p:nvPicPr>
          <p:cNvPr id="545" name="" descr=""/>
          <p:cNvPicPr/>
          <p:nvPr/>
        </p:nvPicPr>
        <p:blipFill>
          <a:blip r:embed="rId1"/>
          <a:stretch/>
        </p:blipFill>
        <p:spPr>
          <a:xfrm>
            <a:off x="5760000" y="3113640"/>
            <a:ext cx="4545720" cy="3366000"/>
          </a:xfrm>
          <a:prstGeom prst="rect">
            <a:avLst/>
          </a:prstGeom>
          <a:ln w="72000">
            <a:noFill/>
          </a:ln>
        </p:spPr>
      </p:pic>
      <p:sp>
        <p:nvSpPr>
          <p:cNvPr id="546" name="CustomShape 135"/>
          <p:cNvSpPr/>
          <p:nvPr/>
        </p:nvSpPr>
        <p:spPr>
          <a:xfrm>
            <a:off x="263520" y="6433200"/>
            <a:ext cx="107838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Figure adapted from Frank Murmann - https://de.wikipedia.org/wiki/Datei:Negative_Einkommenssteuer.svg</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CustomShape 129"/>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548" name="CustomShape 130"/>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Funding (Germany) – Various Other Tax Apporaches</a:t>
            </a:r>
            <a:endParaRPr b="0" lang="en-GB" sz="2200" spc="-1" strike="noStrike">
              <a:solidFill>
                <a:srgbClr val="000000"/>
              </a:solidFill>
              <a:latin typeface="Arial"/>
            </a:endParaRPr>
          </a:p>
        </p:txBody>
      </p:sp>
      <p:sp>
        <p:nvSpPr>
          <p:cNvPr id="549" name="CustomShape 131"/>
          <p:cNvSpPr/>
          <p:nvPr/>
        </p:nvSpPr>
        <p:spPr>
          <a:xfrm>
            <a:off x="335520" y="1268280"/>
            <a:ext cx="10635840" cy="5337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Negative income tax </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Individuals earning below a certain threshold receive supplemental pay from the government instead of paying taxes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Taxation of consumption</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Financed by a value-added tax (VAT), which replaces all other taxes and social security contributions levied to date.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Taxation of natural ressources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Etc.</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CustomShape 48"/>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551" name="CustomShape 49"/>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UBI Raffle – Get a UBI for Free</a:t>
            </a:r>
            <a:endParaRPr b="0" lang="en-GB" sz="2200" spc="-1" strike="noStrike">
              <a:solidFill>
                <a:srgbClr val="000000"/>
              </a:solidFill>
              <a:latin typeface="Arial"/>
            </a:endParaRPr>
          </a:p>
        </p:txBody>
      </p:sp>
      <p:pic>
        <p:nvPicPr>
          <p:cNvPr id="552" name="" descr=""/>
          <p:cNvPicPr/>
          <p:nvPr/>
        </p:nvPicPr>
        <p:blipFill>
          <a:blip r:embed="rId1"/>
          <a:stretch/>
        </p:blipFill>
        <p:spPr>
          <a:xfrm>
            <a:off x="5760000" y="567360"/>
            <a:ext cx="5415120" cy="5911920"/>
          </a:xfrm>
          <a:prstGeom prst="rect">
            <a:avLst/>
          </a:prstGeom>
          <a:ln w="0">
            <a:noFill/>
          </a:ln>
        </p:spPr>
      </p:pic>
      <p:sp>
        <p:nvSpPr>
          <p:cNvPr id="553" name="CustomShape 50"/>
          <p:cNvSpPr/>
          <p:nvPr/>
        </p:nvSpPr>
        <p:spPr>
          <a:xfrm>
            <a:off x="263520" y="6433200"/>
            <a:ext cx="107838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https://www.mein-grundeinkommen.de</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54" name="CustomShape 14"/>
          <p:cNvSpPr/>
          <p:nvPr/>
        </p:nvSpPr>
        <p:spPr>
          <a:xfrm>
            <a:off x="335520" y="4406760"/>
            <a:ext cx="10724040" cy="133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Economy for the Common Good</a:t>
            </a:r>
            <a:endParaRPr b="0" lang="en-GB" sz="3000" spc="-1" strike="noStrike">
              <a:solidFill>
                <a:srgbClr val="000000"/>
              </a:solidFill>
              <a:latin typeface="Arial"/>
            </a:endParaRPr>
          </a:p>
          <a:p>
            <a:pPr>
              <a:lnSpc>
                <a:spcPct val="100000"/>
              </a:lnSpc>
            </a:pPr>
            <a:r>
              <a:rPr b="1" lang="en-GB" sz="3000" spc="-1" strike="noStrike" cap="all">
                <a:solidFill>
                  <a:srgbClr val="008c4f"/>
                </a:solidFill>
                <a:latin typeface="Arial Unicode MS"/>
                <a:ea typeface="DejaVu Sans"/>
              </a:rPr>
              <a:t>(Gemeinwohl-Ökonomie)</a:t>
            </a:r>
            <a:endParaRPr b="0" lang="en-GB" sz="3000" spc="-1" strike="noStrike">
              <a:solidFill>
                <a:srgbClr val="000000"/>
              </a:solidFill>
              <a:latin typeface="Arial"/>
            </a:endParaRPr>
          </a:p>
          <a:p>
            <a:pPr>
              <a:lnSpc>
                <a:spcPct val="100000"/>
              </a:lnSpc>
            </a:pPr>
            <a:endParaRPr b="0" lang="en-GB" sz="3000" spc="-1" strike="noStrike">
              <a:solidFill>
                <a:srgbClr val="000000"/>
              </a:solidFill>
              <a:latin typeface="Arial"/>
            </a:endParaRPr>
          </a:p>
        </p:txBody>
      </p:sp>
      <p:sp>
        <p:nvSpPr>
          <p:cNvPr id="555" name="CustomShape 15"/>
          <p:cNvSpPr/>
          <p:nvPr/>
        </p:nvSpPr>
        <p:spPr>
          <a:xfrm>
            <a:off x="335520" y="2906640"/>
            <a:ext cx="10724040" cy="147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56" name="CustomShape 43"/>
          <p:cNvSpPr/>
          <p:nvPr/>
        </p:nvSpPr>
        <p:spPr>
          <a:xfrm>
            <a:off x="335520" y="4406760"/>
            <a:ext cx="10724040" cy="133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Post-Growth Economy</a:t>
            </a:r>
            <a:endParaRPr b="0" lang="en-GB" sz="3000" spc="-1" strike="noStrike">
              <a:solidFill>
                <a:srgbClr val="000000"/>
              </a:solidFill>
              <a:latin typeface="Arial"/>
            </a:endParaRPr>
          </a:p>
          <a:p>
            <a:pPr>
              <a:lnSpc>
                <a:spcPct val="100000"/>
              </a:lnSpc>
            </a:pPr>
            <a:r>
              <a:rPr b="1" lang="en-GB" sz="3000" spc="-1" strike="noStrike" cap="all">
                <a:solidFill>
                  <a:srgbClr val="008c4f"/>
                </a:solidFill>
                <a:latin typeface="Arial Unicode MS"/>
                <a:ea typeface="DejaVu Sans"/>
              </a:rPr>
              <a:t>(Postwachstumsökonomie)</a:t>
            </a:r>
            <a:endParaRPr b="0" lang="en-GB" sz="3000" spc="-1" strike="noStrike">
              <a:solidFill>
                <a:srgbClr val="000000"/>
              </a:solidFill>
              <a:latin typeface="Arial"/>
            </a:endParaRPr>
          </a:p>
          <a:p>
            <a:pPr>
              <a:lnSpc>
                <a:spcPct val="100000"/>
              </a:lnSpc>
            </a:pPr>
            <a:endParaRPr b="0" lang="en-GB" sz="3000" spc="-1" strike="noStrike">
              <a:solidFill>
                <a:srgbClr val="000000"/>
              </a:solidFill>
              <a:latin typeface="Arial"/>
            </a:endParaRPr>
          </a:p>
        </p:txBody>
      </p:sp>
      <p:sp>
        <p:nvSpPr>
          <p:cNvPr id="557" name="CustomShape 44"/>
          <p:cNvSpPr/>
          <p:nvPr/>
        </p:nvSpPr>
        <p:spPr>
          <a:xfrm>
            <a:off x="335520" y="2906640"/>
            <a:ext cx="10724040" cy="147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58" name="CustomShape 45"/>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Post-Growth Economy</a:t>
            </a:r>
            <a:endParaRPr b="0" lang="en-GB" sz="2400" spc="-1" strike="noStrike">
              <a:solidFill>
                <a:srgbClr val="000000"/>
              </a:solidFill>
              <a:latin typeface="Arial"/>
            </a:endParaRPr>
          </a:p>
        </p:txBody>
      </p:sp>
      <p:sp>
        <p:nvSpPr>
          <p:cNvPr id="559" name="CustomShape 46"/>
          <p:cNvSpPr/>
          <p:nvPr/>
        </p:nvSpPr>
        <p:spPr>
          <a:xfrm>
            <a:off x="335520" y="1268640"/>
            <a:ext cx="10724400" cy="5011920"/>
          </a:xfrm>
          <a:prstGeom prst="rect">
            <a:avLst/>
          </a:prstGeom>
          <a:noFill/>
          <a:ln w="0">
            <a:noFill/>
          </a:ln>
        </p:spPr>
        <p:style>
          <a:lnRef idx="0"/>
          <a:fillRef idx="0"/>
          <a:effectRef idx="0"/>
          <a:fontRef idx="minor"/>
        </p:style>
        <p:txBody>
          <a:bodyPr lIns="90000" rIns="90000" tIns="45000" bIns="45000" anchor="ctr">
            <a:noAutofit/>
          </a:bodyPr>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a</a:t>
            </a:r>
            <a:endParaRPr b="0" lang="en-GB" sz="1800" spc="-1" strike="noStrike">
              <a:solidFill>
                <a:srgbClr val="000000"/>
              </a:solidFill>
              <a:latin typeface="Arial"/>
            </a:endParaRPr>
          </a:p>
        </p:txBody>
      </p:sp>
      <p:sp>
        <p:nvSpPr>
          <p:cNvPr id="560" name="CustomShape 47"/>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Post-Growth Economy vs. Economy for the Common Good </a:t>
            </a:r>
            <a:endParaRPr b="0" lang="en-GB" sz="2200" spc="-1" strike="noStrike">
              <a:solidFill>
                <a:srgbClr val="000000"/>
              </a:solidFill>
              <a:latin typeface="Arial"/>
            </a:endParaRPr>
          </a:p>
        </p:txBody>
      </p:sp>
      <p:sp>
        <p:nvSpPr>
          <p:cNvPr id="561" name=""/>
          <p:cNvSpPr/>
          <p:nvPr/>
        </p:nvSpPr>
        <p:spPr>
          <a:xfrm>
            <a:off x="5580000" y="801720"/>
            <a:ext cx="359928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1800" spc="-1" strike="noStrike">
                <a:solidFill>
                  <a:srgbClr val="c9211e"/>
                </a:solidFill>
                <a:highlight>
                  <a:srgbClr val="ffff00"/>
                </a:highlight>
                <a:latin typeface="Arial"/>
                <a:ea typeface="DejaVu Sans"/>
              </a:rPr>
              <a:t>TODO</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CustomShape 103"/>
          <p:cNvSpPr/>
          <p:nvPr/>
        </p:nvSpPr>
        <p:spPr>
          <a:xfrm>
            <a:off x="335520" y="4406760"/>
            <a:ext cx="10724040" cy="133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Conclusion</a:t>
            </a:r>
            <a:endParaRPr b="0" lang="en-GB" sz="3000" spc="-1" strike="noStrike">
              <a:solidFill>
                <a:srgbClr val="000000"/>
              </a:solidFill>
              <a:latin typeface="Arial"/>
            </a:endParaRPr>
          </a:p>
        </p:txBody>
      </p:sp>
      <p:sp>
        <p:nvSpPr>
          <p:cNvPr id="563" name="CustomShape 104"/>
          <p:cNvSpPr/>
          <p:nvPr/>
        </p:nvSpPr>
        <p:spPr>
          <a:xfrm>
            <a:off x="335520" y="2906640"/>
            <a:ext cx="10724040" cy="147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37"/>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Conclusion</a:t>
            </a:r>
            <a:endParaRPr b="0" lang="en-GB" sz="2400" spc="-1" strike="noStrike">
              <a:solidFill>
                <a:srgbClr val="000000"/>
              </a:solidFill>
              <a:latin typeface="Arial"/>
            </a:endParaRPr>
          </a:p>
        </p:txBody>
      </p:sp>
      <p:sp>
        <p:nvSpPr>
          <p:cNvPr id="565" name="CustomShape 138"/>
          <p:cNvSpPr/>
          <p:nvPr/>
        </p:nvSpPr>
        <p:spPr>
          <a:xfrm>
            <a:off x="335520" y="1268640"/>
            <a:ext cx="10724400" cy="5011920"/>
          </a:xfrm>
          <a:prstGeom prst="rect">
            <a:avLst/>
          </a:prstGeom>
          <a:noFill/>
          <a:ln w="0">
            <a:noFill/>
          </a:ln>
        </p:spPr>
        <p:style>
          <a:lnRef idx="0"/>
          <a:fillRef idx="0"/>
          <a:effectRef idx="0"/>
          <a:fontRef idx="minor"/>
        </p:style>
        <p:txBody>
          <a:bodyPr lIns="90000" rIns="90000" tIns="45000" bIns="45000" anchor="ctr">
            <a:noAutofit/>
          </a:bodyPr>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Everyone receives a minimum income in the form of an unconditional transfer payment → no strings attached | no extra conditions (e.g., work, etc.)</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Different forms, e.g.: Guaranteed minimum income vs. Universal basic income (full | partial)</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UBI funding is challenging, various approaches have been discussed</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Currently not implemented by any country</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Several small-scale pilots and a few large-scale experiments have been conducted or are still being conducted</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CustomShape 1"/>
          <p:cNvSpPr/>
          <p:nvPr/>
        </p:nvSpPr>
        <p:spPr>
          <a:xfrm>
            <a:off x="335520" y="764640"/>
            <a:ext cx="10733400" cy="48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Additional Resources</a:t>
            </a:r>
            <a:endParaRPr b="0" lang="en-GB" sz="2400" spc="-1" strike="noStrike">
              <a:solidFill>
                <a:srgbClr val="000000"/>
              </a:solidFill>
              <a:latin typeface="Arial"/>
            </a:endParaRPr>
          </a:p>
        </p:txBody>
      </p:sp>
      <p:sp>
        <p:nvSpPr>
          <p:cNvPr id="567" name="CustomShape 2"/>
          <p:cNvSpPr/>
          <p:nvPr/>
        </p:nvSpPr>
        <p:spPr>
          <a:xfrm>
            <a:off x="335520" y="1268640"/>
            <a:ext cx="10733400" cy="5020920"/>
          </a:xfrm>
          <a:prstGeom prst="rect">
            <a:avLst/>
          </a:prstGeom>
          <a:noFill/>
          <a:ln w="0">
            <a:noFill/>
          </a:ln>
        </p:spPr>
        <p:style>
          <a:lnRef idx="0"/>
          <a:fillRef idx="0"/>
          <a:effectRef idx="0"/>
          <a:fontRef idx="minor"/>
        </p:style>
        <p:txBody>
          <a:bodyPr lIns="90000" rIns="90000" tIns="45000" bIns="45000" anchor="ctr">
            <a:noAutofit/>
          </a:bodyPr>
          <a:p>
            <a:pPr marL="195120" indent="-1868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Manfred Folkers, Niko Paech (2020) – All you need is less</a:t>
            </a:r>
            <a:endParaRPr b="0" lang="en-GB" sz="1800" spc="-1" strike="noStrike">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Christian Felber (2010) - Die Gemeinwohl-Ökonomie – Das Wirtschaftsmodell der Zukunft</a:t>
            </a:r>
            <a:endParaRPr b="0" lang="en-GB" sz="1800" spc="-1" strike="noStrike">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Christian Felber, Gus Hagelberg (2017) – The Economy for the Common Good: A Workbable, Transformative Ethics-Based Alternative –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Rutger Bregman (2017) – Utopia for Realists: And How We Can Get There</a:t>
            </a:r>
            <a:endParaRPr b="0" lang="en-GB" sz="1800" spc="-1" strike="noStrike">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Mein Grund Einkommen (Berlin based non-profit organization) –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242"/>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Recap</a:t>
            </a:r>
            <a:endParaRPr b="0" lang="en-GB" sz="2400" spc="-1" strike="noStrike">
              <a:solidFill>
                <a:srgbClr val="000000"/>
              </a:solidFill>
              <a:latin typeface="Arial"/>
            </a:endParaRPr>
          </a:p>
        </p:txBody>
      </p:sp>
      <p:sp>
        <p:nvSpPr>
          <p:cNvPr id="414" name="CustomShape 6"/>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415" name="CustomShape 7"/>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Eco-Sufficiency – Definition(s)</a:t>
            </a:r>
            <a:endParaRPr b="0" lang="en-GB" sz="2200" spc="-1" strike="noStrike">
              <a:solidFill>
                <a:srgbClr val="000000"/>
              </a:solidFill>
              <a:latin typeface="Arial"/>
            </a:endParaRPr>
          </a:p>
        </p:txBody>
      </p:sp>
      <p:sp>
        <p:nvSpPr>
          <p:cNvPr id="416" name="CustomShape 8"/>
          <p:cNvSpPr/>
          <p:nvPr/>
        </p:nvSpPr>
        <p:spPr>
          <a:xfrm>
            <a:off x="264600" y="6300000"/>
            <a:ext cx="11072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417" name="CustomShape 9"/>
          <p:cNvSpPr/>
          <p:nvPr/>
        </p:nvSpPr>
        <p:spPr>
          <a:xfrm>
            <a:off x="284400" y="2078640"/>
            <a:ext cx="11052720" cy="99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18" name=""/>
          <p:cNvSpPr/>
          <p:nvPr/>
        </p:nvSpPr>
        <p:spPr>
          <a:xfrm>
            <a:off x="540000" y="2078640"/>
            <a:ext cx="10617120" cy="883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419" name=""/>
          <p:cNvSpPr/>
          <p:nvPr/>
        </p:nvSpPr>
        <p:spPr>
          <a:xfrm>
            <a:off x="360000" y="3780000"/>
            <a:ext cx="10617120" cy="8971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420" name="CustomShape 10"/>
          <p:cNvSpPr/>
          <p:nvPr/>
        </p:nvSpPr>
        <p:spPr>
          <a:xfrm>
            <a:off x="284400" y="3679920"/>
            <a:ext cx="11052720" cy="117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CustomShape 1"/>
          <p:cNvSpPr/>
          <p:nvPr/>
        </p:nvSpPr>
        <p:spPr>
          <a:xfrm>
            <a:off x="335520" y="1268640"/>
            <a:ext cx="10725840" cy="50133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GB"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569" name="CustomShape 2"/>
          <p:cNvSpPr/>
          <p:nvPr/>
        </p:nvSpPr>
        <p:spPr>
          <a:xfrm>
            <a:off x="335520" y="764640"/>
            <a:ext cx="10725840" cy="47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29"/>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Recap</a:t>
            </a:r>
            <a:endParaRPr b="0" lang="en-GB" sz="2400" spc="-1" strike="noStrike">
              <a:solidFill>
                <a:srgbClr val="000000"/>
              </a:solidFill>
              <a:latin typeface="Arial"/>
            </a:endParaRPr>
          </a:p>
        </p:txBody>
      </p:sp>
      <p:sp>
        <p:nvSpPr>
          <p:cNvPr id="422" name="CustomShape 3"/>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423" name="CustomShape 4"/>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Eco-Sufficiency – Definition(s)</a:t>
            </a:r>
            <a:endParaRPr b="0" lang="en-GB" sz="2200" spc="-1" strike="noStrike">
              <a:solidFill>
                <a:srgbClr val="000000"/>
              </a:solidFill>
              <a:latin typeface="Arial"/>
            </a:endParaRPr>
          </a:p>
        </p:txBody>
      </p:sp>
      <p:sp>
        <p:nvSpPr>
          <p:cNvPr id="424" name="CustomShape 5"/>
          <p:cNvSpPr/>
          <p:nvPr/>
        </p:nvSpPr>
        <p:spPr>
          <a:xfrm>
            <a:off x="264600" y="6300000"/>
            <a:ext cx="11072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425" name="CustomShape 11"/>
          <p:cNvSpPr/>
          <p:nvPr/>
        </p:nvSpPr>
        <p:spPr>
          <a:xfrm>
            <a:off x="284400" y="2078640"/>
            <a:ext cx="11052720" cy="99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26" name=""/>
          <p:cNvSpPr/>
          <p:nvPr/>
        </p:nvSpPr>
        <p:spPr>
          <a:xfrm>
            <a:off x="540000" y="2078640"/>
            <a:ext cx="10617120" cy="883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427" name=""/>
          <p:cNvSpPr/>
          <p:nvPr/>
        </p:nvSpPr>
        <p:spPr>
          <a:xfrm>
            <a:off x="360000" y="3780000"/>
            <a:ext cx="10617120" cy="8971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428" name="CustomShape 16"/>
          <p:cNvSpPr/>
          <p:nvPr/>
        </p:nvSpPr>
        <p:spPr>
          <a:xfrm>
            <a:off x="284400" y="3679920"/>
            <a:ext cx="11052720" cy="117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29" name=""/>
          <p:cNvSpPr/>
          <p:nvPr/>
        </p:nvSpPr>
        <p:spPr>
          <a:xfrm>
            <a:off x="3500640" y="5400000"/>
            <a:ext cx="4956480" cy="618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DejaVu Sans"/>
                <a:ea typeface="DejaVu Sans"/>
              </a:rPr>
              <a:t>Sufficiency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 All you need is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14"/>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Recap</a:t>
            </a:r>
            <a:endParaRPr b="0" lang="en-GB" sz="2400" spc="-1" strike="noStrike">
              <a:solidFill>
                <a:srgbClr val="000000"/>
              </a:solidFill>
              <a:latin typeface="Arial"/>
            </a:endParaRPr>
          </a:p>
        </p:txBody>
      </p:sp>
      <p:sp>
        <p:nvSpPr>
          <p:cNvPr id="431" name="CustomShape 17"/>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432" name="CustomShape 18"/>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433" name="CustomShape 19"/>
          <p:cNvSpPr/>
          <p:nvPr/>
        </p:nvSpPr>
        <p:spPr>
          <a:xfrm>
            <a:off x="198000" y="3420000"/>
            <a:ext cx="10778040" cy="99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36"/>
          <p:cNvSpPr/>
          <p:nvPr/>
        </p:nvSpPr>
        <p:spPr>
          <a:xfrm>
            <a:off x="335520" y="764640"/>
            <a:ext cx="10729080" cy="479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Recap</a:t>
            </a:r>
            <a:endParaRPr b="0" lang="en-GB" sz="2400" spc="-1" strike="noStrike">
              <a:solidFill>
                <a:srgbClr val="000000"/>
              </a:solidFill>
              <a:latin typeface="Arial"/>
            </a:endParaRPr>
          </a:p>
        </p:txBody>
      </p:sp>
      <p:sp>
        <p:nvSpPr>
          <p:cNvPr id="435" name="CustomShape 20"/>
          <p:cNvSpPr/>
          <p:nvPr/>
        </p:nvSpPr>
        <p:spPr>
          <a:xfrm>
            <a:off x="335520" y="1268280"/>
            <a:ext cx="10729080" cy="5016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436" name="CustomShape 21"/>
          <p:cNvSpPr/>
          <p:nvPr/>
        </p:nvSpPr>
        <p:spPr>
          <a:xfrm>
            <a:off x="432720" y="1148040"/>
            <a:ext cx="10338120" cy="478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437" name="CustomShape 22"/>
          <p:cNvSpPr/>
          <p:nvPr/>
        </p:nvSpPr>
        <p:spPr>
          <a:xfrm>
            <a:off x="335520" y="3291840"/>
            <a:ext cx="10778040" cy="13546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38" name="CustomShape 23"/>
          <p:cNvSpPr/>
          <p:nvPr/>
        </p:nvSpPr>
        <p:spPr>
          <a:xfrm>
            <a:off x="263520" y="6492240"/>
            <a:ext cx="107838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39" name="CustomShape 24"/>
          <p:cNvSpPr/>
          <p:nvPr/>
        </p:nvSpPr>
        <p:spPr>
          <a:xfrm>
            <a:off x="263520" y="6309360"/>
            <a:ext cx="107838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40" name="CustomShape 25"/>
          <p:cNvSpPr/>
          <p:nvPr/>
        </p:nvSpPr>
        <p:spPr>
          <a:xfrm>
            <a:off x="0" y="5140080"/>
            <a:ext cx="11421360" cy="347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Inefficiencies in capitalism?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220"/>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Recap</a:t>
            </a:r>
            <a:endParaRPr b="0" lang="en-GB" sz="2400" spc="-1" strike="noStrike">
              <a:solidFill>
                <a:srgbClr val="000000"/>
              </a:solidFill>
              <a:latin typeface="Arial"/>
            </a:endParaRPr>
          </a:p>
        </p:txBody>
      </p:sp>
      <p:sp>
        <p:nvSpPr>
          <p:cNvPr id="442" name="CustomShape 26"/>
          <p:cNvSpPr/>
          <p:nvPr/>
        </p:nvSpPr>
        <p:spPr>
          <a:xfrm>
            <a:off x="335520" y="1268280"/>
            <a:ext cx="10722960" cy="50104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Graeber’s solution → Universal Basic Income (UBI) → Livable benefit paid to all, thus letting people work at their leisure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443" name="CustomShape 27"/>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444" name="CustomShape 28"/>
          <p:cNvSpPr/>
          <p:nvPr/>
        </p:nvSpPr>
        <p:spPr>
          <a:xfrm>
            <a:off x="263520" y="6492240"/>
            <a:ext cx="107838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45" name="CustomShape 30"/>
          <p:cNvSpPr/>
          <p:nvPr/>
        </p:nvSpPr>
        <p:spPr>
          <a:xfrm>
            <a:off x="263520" y="6309360"/>
            <a:ext cx="107838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2"/>
          <p:cNvSpPr/>
          <p:nvPr/>
        </p:nvSpPr>
        <p:spPr>
          <a:xfrm>
            <a:off x="335520" y="4406760"/>
            <a:ext cx="10724040" cy="133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Universal basic income</a:t>
            </a:r>
            <a:endParaRPr b="0" lang="en-GB" sz="3000" spc="-1" strike="noStrike">
              <a:solidFill>
                <a:srgbClr val="000000"/>
              </a:solidFill>
              <a:latin typeface="Arial"/>
            </a:endParaRPr>
          </a:p>
        </p:txBody>
      </p:sp>
      <p:sp>
        <p:nvSpPr>
          <p:cNvPr id="447" name="CustomShape 13"/>
          <p:cNvSpPr/>
          <p:nvPr/>
        </p:nvSpPr>
        <p:spPr>
          <a:xfrm>
            <a:off x="335520" y="2906640"/>
            <a:ext cx="10724040" cy="147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2026</TotalTime>
  <Application>LibreOffice/7.5.9.2$Linux_X86_64 LibreOffice_project/50$Build-2</Application>
  <AppVersion>15.0000</AppVersion>
  <Words>2965</Words>
  <Paragraphs>302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dcterms:modified xsi:type="dcterms:W3CDTF">2024-02-07T13:35:29Z</dcterms:modified>
  <cp:revision>4018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56</vt:i4>
  </property>
</Properties>
</file>