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12.gif" ContentType="image/gif"/>
  <Override PartName="/ppt/media/image15.png" ContentType="image/png"/>
  <Override PartName="/ppt/media/image9.png" ContentType="image/png"/>
  <Override PartName="/ppt/media/image16.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4.jpeg" ContentType="image/jpeg"/>
  <Override PartName="/ppt/media/image8.png" ContentType="image/png"/>
  <Override PartName="/ppt/media/image13.png" ContentType="image/png"/>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8.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6.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28.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slide16.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x="12192000" cy="6858000"/>
  <p:notesSz cx="6797675" cy="9926637"/>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231"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232"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233"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234"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235"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B0BD3533-6705-45BC-99D8-8794639BC08B}"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type="sldImg"/>
          </p:nvPr>
        </p:nvSpPr>
        <p:spPr>
          <a:xfrm>
            <a:off x="90360" y="744480"/>
            <a:ext cx="6612840" cy="3718800"/>
          </a:xfrm>
          <a:prstGeom prst="rect">
            <a:avLst/>
          </a:prstGeom>
        </p:spPr>
      </p:sp>
      <p:sp>
        <p:nvSpPr>
          <p:cNvPr id="307" name="PlaceHolder 2"/>
          <p:cNvSpPr>
            <a:spLocks noGrp="1"/>
          </p:cNvSpPr>
          <p:nvPr>
            <p:ph type="body"/>
          </p:nvPr>
        </p:nvSpPr>
        <p:spPr>
          <a:xfrm>
            <a:off x="679680" y="4715280"/>
            <a:ext cx="5433840" cy="4462560"/>
          </a:xfrm>
          <a:prstGeom prst="rect">
            <a:avLst/>
          </a:prstGeom>
        </p:spPr>
        <p:txBody>
          <a:bodyPr lIns="95400" rIns="95400" tIns="47880" bIns="47880">
            <a:noAutofit/>
          </a:bodyPr>
          <a:p>
            <a:endParaRPr b="0" lang="en-US" sz="2000" spc="-1" strike="noStrike">
              <a:latin typeface="Arial"/>
            </a:endParaRPr>
          </a:p>
        </p:txBody>
      </p:sp>
      <p:sp>
        <p:nvSpPr>
          <p:cNvPr id="308" name="CustomShape 3"/>
          <p:cNvSpPr/>
          <p:nvPr/>
        </p:nvSpPr>
        <p:spPr>
          <a:xfrm>
            <a:off x="3850560" y="9428760"/>
            <a:ext cx="2941200" cy="492120"/>
          </a:xfrm>
          <a:prstGeom prst="rect">
            <a:avLst/>
          </a:prstGeom>
          <a:noFill/>
          <a:ln>
            <a:noFill/>
          </a:ln>
        </p:spPr>
        <p:style>
          <a:lnRef idx="0"/>
          <a:fillRef idx="0"/>
          <a:effectRef idx="0"/>
          <a:fontRef idx="minor"/>
        </p:style>
        <p:txBody>
          <a:bodyPr lIns="95400" rIns="95400" tIns="47880" bIns="47880" anchor="b">
            <a:noAutofit/>
          </a:bodyPr>
          <a:p>
            <a:pPr algn="r">
              <a:lnSpc>
                <a:spcPct val="100000"/>
              </a:lnSpc>
            </a:pPr>
            <a:fld id="{0D7306D9-4F31-440F-AD66-14C764F688A3}" type="slidenum">
              <a:rPr b="0" lang="de-DE" sz="1300" spc="-1" strike="noStrike">
                <a:solidFill>
                  <a:srgbClr val="000000"/>
                </a:solidFill>
                <a:latin typeface="+mn-lt"/>
                <a:ea typeface="+mn-ea"/>
              </a:rPr>
              <a:t>&lt;number&gt;</a:t>
            </a:fld>
            <a:endParaRPr b="0" lang="en-US" sz="13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4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4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4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4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4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6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7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8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8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8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8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8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9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9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0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4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5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5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5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5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6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6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6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6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7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7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7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7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7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7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7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7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8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8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8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8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9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9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9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0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0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0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0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1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1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1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1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22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2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22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22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22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22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22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1444760" y="0"/>
            <a:ext cx="744840" cy="6853680"/>
          </a:xfrm>
          <a:prstGeom prst="rect">
            <a:avLst/>
          </a:prstGeom>
          <a:solidFill>
            <a:srgbClr val="000000">
              <a:alpha val="10000"/>
            </a:srgbClr>
          </a:solidFill>
          <a:ln>
            <a:noFill/>
          </a:ln>
        </p:spPr>
        <p:style>
          <a:lnRef idx="0"/>
          <a:fillRef idx="0"/>
          <a:effectRef idx="0"/>
          <a:fontRef idx="minor"/>
        </p:style>
      </p:sp>
      <p:sp>
        <p:nvSpPr>
          <p:cNvPr id="1" name="CustomShape 2"/>
          <p:cNvSpPr/>
          <p:nvPr/>
        </p:nvSpPr>
        <p:spPr>
          <a:xfrm>
            <a:off x="11438640" y="6453360"/>
            <a:ext cx="76176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8258F900-3CE6-414E-87F0-AA927EB6F4C1}" type="slidenum">
              <a:rPr b="0" lang="de-DE" sz="1800" spc="-1" strike="noStrike">
                <a:solidFill>
                  <a:srgbClr val="808080"/>
                </a:solidFill>
                <a:latin typeface="Arial Unicode MS"/>
                <a:ea typeface="DejaVu Sans"/>
              </a:rPr>
              <a:t>&lt;number&gt;</a:t>
            </a:fld>
            <a:endParaRPr b="0" lang="en-US" sz="1800" spc="-1" strike="noStrike">
              <a:latin typeface="Arial"/>
            </a:endParaRPr>
          </a:p>
        </p:txBody>
      </p:sp>
      <p:sp>
        <p:nvSpPr>
          <p:cNvPr id="2" name="CustomShape 3"/>
          <p:cNvSpPr/>
          <p:nvPr/>
        </p:nvSpPr>
        <p:spPr>
          <a:xfrm>
            <a:off x="912240" y="1268280"/>
            <a:ext cx="9211680" cy="365040"/>
          </a:xfrm>
          <a:prstGeom prst="rect">
            <a:avLst/>
          </a:prstGeom>
          <a:noFill/>
          <a:ln>
            <a:noFill/>
          </a:ln>
        </p:spPr>
        <p:style>
          <a:lnRef idx="0"/>
          <a:fillRef idx="0"/>
          <a:effectRef idx="0"/>
          <a:fontRef idx="minor"/>
        </p:style>
      </p:sp>
      <p:pic>
        <p:nvPicPr>
          <p:cNvPr id="3" name="Picture 19" descr="Logo_TUC_de_RGB"/>
          <p:cNvPicPr/>
          <p:nvPr/>
        </p:nvPicPr>
        <p:blipFill>
          <a:blip r:embed="rId2"/>
          <a:stretch/>
        </p:blipFill>
        <p:spPr>
          <a:xfrm>
            <a:off x="0" y="0"/>
            <a:ext cx="3055680" cy="565560"/>
          </a:xfrm>
          <a:prstGeom prst="rect">
            <a:avLst/>
          </a:prstGeom>
          <a:ln>
            <a:noFill/>
          </a:ln>
        </p:spPr>
      </p:pic>
      <p:pic>
        <p:nvPicPr>
          <p:cNvPr id="4" name="Grafik 2" descr=""/>
          <p:cNvPicPr/>
          <p:nvPr/>
        </p:nvPicPr>
        <p:blipFill>
          <a:blip r:embed="rId3"/>
          <a:stretch/>
        </p:blipFill>
        <p:spPr>
          <a:xfrm>
            <a:off x="7430400" y="134640"/>
            <a:ext cx="3701520" cy="517680"/>
          </a:xfrm>
          <a:prstGeom prst="rect">
            <a:avLst/>
          </a:prstGeom>
          <a:ln>
            <a:noFill/>
          </a:ln>
        </p:spPr>
      </p:pic>
      <p:sp>
        <p:nvSpPr>
          <p:cNvPr id="5" name="CustomShape 4"/>
          <p:cNvSpPr/>
          <p:nvPr/>
        </p:nvSpPr>
        <p:spPr>
          <a:xfrm>
            <a:off x="912240" y="1268280"/>
            <a:ext cx="9211680" cy="365040"/>
          </a:xfrm>
          <a:prstGeom prst="rect">
            <a:avLst/>
          </a:prstGeom>
          <a:noFill/>
          <a:ln>
            <a:noFill/>
          </a:ln>
        </p:spPr>
        <p:style>
          <a:lnRef idx="0"/>
          <a:fillRef idx="0"/>
          <a:effectRef idx="0"/>
          <a:fontRef idx="minor"/>
        </p:style>
      </p:sp>
      <p:sp>
        <p:nvSpPr>
          <p:cNvPr id="6" name="CustomShape 5"/>
          <p:cNvSpPr/>
          <p:nvPr/>
        </p:nvSpPr>
        <p:spPr>
          <a:xfrm>
            <a:off x="11444760" y="0"/>
            <a:ext cx="744840" cy="6853680"/>
          </a:xfrm>
          <a:prstGeom prst="rect">
            <a:avLst/>
          </a:prstGeom>
          <a:solidFill>
            <a:srgbClr val="000000">
              <a:alpha val="10000"/>
            </a:srgbClr>
          </a:solidFill>
          <a:ln>
            <a:noFill/>
          </a:ln>
        </p:spPr>
        <p:style>
          <a:lnRef idx="0"/>
          <a:fillRef idx="0"/>
          <a:effectRef idx="0"/>
          <a:fontRef idx="minor"/>
        </p:style>
      </p:sp>
      <p:sp>
        <p:nvSpPr>
          <p:cNvPr id="7" name="CustomShape 6"/>
          <p:cNvSpPr/>
          <p:nvPr/>
        </p:nvSpPr>
        <p:spPr>
          <a:xfrm>
            <a:off x="0" y="6642720"/>
            <a:ext cx="12186000" cy="211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800" spc="-1" strike="noStrike">
                <a:solidFill>
                  <a:srgbClr val="a6a6a6"/>
                </a:solidFill>
                <a:latin typeface="DejaVu Sans"/>
                <a:ea typeface="DejaVu Sans"/>
              </a:rPr>
              <a:t>ETCE </a:t>
            </a:r>
            <a:r>
              <a:rPr b="0" lang="en-US" sz="800" spc="-1" strike="noStrike">
                <a:solidFill>
                  <a:srgbClr val="a6a6a6"/>
                </a:solidFill>
                <a:latin typeface="DejaVu Sans"/>
                <a:ea typeface="DejaVu Sans"/>
              </a:rPr>
              <a:t>–</a:t>
            </a:r>
            <a:r>
              <a:rPr b="0" lang="de-DE" sz="800" spc="-1" strike="noStrike">
                <a:solidFill>
                  <a:srgbClr val="a6a6a6"/>
                </a:solidFill>
                <a:latin typeface="DejaVu Sans"/>
                <a:ea typeface="DejaVu Sans"/>
              </a:rPr>
              <a:t> (TU Clausthal / University of Göttingen)</a:t>
            </a:r>
            <a:endParaRPr b="0" lang="en-US" sz="800" spc="-1" strike="noStrike">
              <a:latin typeface="Arial"/>
            </a:endParaRPr>
          </a:p>
        </p:txBody>
      </p:sp>
      <p:sp>
        <p:nvSpPr>
          <p:cNvPr id="8" name="PlaceHolder 7"/>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9"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11444760" y="0"/>
            <a:ext cx="744840" cy="6853680"/>
          </a:xfrm>
          <a:prstGeom prst="rect">
            <a:avLst/>
          </a:prstGeom>
          <a:solidFill>
            <a:srgbClr val="000000">
              <a:alpha val="10000"/>
            </a:srgbClr>
          </a:solidFill>
          <a:ln>
            <a:noFill/>
          </a:ln>
        </p:spPr>
        <p:style>
          <a:lnRef idx="0"/>
          <a:fillRef idx="0"/>
          <a:effectRef idx="0"/>
          <a:fontRef idx="minor"/>
        </p:style>
      </p:sp>
      <p:sp>
        <p:nvSpPr>
          <p:cNvPr id="47" name="CustomShape 2"/>
          <p:cNvSpPr/>
          <p:nvPr/>
        </p:nvSpPr>
        <p:spPr>
          <a:xfrm>
            <a:off x="11438640" y="6453360"/>
            <a:ext cx="76176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0D481D8D-CA9B-4F6C-930B-6024D8B25B27}" type="slidenum">
              <a:rPr b="0" lang="de-DE" sz="1800" spc="-1" strike="noStrike">
                <a:solidFill>
                  <a:srgbClr val="808080"/>
                </a:solidFill>
                <a:latin typeface="Arial Unicode MS"/>
                <a:ea typeface="DejaVu Sans"/>
              </a:rPr>
              <a:t>&lt;number&gt;</a:t>
            </a:fld>
            <a:endParaRPr b="0" lang="en-US" sz="1800" spc="-1" strike="noStrike">
              <a:latin typeface="Arial"/>
            </a:endParaRPr>
          </a:p>
        </p:txBody>
      </p:sp>
      <p:sp>
        <p:nvSpPr>
          <p:cNvPr id="48" name="CustomShape 3"/>
          <p:cNvSpPr/>
          <p:nvPr/>
        </p:nvSpPr>
        <p:spPr>
          <a:xfrm>
            <a:off x="912240" y="1268280"/>
            <a:ext cx="9211680" cy="365040"/>
          </a:xfrm>
          <a:prstGeom prst="rect">
            <a:avLst/>
          </a:prstGeom>
          <a:noFill/>
          <a:ln>
            <a:noFill/>
          </a:ln>
        </p:spPr>
        <p:style>
          <a:lnRef idx="0"/>
          <a:fillRef idx="0"/>
          <a:effectRef idx="0"/>
          <a:fontRef idx="minor"/>
        </p:style>
      </p:sp>
      <p:pic>
        <p:nvPicPr>
          <p:cNvPr id="49" name="Picture 19" descr="Logo_TUC_de_RGB"/>
          <p:cNvPicPr/>
          <p:nvPr/>
        </p:nvPicPr>
        <p:blipFill>
          <a:blip r:embed="rId2"/>
          <a:stretch/>
        </p:blipFill>
        <p:spPr>
          <a:xfrm>
            <a:off x="0" y="0"/>
            <a:ext cx="3055680" cy="565560"/>
          </a:xfrm>
          <a:prstGeom prst="rect">
            <a:avLst/>
          </a:prstGeom>
          <a:ln>
            <a:noFill/>
          </a:ln>
        </p:spPr>
      </p:pic>
      <p:pic>
        <p:nvPicPr>
          <p:cNvPr id="50" name="Grafik 2" descr=""/>
          <p:cNvPicPr/>
          <p:nvPr/>
        </p:nvPicPr>
        <p:blipFill>
          <a:blip r:embed="rId3"/>
          <a:stretch/>
        </p:blipFill>
        <p:spPr>
          <a:xfrm>
            <a:off x="7430400" y="134640"/>
            <a:ext cx="3701520" cy="517680"/>
          </a:xfrm>
          <a:prstGeom prst="rect">
            <a:avLst/>
          </a:prstGeom>
          <a:ln>
            <a:noFill/>
          </a:ln>
        </p:spPr>
      </p:pic>
      <p:sp>
        <p:nvSpPr>
          <p:cNvPr id="51" name="CustomShape 4"/>
          <p:cNvSpPr/>
          <p:nvPr/>
        </p:nvSpPr>
        <p:spPr>
          <a:xfrm>
            <a:off x="11444760" y="0"/>
            <a:ext cx="744840" cy="6853680"/>
          </a:xfrm>
          <a:prstGeom prst="rect">
            <a:avLst/>
          </a:prstGeom>
          <a:solidFill>
            <a:srgbClr val="000000">
              <a:alpha val="10000"/>
            </a:srgbClr>
          </a:solidFill>
          <a:ln>
            <a:noFill/>
          </a:ln>
        </p:spPr>
        <p:style>
          <a:lnRef idx="0"/>
          <a:fillRef idx="0"/>
          <a:effectRef idx="0"/>
          <a:fontRef idx="minor"/>
        </p:style>
      </p:sp>
      <p:sp>
        <p:nvSpPr>
          <p:cNvPr id="52" name="CustomShape 5"/>
          <p:cNvSpPr/>
          <p:nvPr/>
        </p:nvSpPr>
        <p:spPr>
          <a:xfrm>
            <a:off x="11438640" y="6453360"/>
            <a:ext cx="76176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9921A82F-321D-4492-88AD-F8C026F3E928}" type="slidenum">
              <a:rPr b="0" lang="de-DE" sz="1800" spc="-1" strike="noStrike">
                <a:solidFill>
                  <a:srgbClr val="808080"/>
                </a:solidFill>
                <a:latin typeface="Arial Unicode MS"/>
                <a:ea typeface="DejaVu Sans"/>
              </a:rPr>
              <a:t>&lt;number&gt;</a:t>
            </a:fld>
            <a:endParaRPr b="0" lang="en-US" sz="1800" spc="-1" strike="noStrike">
              <a:latin typeface="Arial"/>
            </a:endParaRPr>
          </a:p>
        </p:txBody>
      </p:sp>
      <p:sp>
        <p:nvSpPr>
          <p:cNvPr id="53" name="CustomShape 6"/>
          <p:cNvSpPr/>
          <p:nvPr/>
        </p:nvSpPr>
        <p:spPr>
          <a:xfrm>
            <a:off x="0" y="6642720"/>
            <a:ext cx="12186000" cy="211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800" spc="-1" strike="noStrike">
                <a:solidFill>
                  <a:srgbClr val="a6a6a6"/>
                </a:solidFill>
                <a:latin typeface="DejaVu Sans"/>
                <a:ea typeface="DejaVu Sans"/>
              </a:rPr>
              <a:t>ETCE </a:t>
            </a:r>
            <a:r>
              <a:rPr b="0" lang="en-US" sz="800" spc="-1" strike="noStrike">
                <a:solidFill>
                  <a:srgbClr val="a6a6a6"/>
                </a:solidFill>
                <a:latin typeface="DejaVu Sans"/>
                <a:ea typeface="DejaVu Sans"/>
              </a:rPr>
              <a:t>–</a:t>
            </a:r>
            <a:r>
              <a:rPr b="0" lang="de-DE" sz="800" spc="-1" strike="noStrike">
                <a:solidFill>
                  <a:srgbClr val="a6a6a6"/>
                </a:solidFill>
                <a:latin typeface="DejaVu Sans"/>
                <a:ea typeface="DejaVu Sans"/>
              </a:rPr>
              <a:t> (TU Clausthal / University of Göttingen)</a:t>
            </a:r>
            <a:endParaRPr b="0" lang="en-US" sz="800" spc="-1" strike="noStrike">
              <a:latin typeface="Arial"/>
            </a:endParaRPr>
          </a:p>
        </p:txBody>
      </p:sp>
      <p:sp>
        <p:nvSpPr>
          <p:cNvPr id="54" name="PlaceHolder 7"/>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55"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2" name="CustomShape 1"/>
          <p:cNvSpPr/>
          <p:nvPr/>
        </p:nvSpPr>
        <p:spPr>
          <a:xfrm>
            <a:off x="11444760" y="0"/>
            <a:ext cx="744840" cy="6853680"/>
          </a:xfrm>
          <a:prstGeom prst="rect">
            <a:avLst/>
          </a:prstGeom>
          <a:solidFill>
            <a:srgbClr val="000000">
              <a:alpha val="10000"/>
            </a:srgbClr>
          </a:solidFill>
          <a:ln>
            <a:noFill/>
          </a:ln>
        </p:spPr>
        <p:style>
          <a:lnRef idx="0"/>
          <a:fillRef idx="0"/>
          <a:effectRef idx="0"/>
          <a:fontRef idx="minor"/>
        </p:style>
      </p:sp>
      <p:sp>
        <p:nvSpPr>
          <p:cNvPr id="93" name="CustomShape 2"/>
          <p:cNvSpPr/>
          <p:nvPr/>
        </p:nvSpPr>
        <p:spPr>
          <a:xfrm>
            <a:off x="11438640" y="6453360"/>
            <a:ext cx="76176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A0DF943A-AFCC-4F71-91A1-4EB699BDDF13}" type="slidenum">
              <a:rPr b="0" lang="de-DE" sz="1800" spc="-1" strike="noStrike">
                <a:solidFill>
                  <a:srgbClr val="808080"/>
                </a:solidFill>
                <a:latin typeface="Arial Unicode MS"/>
                <a:ea typeface="DejaVu Sans"/>
              </a:rPr>
              <a:t>&lt;number&gt;</a:t>
            </a:fld>
            <a:endParaRPr b="0" lang="en-US" sz="1800" spc="-1" strike="noStrike">
              <a:latin typeface="Arial"/>
            </a:endParaRPr>
          </a:p>
        </p:txBody>
      </p:sp>
      <p:sp>
        <p:nvSpPr>
          <p:cNvPr id="94" name="CustomShape 3"/>
          <p:cNvSpPr/>
          <p:nvPr/>
        </p:nvSpPr>
        <p:spPr>
          <a:xfrm>
            <a:off x="912240" y="1268280"/>
            <a:ext cx="9211680" cy="365040"/>
          </a:xfrm>
          <a:prstGeom prst="rect">
            <a:avLst/>
          </a:prstGeom>
          <a:noFill/>
          <a:ln>
            <a:noFill/>
          </a:ln>
        </p:spPr>
        <p:style>
          <a:lnRef idx="0"/>
          <a:fillRef idx="0"/>
          <a:effectRef idx="0"/>
          <a:fontRef idx="minor"/>
        </p:style>
      </p:sp>
      <p:pic>
        <p:nvPicPr>
          <p:cNvPr id="95" name="Picture 19" descr="Logo_TUC_de_RGB"/>
          <p:cNvPicPr/>
          <p:nvPr/>
        </p:nvPicPr>
        <p:blipFill>
          <a:blip r:embed="rId2"/>
          <a:stretch/>
        </p:blipFill>
        <p:spPr>
          <a:xfrm>
            <a:off x="0" y="0"/>
            <a:ext cx="3055680" cy="565560"/>
          </a:xfrm>
          <a:prstGeom prst="rect">
            <a:avLst/>
          </a:prstGeom>
          <a:ln>
            <a:noFill/>
          </a:ln>
        </p:spPr>
      </p:pic>
      <p:pic>
        <p:nvPicPr>
          <p:cNvPr id="96" name="Grafik 2" descr=""/>
          <p:cNvPicPr/>
          <p:nvPr/>
        </p:nvPicPr>
        <p:blipFill>
          <a:blip r:embed="rId3"/>
          <a:stretch/>
        </p:blipFill>
        <p:spPr>
          <a:xfrm>
            <a:off x="7430400" y="134640"/>
            <a:ext cx="3701520" cy="517680"/>
          </a:xfrm>
          <a:prstGeom prst="rect">
            <a:avLst/>
          </a:prstGeom>
          <a:ln>
            <a:noFill/>
          </a:ln>
        </p:spPr>
      </p:pic>
      <p:sp>
        <p:nvSpPr>
          <p:cNvPr id="97" name="CustomShape 4"/>
          <p:cNvSpPr/>
          <p:nvPr/>
        </p:nvSpPr>
        <p:spPr>
          <a:xfrm>
            <a:off x="11444760" y="0"/>
            <a:ext cx="744840" cy="6853680"/>
          </a:xfrm>
          <a:prstGeom prst="rect">
            <a:avLst/>
          </a:prstGeom>
          <a:solidFill>
            <a:srgbClr val="000000">
              <a:alpha val="10000"/>
            </a:srgbClr>
          </a:solidFill>
          <a:ln>
            <a:noFill/>
          </a:ln>
        </p:spPr>
        <p:style>
          <a:lnRef idx="0"/>
          <a:fillRef idx="0"/>
          <a:effectRef idx="0"/>
          <a:fontRef idx="minor"/>
        </p:style>
      </p:sp>
      <p:sp>
        <p:nvSpPr>
          <p:cNvPr id="98" name="CustomShape 5"/>
          <p:cNvSpPr/>
          <p:nvPr/>
        </p:nvSpPr>
        <p:spPr>
          <a:xfrm>
            <a:off x="11438640" y="6453360"/>
            <a:ext cx="76176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BAEA6FB2-F16B-4DD6-BFA4-42CCFDF7E44F}" type="slidenum">
              <a:rPr b="0" lang="de-DE" sz="1800" spc="-1" strike="noStrike">
                <a:solidFill>
                  <a:srgbClr val="808080"/>
                </a:solidFill>
                <a:latin typeface="Arial Unicode MS"/>
                <a:ea typeface="DejaVu Sans"/>
              </a:rPr>
              <a:t>&lt;number&gt;</a:t>
            </a:fld>
            <a:endParaRPr b="0" lang="en-US" sz="1800" spc="-1" strike="noStrike">
              <a:latin typeface="Arial"/>
            </a:endParaRPr>
          </a:p>
        </p:txBody>
      </p:sp>
      <p:sp>
        <p:nvSpPr>
          <p:cNvPr id="99" name="CustomShape 6"/>
          <p:cNvSpPr/>
          <p:nvPr/>
        </p:nvSpPr>
        <p:spPr>
          <a:xfrm>
            <a:off x="0" y="6642720"/>
            <a:ext cx="12186000" cy="211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800" spc="-1" strike="noStrike">
                <a:solidFill>
                  <a:srgbClr val="a6a6a6"/>
                </a:solidFill>
                <a:latin typeface="DejaVu Sans"/>
                <a:ea typeface="DejaVu Sans"/>
              </a:rPr>
              <a:t>ETCE </a:t>
            </a:r>
            <a:r>
              <a:rPr b="0" lang="en-US" sz="800" spc="-1" strike="noStrike">
                <a:solidFill>
                  <a:srgbClr val="a6a6a6"/>
                </a:solidFill>
                <a:latin typeface="DejaVu Sans"/>
                <a:ea typeface="DejaVu Sans"/>
              </a:rPr>
              <a:t>–</a:t>
            </a:r>
            <a:r>
              <a:rPr b="0" lang="de-DE" sz="800" spc="-1" strike="noStrike">
                <a:solidFill>
                  <a:srgbClr val="a6a6a6"/>
                </a:solidFill>
                <a:latin typeface="DejaVu Sans"/>
                <a:ea typeface="DejaVu Sans"/>
              </a:rPr>
              <a:t> (TU Clausthal / University of Göttingen)</a:t>
            </a:r>
            <a:endParaRPr b="0" lang="en-US" sz="800" spc="-1" strike="noStrike">
              <a:latin typeface="Arial"/>
            </a:endParaRPr>
          </a:p>
        </p:txBody>
      </p:sp>
      <p:sp>
        <p:nvSpPr>
          <p:cNvPr id="100" name="PlaceHolder 7"/>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01"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8" name="CustomShape 1"/>
          <p:cNvSpPr/>
          <p:nvPr/>
        </p:nvSpPr>
        <p:spPr>
          <a:xfrm>
            <a:off x="11444760" y="0"/>
            <a:ext cx="742320" cy="6851160"/>
          </a:xfrm>
          <a:prstGeom prst="rect">
            <a:avLst/>
          </a:prstGeom>
          <a:solidFill>
            <a:srgbClr val="000000">
              <a:alpha val="10000"/>
            </a:srgbClr>
          </a:solidFill>
          <a:ln>
            <a:noFill/>
          </a:ln>
        </p:spPr>
        <p:style>
          <a:lnRef idx="0"/>
          <a:fillRef idx="0"/>
          <a:effectRef idx="0"/>
          <a:fontRef idx="minor"/>
        </p:style>
      </p:sp>
      <p:sp>
        <p:nvSpPr>
          <p:cNvPr id="139" name="CustomShape 2"/>
          <p:cNvSpPr/>
          <p:nvPr/>
        </p:nvSpPr>
        <p:spPr>
          <a:xfrm>
            <a:off x="11438640" y="6453360"/>
            <a:ext cx="75924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3CDA840C-9451-485E-823E-65C550F1C84E}" type="slidenum">
              <a:rPr b="0" lang="de-DE" sz="1800" spc="-1" strike="noStrike">
                <a:solidFill>
                  <a:srgbClr val="808080"/>
                </a:solidFill>
                <a:latin typeface="Arial Unicode MS"/>
                <a:ea typeface="DejaVu Sans"/>
              </a:rPr>
              <a:t>&lt;number&gt;</a:t>
            </a:fld>
            <a:endParaRPr b="0" lang="en-US" sz="1800" spc="-1" strike="noStrike">
              <a:latin typeface="Arial"/>
            </a:endParaRPr>
          </a:p>
        </p:txBody>
      </p:sp>
      <p:sp>
        <p:nvSpPr>
          <p:cNvPr id="140" name="CustomShape 3"/>
          <p:cNvSpPr/>
          <p:nvPr/>
        </p:nvSpPr>
        <p:spPr>
          <a:xfrm>
            <a:off x="912240" y="1268280"/>
            <a:ext cx="9209160" cy="362520"/>
          </a:xfrm>
          <a:prstGeom prst="rect">
            <a:avLst/>
          </a:prstGeom>
          <a:noFill/>
          <a:ln>
            <a:noFill/>
          </a:ln>
        </p:spPr>
        <p:style>
          <a:lnRef idx="0"/>
          <a:fillRef idx="0"/>
          <a:effectRef idx="0"/>
          <a:fontRef idx="minor"/>
        </p:style>
      </p:sp>
      <p:pic>
        <p:nvPicPr>
          <p:cNvPr id="141" name="Picture 19" descr="Logo_TUC_de_RGB"/>
          <p:cNvPicPr/>
          <p:nvPr/>
        </p:nvPicPr>
        <p:blipFill>
          <a:blip r:embed="rId2"/>
          <a:stretch/>
        </p:blipFill>
        <p:spPr>
          <a:xfrm>
            <a:off x="0" y="0"/>
            <a:ext cx="3053160" cy="563040"/>
          </a:xfrm>
          <a:prstGeom prst="rect">
            <a:avLst/>
          </a:prstGeom>
          <a:ln>
            <a:noFill/>
          </a:ln>
        </p:spPr>
      </p:pic>
      <p:pic>
        <p:nvPicPr>
          <p:cNvPr id="142" name="Grafik 2" descr=""/>
          <p:cNvPicPr/>
          <p:nvPr/>
        </p:nvPicPr>
        <p:blipFill>
          <a:blip r:embed="rId3"/>
          <a:stretch/>
        </p:blipFill>
        <p:spPr>
          <a:xfrm>
            <a:off x="7430400" y="134640"/>
            <a:ext cx="3699000" cy="515160"/>
          </a:xfrm>
          <a:prstGeom prst="rect">
            <a:avLst/>
          </a:prstGeom>
          <a:ln>
            <a:noFill/>
          </a:ln>
        </p:spPr>
      </p:pic>
      <p:sp>
        <p:nvSpPr>
          <p:cNvPr id="143" name="CustomShape 4"/>
          <p:cNvSpPr/>
          <p:nvPr/>
        </p:nvSpPr>
        <p:spPr>
          <a:xfrm>
            <a:off x="11444760" y="0"/>
            <a:ext cx="742320" cy="6851160"/>
          </a:xfrm>
          <a:prstGeom prst="rect">
            <a:avLst/>
          </a:prstGeom>
          <a:solidFill>
            <a:srgbClr val="000000">
              <a:alpha val="10000"/>
            </a:srgbClr>
          </a:solidFill>
          <a:ln>
            <a:noFill/>
          </a:ln>
        </p:spPr>
        <p:style>
          <a:lnRef idx="0"/>
          <a:fillRef idx="0"/>
          <a:effectRef idx="0"/>
          <a:fontRef idx="minor"/>
        </p:style>
      </p:sp>
      <p:sp>
        <p:nvSpPr>
          <p:cNvPr id="144" name="CustomShape 5"/>
          <p:cNvSpPr/>
          <p:nvPr/>
        </p:nvSpPr>
        <p:spPr>
          <a:xfrm>
            <a:off x="11438640" y="6453360"/>
            <a:ext cx="75924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42481110-2F58-4399-8E40-C5E4D3F84159}" type="slidenum">
              <a:rPr b="0" lang="de-DE" sz="1800" spc="-1" strike="noStrike">
                <a:solidFill>
                  <a:srgbClr val="808080"/>
                </a:solidFill>
                <a:latin typeface="Arial Unicode MS"/>
                <a:ea typeface="DejaVu Sans"/>
              </a:rPr>
              <a:t>&lt;number&gt;</a:t>
            </a:fld>
            <a:endParaRPr b="0" lang="en-US" sz="1800" spc="-1" strike="noStrike">
              <a:latin typeface="Arial"/>
            </a:endParaRPr>
          </a:p>
        </p:txBody>
      </p:sp>
      <p:sp>
        <p:nvSpPr>
          <p:cNvPr id="145" name="CustomShape 6"/>
          <p:cNvSpPr/>
          <p:nvPr/>
        </p:nvSpPr>
        <p:spPr>
          <a:xfrm>
            <a:off x="0" y="6642720"/>
            <a:ext cx="12183120" cy="211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800" spc="-1" strike="noStrike">
                <a:solidFill>
                  <a:srgbClr val="a6a6a6"/>
                </a:solidFill>
                <a:latin typeface="DejaVu Sans"/>
                <a:ea typeface="DejaVu Sans"/>
              </a:rPr>
              <a:t>ETCE </a:t>
            </a:r>
            <a:r>
              <a:rPr b="0" lang="en-US" sz="800" spc="-1" strike="noStrike">
                <a:solidFill>
                  <a:srgbClr val="a6a6a6"/>
                </a:solidFill>
                <a:latin typeface="DejaVu Sans"/>
                <a:ea typeface="DejaVu Sans"/>
              </a:rPr>
              <a:t>–</a:t>
            </a:r>
            <a:r>
              <a:rPr b="0" lang="de-DE" sz="800" spc="-1" strike="noStrike">
                <a:solidFill>
                  <a:srgbClr val="a6a6a6"/>
                </a:solidFill>
                <a:latin typeface="DejaVu Sans"/>
                <a:ea typeface="DejaVu Sans"/>
              </a:rPr>
              <a:t> (TU Clausthal / University of Göttingen)</a:t>
            </a:r>
            <a:endParaRPr b="0" lang="en-US" sz="800" spc="-1" strike="noStrike">
              <a:latin typeface="Arial"/>
            </a:endParaRPr>
          </a:p>
        </p:txBody>
      </p:sp>
      <p:sp>
        <p:nvSpPr>
          <p:cNvPr id="146" name="PlaceHolder 7"/>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47"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4" name="CustomShape 1"/>
          <p:cNvSpPr/>
          <p:nvPr/>
        </p:nvSpPr>
        <p:spPr>
          <a:xfrm>
            <a:off x="11444760" y="0"/>
            <a:ext cx="742320" cy="6851160"/>
          </a:xfrm>
          <a:prstGeom prst="rect">
            <a:avLst/>
          </a:prstGeom>
          <a:solidFill>
            <a:srgbClr val="000000">
              <a:alpha val="10000"/>
            </a:srgbClr>
          </a:solidFill>
          <a:ln>
            <a:noFill/>
          </a:ln>
        </p:spPr>
        <p:style>
          <a:lnRef idx="0"/>
          <a:fillRef idx="0"/>
          <a:effectRef idx="0"/>
          <a:fontRef idx="minor"/>
        </p:style>
      </p:sp>
      <p:sp>
        <p:nvSpPr>
          <p:cNvPr id="185" name="CustomShape 2"/>
          <p:cNvSpPr/>
          <p:nvPr/>
        </p:nvSpPr>
        <p:spPr>
          <a:xfrm>
            <a:off x="11438640" y="6453360"/>
            <a:ext cx="75924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7E35E20F-C478-4FB8-80D6-E7645BD8A41E}" type="slidenum">
              <a:rPr b="0" lang="de-DE" sz="1800" spc="-1" strike="noStrike">
                <a:solidFill>
                  <a:srgbClr val="808080"/>
                </a:solidFill>
                <a:latin typeface="Arial Unicode MS"/>
                <a:ea typeface="DejaVu Sans"/>
              </a:rPr>
              <a:t>&lt;number&gt;</a:t>
            </a:fld>
            <a:endParaRPr b="0" lang="en-US" sz="1800" spc="-1" strike="noStrike">
              <a:latin typeface="Arial"/>
            </a:endParaRPr>
          </a:p>
        </p:txBody>
      </p:sp>
      <p:sp>
        <p:nvSpPr>
          <p:cNvPr id="186" name="CustomShape 3"/>
          <p:cNvSpPr/>
          <p:nvPr/>
        </p:nvSpPr>
        <p:spPr>
          <a:xfrm>
            <a:off x="912240" y="1268280"/>
            <a:ext cx="9209160" cy="362520"/>
          </a:xfrm>
          <a:prstGeom prst="rect">
            <a:avLst/>
          </a:prstGeom>
          <a:noFill/>
          <a:ln>
            <a:noFill/>
          </a:ln>
        </p:spPr>
        <p:style>
          <a:lnRef idx="0"/>
          <a:fillRef idx="0"/>
          <a:effectRef idx="0"/>
          <a:fontRef idx="minor"/>
        </p:style>
      </p:sp>
      <p:pic>
        <p:nvPicPr>
          <p:cNvPr id="187" name="Picture 19" descr="Logo_TUC_de_RGB"/>
          <p:cNvPicPr/>
          <p:nvPr/>
        </p:nvPicPr>
        <p:blipFill>
          <a:blip r:embed="rId2"/>
          <a:stretch/>
        </p:blipFill>
        <p:spPr>
          <a:xfrm>
            <a:off x="0" y="0"/>
            <a:ext cx="3053160" cy="563040"/>
          </a:xfrm>
          <a:prstGeom prst="rect">
            <a:avLst/>
          </a:prstGeom>
          <a:ln>
            <a:noFill/>
          </a:ln>
        </p:spPr>
      </p:pic>
      <p:pic>
        <p:nvPicPr>
          <p:cNvPr id="188" name="Grafik 2" descr=""/>
          <p:cNvPicPr/>
          <p:nvPr/>
        </p:nvPicPr>
        <p:blipFill>
          <a:blip r:embed="rId3"/>
          <a:stretch/>
        </p:blipFill>
        <p:spPr>
          <a:xfrm>
            <a:off x="7430400" y="134640"/>
            <a:ext cx="3699000" cy="515160"/>
          </a:xfrm>
          <a:prstGeom prst="rect">
            <a:avLst/>
          </a:prstGeom>
          <a:ln>
            <a:noFill/>
          </a:ln>
        </p:spPr>
      </p:pic>
      <p:sp>
        <p:nvSpPr>
          <p:cNvPr id="189" name="CustomShape 4"/>
          <p:cNvSpPr/>
          <p:nvPr/>
        </p:nvSpPr>
        <p:spPr>
          <a:xfrm>
            <a:off x="11444760" y="0"/>
            <a:ext cx="742320" cy="6851160"/>
          </a:xfrm>
          <a:prstGeom prst="rect">
            <a:avLst/>
          </a:prstGeom>
          <a:solidFill>
            <a:srgbClr val="000000">
              <a:alpha val="10000"/>
            </a:srgbClr>
          </a:solidFill>
          <a:ln>
            <a:noFill/>
          </a:ln>
        </p:spPr>
        <p:style>
          <a:lnRef idx="0"/>
          <a:fillRef idx="0"/>
          <a:effectRef idx="0"/>
          <a:fontRef idx="minor"/>
        </p:style>
      </p:sp>
      <p:sp>
        <p:nvSpPr>
          <p:cNvPr id="190" name="CustomShape 5"/>
          <p:cNvSpPr/>
          <p:nvPr/>
        </p:nvSpPr>
        <p:spPr>
          <a:xfrm>
            <a:off x="11438640" y="6453360"/>
            <a:ext cx="759240" cy="36468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B2FBB71E-5373-47A5-A6ED-1213FAA7B02F}" type="slidenum">
              <a:rPr b="0" lang="de-DE" sz="1800" spc="-1" strike="noStrike">
                <a:solidFill>
                  <a:srgbClr val="808080"/>
                </a:solidFill>
                <a:latin typeface="Arial Unicode MS"/>
                <a:ea typeface="DejaVu Sans"/>
              </a:rPr>
              <a:t>&lt;number&gt;</a:t>
            </a:fld>
            <a:endParaRPr b="0" lang="en-US" sz="1800" spc="-1" strike="noStrike">
              <a:latin typeface="Arial"/>
            </a:endParaRPr>
          </a:p>
        </p:txBody>
      </p:sp>
      <p:sp>
        <p:nvSpPr>
          <p:cNvPr id="191" name="CustomShape 6"/>
          <p:cNvSpPr/>
          <p:nvPr/>
        </p:nvSpPr>
        <p:spPr>
          <a:xfrm>
            <a:off x="0" y="6642720"/>
            <a:ext cx="12183120" cy="211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800" spc="-1" strike="noStrike">
                <a:solidFill>
                  <a:srgbClr val="a6a6a6"/>
                </a:solidFill>
                <a:latin typeface="DejaVu Sans"/>
                <a:ea typeface="DejaVu Sans"/>
              </a:rPr>
              <a:t>ETCE </a:t>
            </a:r>
            <a:r>
              <a:rPr b="0" lang="en-US" sz="800" spc="-1" strike="noStrike">
                <a:solidFill>
                  <a:srgbClr val="a6a6a6"/>
                </a:solidFill>
                <a:latin typeface="DejaVu Sans"/>
                <a:ea typeface="DejaVu Sans"/>
              </a:rPr>
              <a:t>–</a:t>
            </a:r>
            <a:r>
              <a:rPr b="0" lang="de-DE" sz="800" spc="-1" strike="noStrike">
                <a:solidFill>
                  <a:srgbClr val="a6a6a6"/>
                </a:solidFill>
                <a:latin typeface="DejaVu Sans"/>
                <a:ea typeface="DejaVu Sans"/>
              </a:rPr>
              <a:t> (TU Clausthal / University of Göttingen)</a:t>
            </a:r>
            <a:endParaRPr b="0" lang="en-US" sz="800" spc="-1" strike="noStrike">
              <a:latin typeface="Arial"/>
            </a:endParaRPr>
          </a:p>
        </p:txBody>
      </p:sp>
      <p:sp>
        <p:nvSpPr>
          <p:cNvPr id="192" name="PlaceHolder 7"/>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93"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hyperlink" Target="https://creativecommons.org/licenses/by-sa/4.0/" TargetMode="External"/><Relationship Id="rId2" Type="http://schemas.openxmlformats.org/officeDocument/2006/relationships/hyperlink" Target="https://github.com/ETCE-LAB/teaching-material/tree/master/Emerging-Technologies-for-the-Circular-Economy" TargetMode="External"/><Relationship Id="rId3"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hyperlink" Target="https://creativecommons.org/licenses/by/4.0/" TargetMode="External"/><Relationship Id="rId4"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12.gif"/><Relationship Id="rId2" Type="http://schemas.openxmlformats.org/officeDocument/2006/relationships/hyperlink" Target="https://creativecommons.org/licenses/by-sa/4.0/" TargetMode="External"/><Relationship Id="rId3"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hyperlink" Target="https://creativecommons.org/licenses/by-sa/4.0/" TargetMode="External"/><Relationship Id="rId2" Type="http://schemas.openxmlformats.org/officeDocument/2006/relationships/image" Target="../media/image14.jpeg"/><Relationship Id="rId3"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527400" y="1412640"/>
            <a:ext cx="10364760" cy="115128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3200" spc="-1" strike="noStrike">
                <a:solidFill>
                  <a:srgbClr val="008c4f"/>
                </a:solidFill>
                <a:latin typeface="DejaVu Sans"/>
                <a:ea typeface="DejaVu Sans"/>
              </a:rPr>
              <a:t>Emerging Technologies for the Circular Economy</a:t>
            </a:r>
            <a:endParaRPr b="0" lang="en-US" sz="3200" spc="-1" strike="noStrike">
              <a:latin typeface="Arial"/>
            </a:endParaRPr>
          </a:p>
        </p:txBody>
      </p:sp>
      <p:sp>
        <p:nvSpPr>
          <p:cNvPr id="237" name="CustomShape 2"/>
          <p:cNvSpPr/>
          <p:nvPr/>
        </p:nvSpPr>
        <p:spPr>
          <a:xfrm>
            <a:off x="527400" y="2852640"/>
            <a:ext cx="10364760" cy="2372040"/>
          </a:xfrm>
          <a:prstGeom prst="rect">
            <a:avLst/>
          </a:prstGeom>
          <a:noFill/>
          <a:ln>
            <a:noFill/>
          </a:ln>
        </p:spPr>
        <p:style>
          <a:lnRef idx="0"/>
          <a:fillRef idx="0"/>
          <a:effectRef idx="0"/>
          <a:fontRef idx="minor"/>
        </p:style>
        <p:txBody>
          <a:bodyPr lIns="90000" rIns="90000" tIns="45000" bIns="45000">
            <a:noAutofit/>
          </a:bodyPr>
          <a:p>
            <a:pPr algn="ctr">
              <a:lnSpc>
                <a:spcPct val="100000"/>
              </a:lnSpc>
              <a:spcBef>
                <a:spcPts val="479"/>
              </a:spcBef>
              <a:tabLst>
                <a:tab algn="l" pos="0"/>
              </a:tabLst>
            </a:pPr>
            <a:r>
              <a:rPr b="1" lang="en-US" sz="2400" spc="-1" strike="noStrike">
                <a:solidFill>
                  <a:srgbClr val="000000"/>
                </a:solidFill>
                <a:latin typeface="DejaVu Sans"/>
                <a:ea typeface="DejaVu Sans"/>
              </a:rPr>
              <a:t>Lecture 5b: IoT Security and Privacy</a:t>
            </a:r>
            <a:endParaRPr b="0" lang="en-US" sz="2400" spc="-1" strike="noStrike">
              <a:latin typeface="Arial"/>
            </a:endParaRPr>
          </a:p>
          <a:p>
            <a:pPr algn="ctr">
              <a:lnSpc>
                <a:spcPct val="100000"/>
              </a:lnSpc>
              <a:spcBef>
                <a:spcPts val="479"/>
              </a:spcBef>
              <a:tabLst>
                <a:tab algn="l" pos="0"/>
              </a:tabLst>
            </a:pPr>
            <a:endParaRPr b="0" lang="en-US" sz="2400" spc="-1" strike="noStrike">
              <a:latin typeface="Arial"/>
            </a:endParaRPr>
          </a:p>
          <a:p>
            <a:pPr algn="ctr">
              <a:lnSpc>
                <a:spcPct val="100000"/>
              </a:lnSpc>
              <a:spcBef>
                <a:spcPts val="241"/>
              </a:spcBef>
              <a:tabLst>
                <a:tab algn="l" pos="0"/>
              </a:tabLst>
            </a:pPr>
            <a:endParaRPr b="0" lang="en-US" sz="2400" spc="-1" strike="noStrike">
              <a:latin typeface="Arial"/>
            </a:endParaRPr>
          </a:p>
          <a:p>
            <a:pPr algn="ctr">
              <a:lnSpc>
                <a:spcPct val="100000"/>
              </a:lnSpc>
              <a:spcBef>
                <a:spcPts val="241"/>
              </a:spcBef>
              <a:tabLst>
                <a:tab algn="l" pos="0"/>
              </a:tabLst>
            </a:pPr>
            <a:endParaRPr b="0" lang="en-US" sz="2400" spc="-1" strike="noStrike">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Prof. Dr. Benjamin Leiding (Clausthal)</a:t>
            </a:r>
            <a:endParaRPr b="0" lang="en-US" sz="1600" spc="-1" strike="noStrike">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M.Sc. Arne Bochem (Göttingen)</a:t>
            </a:r>
            <a:endParaRPr b="0" lang="en-US" sz="1600" spc="-1" strike="noStrike">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 </a:t>
            </a:r>
            <a:r>
              <a:rPr b="0" lang="en-US" sz="1600" spc="-1" strike="noStrike">
                <a:solidFill>
                  <a:srgbClr val="000000"/>
                </a:solidFill>
                <a:latin typeface="DejaVu Sans"/>
                <a:ea typeface="DejaVu Sans"/>
              </a:rPr>
              <a:t>M.Sc. Anant Sujatanagarjuna (Clausthal)</a:t>
            </a:r>
            <a:endParaRPr b="0" lang="en-US" sz="1600" spc="-1" strike="noStrike">
              <a:latin typeface="Arial"/>
            </a:endParaRPr>
          </a:p>
          <a:p>
            <a:pPr algn="ctr">
              <a:lnSpc>
                <a:spcPct val="100000"/>
              </a:lnSpc>
              <a:spcBef>
                <a:spcPts val="320"/>
              </a:spcBef>
              <a:tabLst>
                <a:tab algn="l" pos="0"/>
              </a:tabLst>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335520" y="764640"/>
            <a:ext cx="10748880" cy="4996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Jeep Cherokee Hack 2015</a:t>
            </a:r>
            <a:endParaRPr b="0" lang="en-US" sz="2400" spc="-1" strike="noStrike">
              <a:latin typeface="Arial"/>
            </a:endParaRPr>
          </a:p>
        </p:txBody>
      </p:sp>
      <p:sp>
        <p:nvSpPr>
          <p:cNvPr id="257" name="CustomShape 2"/>
          <p:cNvSpPr/>
          <p:nvPr/>
        </p:nvSpPr>
        <p:spPr>
          <a:xfrm>
            <a:off x="263520" y="6411600"/>
            <a:ext cx="725256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900" spc="-1" strike="noStrike">
                <a:solidFill>
                  <a:srgbClr val="a6a6a6"/>
                </a:solidFill>
                <a:latin typeface="Roboto"/>
                <a:ea typeface="Roboto"/>
              </a:rPr>
              <a:t>https://www.kaspersky.com/blog/blackhat-jeep-cherokee-hack-explained/9493/</a:t>
            </a:r>
            <a:endParaRPr b="0" lang="en-US" sz="900" spc="-1" strike="noStrike">
              <a:latin typeface="Arial"/>
            </a:endParaRPr>
          </a:p>
        </p:txBody>
      </p:sp>
      <p:sp>
        <p:nvSpPr>
          <p:cNvPr id="258" name="CustomShape 3"/>
          <p:cNvSpPr/>
          <p:nvPr/>
        </p:nvSpPr>
        <p:spPr>
          <a:xfrm>
            <a:off x="335520" y="1268640"/>
            <a:ext cx="10749600" cy="5037120"/>
          </a:xfrm>
          <a:prstGeom prst="rect">
            <a:avLst/>
          </a:prstGeom>
          <a:noFill/>
          <a:ln>
            <a:noFill/>
          </a:ln>
        </p:spPr>
        <p:style>
          <a:lnRef idx="0"/>
          <a:fillRef idx="0"/>
          <a:effectRef idx="0"/>
          <a:fontRef idx="minor"/>
        </p:style>
        <p:txBody>
          <a:bodyPr lIns="90000" rIns="90000" tIns="45000" bIns="45000" anchor="ctr">
            <a:noAutofit/>
          </a:bodyPr>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WPA2 password → “TyYMxfPhZxkp”</a:t>
            </a:r>
            <a:endParaRPr b="0" lang="en-US" sz="1800" spc="-1" strike="noStrike">
              <a:latin typeface="Arial"/>
            </a:endParaRPr>
          </a:p>
          <a:p>
            <a:pPr>
              <a:lnSpc>
                <a:spcPct val="100000"/>
              </a:lnSpc>
              <a:spcBef>
                <a:spcPts val="360"/>
              </a:spcBef>
            </a:pPr>
            <a:r>
              <a:rPr b="0" lang="en-US" sz="1800" spc="-1" strike="noStrike">
                <a:solidFill>
                  <a:srgbClr val="ffffff"/>
                </a:solidFill>
                <a:latin typeface="DejaVu Sans"/>
                <a:ea typeface="DejaVu Sans"/>
              </a:rPr>
              <a:t>This corresponds to Epoch time 0x50e22720</a:t>
            </a:r>
            <a:endParaRPr b="0" lang="en-US" sz="1800" spc="-1" strike="noStrike">
              <a:latin typeface="Arial"/>
            </a:endParaRPr>
          </a:p>
          <a:p>
            <a:pPr>
              <a:lnSpc>
                <a:spcPct val="100000"/>
              </a:lnSpc>
              <a:spcBef>
                <a:spcPts val="360"/>
              </a:spcBef>
            </a:pPr>
            <a:r>
              <a:rPr b="0" lang="en-US" sz="1800" spc="-1" strike="noStrike">
                <a:solidFill>
                  <a:srgbClr val="ffffff"/>
                </a:solidFill>
                <a:latin typeface="DejaVu Sans"/>
                <a:ea typeface="DejaVu Sans"/>
              </a:rPr>
              <a:t>This is Jan 01 2013 00:00:32 GMT</a:t>
            </a:r>
            <a:endParaRPr b="0" lang="en-US" sz="1800" spc="-1" strike="noStrike">
              <a:latin typeface="Arial"/>
            </a:endParaRPr>
          </a:p>
          <a:p>
            <a:pPr>
              <a:lnSpc>
                <a:spcPct val="100000"/>
              </a:lnSpc>
              <a:spcBef>
                <a:spcPts val="360"/>
              </a:spcBef>
            </a:pPr>
            <a:r>
              <a:rPr b="0" lang="en-US" sz="1800" spc="-1" strike="noStrike">
                <a:solidFill>
                  <a:srgbClr val="ffffff"/>
                </a:solidFill>
                <a:latin typeface="DejaVu Sans"/>
                <a:ea typeface="DejaVu Sans"/>
              </a:rPr>
              <a:t>Took 32 seconds for WifiSvc to get started up</a:t>
            </a:r>
            <a:endParaRPr b="0" lang="en-US" sz="1800" spc="-1" strike="noStrike">
              <a:latin typeface="Arial"/>
            </a:endParaRPr>
          </a:p>
          <a:p>
            <a:pPr>
              <a:lnSpc>
                <a:spcPct val="100000"/>
              </a:lnSpc>
              <a:spcBef>
                <a:spcPts val="360"/>
              </a:spcBef>
            </a:pPr>
            <a:r>
              <a:rPr b="0" lang="en-US" sz="1800" spc="-1" strike="noStrike">
                <a:solidFill>
                  <a:srgbClr val="ffffff"/>
                </a:solidFill>
                <a:latin typeface="DejaVu Sans"/>
                <a:ea typeface="DejaVu Sans"/>
              </a:rPr>
              <a:t>Really only a few dozen passwords to try</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335520" y="764640"/>
            <a:ext cx="10748880" cy="4996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Jeep Cherokee Hack 2015</a:t>
            </a:r>
            <a:endParaRPr b="0" lang="en-US" sz="2400" spc="-1" strike="noStrike">
              <a:latin typeface="Arial"/>
            </a:endParaRPr>
          </a:p>
        </p:txBody>
      </p:sp>
      <p:sp>
        <p:nvSpPr>
          <p:cNvPr id="260" name="CustomShape 2"/>
          <p:cNvSpPr/>
          <p:nvPr/>
        </p:nvSpPr>
        <p:spPr>
          <a:xfrm>
            <a:off x="263520" y="6411600"/>
            <a:ext cx="725256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900" spc="-1" strike="noStrike">
                <a:solidFill>
                  <a:srgbClr val="a6a6a6"/>
                </a:solidFill>
                <a:latin typeface="Roboto"/>
                <a:ea typeface="Roboto"/>
              </a:rPr>
              <a:t>https://www.kaspersky.com/blog/blackhat-jeep-cherokee-hack-explained/9493/</a:t>
            </a:r>
            <a:endParaRPr b="0" lang="en-US" sz="900" spc="-1" strike="noStrike">
              <a:latin typeface="Arial"/>
            </a:endParaRPr>
          </a:p>
        </p:txBody>
      </p:sp>
      <p:sp>
        <p:nvSpPr>
          <p:cNvPr id="261" name="CustomShape 3"/>
          <p:cNvSpPr/>
          <p:nvPr/>
        </p:nvSpPr>
        <p:spPr>
          <a:xfrm>
            <a:off x="335520" y="1268640"/>
            <a:ext cx="10749600" cy="5037120"/>
          </a:xfrm>
          <a:prstGeom prst="rect">
            <a:avLst/>
          </a:prstGeom>
          <a:noFill/>
          <a:ln>
            <a:noFill/>
          </a:ln>
        </p:spPr>
        <p:style>
          <a:lnRef idx="0"/>
          <a:fillRef idx="0"/>
          <a:effectRef idx="0"/>
          <a:fontRef idx="minor"/>
        </p:style>
        <p:txBody>
          <a:bodyPr lIns="90000" rIns="90000" tIns="45000" bIns="45000" anchor="ctr">
            <a:noAutofit/>
          </a:bodyPr>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WPA2 password → “TyYMxfPhZxkp”</a:t>
            </a:r>
            <a:endParaRPr b="0" lang="en-US" sz="1800" spc="-1" strike="noStrike">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This corresponds to Epoch time 0x50e22720</a:t>
            </a:r>
            <a:endParaRPr b="0" lang="en-US" sz="1800" spc="-1" strike="noStrike">
              <a:latin typeface="Arial"/>
            </a:endParaRPr>
          </a:p>
          <a:p>
            <a:pPr>
              <a:lnSpc>
                <a:spcPct val="100000"/>
              </a:lnSpc>
              <a:spcBef>
                <a:spcPts val="360"/>
              </a:spcBef>
            </a:pPr>
            <a:r>
              <a:rPr b="0" lang="en-US" sz="1800" spc="-1" strike="noStrike">
                <a:solidFill>
                  <a:srgbClr val="ffffff"/>
                </a:solidFill>
                <a:latin typeface="DejaVu Sans"/>
                <a:ea typeface="DejaVu Sans"/>
              </a:rPr>
              <a:t>This is Jan 01 2013 00:00:32 GMT</a:t>
            </a:r>
            <a:endParaRPr b="0" lang="en-US" sz="1800" spc="-1" strike="noStrike">
              <a:latin typeface="Arial"/>
            </a:endParaRPr>
          </a:p>
          <a:p>
            <a:pPr>
              <a:lnSpc>
                <a:spcPct val="100000"/>
              </a:lnSpc>
              <a:spcBef>
                <a:spcPts val="360"/>
              </a:spcBef>
            </a:pPr>
            <a:r>
              <a:rPr b="0" lang="en-US" sz="1800" spc="-1" strike="noStrike">
                <a:solidFill>
                  <a:srgbClr val="ffffff"/>
                </a:solidFill>
                <a:latin typeface="DejaVu Sans"/>
                <a:ea typeface="DejaVu Sans"/>
              </a:rPr>
              <a:t>Took 32 seconds for WifiSvc to get started up</a:t>
            </a:r>
            <a:endParaRPr b="0" lang="en-US" sz="1800" spc="-1" strike="noStrike">
              <a:latin typeface="Arial"/>
            </a:endParaRPr>
          </a:p>
          <a:p>
            <a:pPr>
              <a:lnSpc>
                <a:spcPct val="100000"/>
              </a:lnSpc>
              <a:spcBef>
                <a:spcPts val="360"/>
              </a:spcBef>
            </a:pPr>
            <a:r>
              <a:rPr b="0" lang="en-US" sz="1800" spc="-1" strike="noStrike">
                <a:solidFill>
                  <a:srgbClr val="ffffff"/>
                </a:solidFill>
                <a:latin typeface="DejaVu Sans"/>
                <a:ea typeface="DejaVu Sans"/>
              </a:rPr>
              <a:t>Really only a few dozen passwords to try</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335520" y="764640"/>
            <a:ext cx="10748880" cy="4996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Jeep Cherokee Hack 2015</a:t>
            </a:r>
            <a:endParaRPr b="0" lang="en-US" sz="2400" spc="-1" strike="noStrike">
              <a:latin typeface="Arial"/>
            </a:endParaRPr>
          </a:p>
        </p:txBody>
      </p:sp>
      <p:sp>
        <p:nvSpPr>
          <p:cNvPr id="263" name="CustomShape 2"/>
          <p:cNvSpPr/>
          <p:nvPr/>
        </p:nvSpPr>
        <p:spPr>
          <a:xfrm>
            <a:off x="263520" y="6411600"/>
            <a:ext cx="725256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900" spc="-1" strike="noStrike">
                <a:solidFill>
                  <a:srgbClr val="a6a6a6"/>
                </a:solidFill>
                <a:latin typeface="Roboto"/>
                <a:ea typeface="Roboto"/>
              </a:rPr>
              <a:t>https://www.kaspersky.com/blog/blackhat-jeep-cherokee-hack-explained/9493/</a:t>
            </a:r>
            <a:endParaRPr b="0" lang="en-US" sz="900" spc="-1" strike="noStrike">
              <a:latin typeface="Arial"/>
            </a:endParaRPr>
          </a:p>
        </p:txBody>
      </p:sp>
      <p:sp>
        <p:nvSpPr>
          <p:cNvPr id="264" name="CustomShape 3"/>
          <p:cNvSpPr/>
          <p:nvPr/>
        </p:nvSpPr>
        <p:spPr>
          <a:xfrm>
            <a:off x="335520" y="1268640"/>
            <a:ext cx="10749600" cy="5037120"/>
          </a:xfrm>
          <a:prstGeom prst="rect">
            <a:avLst/>
          </a:prstGeom>
          <a:noFill/>
          <a:ln>
            <a:noFill/>
          </a:ln>
        </p:spPr>
        <p:style>
          <a:lnRef idx="0"/>
          <a:fillRef idx="0"/>
          <a:effectRef idx="0"/>
          <a:fontRef idx="minor"/>
        </p:style>
        <p:txBody>
          <a:bodyPr lIns="90000" rIns="90000" tIns="45000" bIns="45000" anchor="ctr">
            <a:noAutofit/>
          </a:bodyPr>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WPA2 password → “TyYMxfPhZxkp”</a:t>
            </a:r>
            <a:endParaRPr b="0" lang="en-US" sz="1800" spc="-1" strike="noStrike">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This corresponds to Epoch time 0x50e22720</a:t>
            </a:r>
            <a:endParaRPr b="0" lang="en-US" sz="1800" spc="-1" strike="noStrike">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This is Jan 01 2013 00:00:32 GMT</a:t>
            </a:r>
            <a:endParaRPr b="0" lang="en-US" sz="1800" spc="-1" strike="noStrike">
              <a:latin typeface="Arial"/>
            </a:endParaRPr>
          </a:p>
          <a:p>
            <a:pPr>
              <a:lnSpc>
                <a:spcPct val="100000"/>
              </a:lnSpc>
              <a:spcBef>
                <a:spcPts val="360"/>
              </a:spcBef>
            </a:pPr>
            <a:r>
              <a:rPr b="0" lang="en-US" sz="1800" spc="-1" strike="noStrike">
                <a:solidFill>
                  <a:srgbClr val="ffffff"/>
                </a:solidFill>
                <a:latin typeface="DejaVu Sans"/>
                <a:ea typeface="DejaVu Sans"/>
              </a:rPr>
              <a:t>Took 32 seconds for WifiSvc to get started up</a:t>
            </a:r>
            <a:endParaRPr b="0" lang="en-US" sz="1800" spc="-1" strike="noStrike">
              <a:latin typeface="Arial"/>
            </a:endParaRPr>
          </a:p>
          <a:p>
            <a:pPr>
              <a:lnSpc>
                <a:spcPct val="100000"/>
              </a:lnSpc>
              <a:spcBef>
                <a:spcPts val="360"/>
              </a:spcBef>
            </a:pPr>
            <a:r>
              <a:rPr b="0" lang="en-US" sz="1800" spc="-1" strike="noStrike">
                <a:solidFill>
                  <a:srgbClr val="ffffff"/>
                </a:solidFill>
                <a:latin typeface="DejaVu Sans"/>
                <a:ea typeface="DejaVu Sans"/>
              </a:rPr>
              <a:t>Really only a few dozen passwords to try</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335520" y="764640"/>
            <a:ext cx="10748880" cy="4996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Jeep Cherokee Hack 2015</a:t>
            </a:r>
            <a:endParaRPr b="0" lang="en-US" sz="2400" spc="-1" strike="noStrike">
              <a:latin typeface="Arial"/>
            </a:endParaRPr>
          </a:p>
        </p:txBody>
      </p:sp>
      <p:sp>
        <p:nvSpPr>
          <p:cNvPr id="266" name="CustomShape 2"/>
          <p:cNvSpPr/>
          <p:nvPr/>
        </p:nvSpPr>
        <p:spPr>
          <a:xfrm>
            <a:off x="263520" y="6411600"/>
            <a:ext cx="725256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900" spc="-1" strike="noStrike">
                <a:solidFill>
                  <a:srgbClr val="a6a6a6"/>
                </a:solidFill>
                <a:latin typeface="Roboto"/>
                <a:ea typeface="Roboto"/>
              </a:rPr>
              <a:t>https://www.kaspersky.com/blog/blackhat-jeep-cherokee-hack-explained/9493/</a:t>
            </a:r>
            <a:endParaRPr b="0" lang="en-US" sz="900" spc="-1" strike="noStrike">
              <a:latin typeface="Arial"/>
            </a:endParaRPr>
          </a:p>
        </p:txBody>
      </p:sp>
      <p:sp>
        <p:nvSpPr>
          <p:cNvPr id="267" name="CustomShape 3"/>
          <p:cNvSpPr/>
          <p:nvPr/>
        </p:nvSpPr>
        <p:spPr>
          <a:xfrm>
            <a:off x="335520" y="1268640"/>
            <a:ext cx="10749600" cy="5037120"/>
          </a:xfrm>
          <a:prstGeom prst="rect">
            <a:avLst/>
          </a:prstGeom>
          <a:noFill/>
          <a:ln>
            <a:noFill/>
          </a:ln>
        </p:spPr>
        <p:style>
          <a:lnRef idx="0"/>
          <a:fillRef idx="0"/>
          <a:effectRef idx="0"/>
          <a:fontRef idx="minor"/>
        </p:style>
        <p:txBody>
          <a:bodyPr lIns="90000" rIns="90000" tIns="45000" bIns="45000" anchor="ctr">
            <a:noAutofit/>
          </a:bodyPr>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WPA2 password → “TyYMxfPhZxkp”</a:t>
            </a:r>
            <a:endParaRPr b="0" lang="en-US" sz="1800" spc="-1" strike="noStrike">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This corresponds to Epoch time 0x50e22720</a:t>
            </a:r>
            <a:endParaRPr b="0" lang="en-US" sz="1800" spc="-1" strike="noStrike">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This is Jan 01 2013 00:00:32 GMT</a:t>
            </a:r>
            <a:endParaRPr b="0" lang="en-US" sz="1800" spc="-1" strike="noStrike">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Took 32 seconds for WifiSvc to get started up</a:t>
            </a:r>
            <a:endParaRPr b="0" lang="en-US" sz="1800" spc="-1" strike="noStrike">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Really only a few dozen passwords to try</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335520" y="764640"/>
            <a:ext cx="10749600" cy="5004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Jeep Cherokee Hack 2015</a:t>
            </a:r>
            <a:endParaRPr b="0" lang="en-US" sz="2400" spc="-1" strike="noStrike">
              <a:latin typeface="Arial"/>
            </a:endParaRPr>
          </a:p>
        </p:txBody>
      </p:sp>
      <p:sp>
        <p:nvSpPr>
          <p:cNvPr id="269" name="CustomShape 2"/>
          <p:cNvSpPr/>
          <p:nvPr/>
        </p:nvSpPr>
        <p:spPr>
          <a:xfrm>
            <a:off x="335520" y="1268640"/>
            <a:ext cx="10749600" cy="5037120"/>
          </a:xfrm>
          <a:prstGeom prst="rect">
            <a:avLst/>
          </a:prstGeom>
          <a:noFill/>
          <a:ln>
            <a:noFill/>
          </a:ln>
        </p:spPr>
        <p:style>
          <a:lnRef idx="0"/>
          <a:fillRef idx="0"/>
          <a:effectRef idx="0"/>
          <a:fontRef idx="minor"/>
        </p:style>
        <p:txBody>
          <a:bodyPr lIns="90000" rIns="90000" tIns="45000" bIns="45000" anchor="ctr">
            <a:noAutofit/>
          </a:bodyPr>
          <a:p>
            <a:pPr marL="360">
              <a:lnSpc>
                <a:spcPct val="150000"/>
              </a:lnSpc>
              <a:spcBef>
                <a:spcPts val="360"/>
              </a:spcBef>
            </a:pPr>
            <a:r>
              <a:rPr b="0" lang="en-US" sz="1800" spc="-1" strike="noStrike">
                <a:solidFill>
                  <a:srgbClr val="000000"/>
                </a:solidFill>
                <a:latin typeface="DejaVu Sans"/>
                <a:ea typeface="DejaVu Sans"/>
              </a:rPr>
              <a:t>Lessons learned:</a:t>
            </a:r>
            <a:endParaRPr b="0" lang="en-US" sz="1800" spc="-1" strike="noStrike">
              <a:latin typeface="Arial"/>
            </a:endParaRPr>
          </a:p>
          <a:p>
            <a:pPr lvl="1" marL="652320" indent="-192600">
              <a:lnSpc>
                <a:spcPct val="15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No </a:t>
            </a:r>
            <a:r>
              <a:rPr b="0" i="1" lang="en-US" sz="1800" spc="-1" strike="noStrike">
                <a:solidFill>
                  <a:srgbClr val="000000"/>
                </a:solidFill>
                <a:latin typeface="DejaVu Sans"/>
                <a:ea typeface="DejaVu Sans"/>
              </a:rPr>
              <a:t>security by obscurity</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335520" y="4406760"/>
            <a:ext cx="10748880" cy="13579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3000" spc="-1" strike="noStrike" cap="all">
                <a:solidFill>
                  <a:srgbClr val="008c4f"/>
                </a:solidFill>
                <a:latin typeface="DejaVu Sans"/>
                <a:ea typeface="DejaVu Sans"/>
              </a:rPr>
              <a:t>More examples</a:t>
            </a:r>
            <a:endParaRPr b="0" lang="en-US" sz="3000" spc="-1" strike="noStrike">
              <a:latin typeface="Arial"/>
            </a:endParaRPr>
          </a:p>
        </p:txBody>
      </p:sp>
      <p:sp>
        <p:nvSpPr>
          <p:cNvPr id="271" name="CustomShape 2"/>
          <p:cNvSpPr/>
          <p:nvPr/>
        </p:nvSpPr>
        <p:spPr>
          <a:xfrm>
            <a:off x="335520" y="2906640"/>
            <a:ext cx="10748880" cy="149580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335520" y="764640"/>
            <a:ext cx="10749600" cy="5004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Fish Tank Thermometer</a:t>
            </a:r>
            <a:endParaRPr b="0" lang="en-US" sz="2400" spc="-1" strike="noStrike">
              <a:latin typeface="Arial"/>
            </a:endParaRPr>
          </a:p>
        </p:txBody>
      </p:sp>
      <p:sp>
        <p:nvSpPr>
          <p:cNvPr id="273" name="CustomShape 2"/>
          <p:cNvSpPr/>
          <p:nvPr/>
        </p:nvSpPr>
        <p:spPr>
          <a:xfrm>
            <a:off x="335520" y="1268640"/>
            <a:ext cx="10749600" cy="5037120"/>
          </a:xfrm>
          <a:prstGeom prst="rect">
            <a:avLst/>
          </a:prstGeom>
          <a:noFill/>
          <a:ln>
            <a:noFill/>
          </a:ln>
        </p:spPr>
        <p:style>
          <a:lnRef idx="0"/>
          <a:fillRef idx="0"/>
          <a:effectRef idx="0"/>
          <a:fontRef idx="minor"/>
        </p:style>
        <p:txBody>
          <a:bodyPr lIns="90000" rIns="90000" tIns="45000" bIns="45000" anchor="ctr">
            <a:noAutofit/>
          </a:bodyPr>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Casino with fish tank in the lobby</a:t>
            </a:r>
            <a:endParaRPr b="0" lang="en-US" sz="1800" spc="-1" strike="noStrike">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IoT fish tank thermometer</a:t>
            </a:r>
            <a:endParaRPr b="0" lang="en-US" sz="1800" spc="-1" strike="noStrike">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Attackers compromise thermometer</a:t>
            </a:r>
            <a:endParaRPr b="0" lang="en-US" sz="1800" spc="-1" strike="noStrike">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Use it to further compromise local network</a:t>
            </a:r>
            <a:endParaRPr b="0" lang="en-US" sz="1800" spc="-1" strike="noStrike">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Exfiltrate customer database</a:t>
            </a:r>
            <a:endParaRPr b="0" lang="en-US" sz="1800" spc="-1" strike="noStrike">
              <a:latin typeface="Arial"/>
            </a:endParaRPr>
          </a:p>
        </p:txBody>
      </p:sp>
      <p:sp>
        <p:nvSpPr>
          <p:cNvPr id="274" name="CustomShape 3"/>
          <p:cNvSpPr/>
          <p:nvPr/>
        </p:nvSpPr>
        <p:spPr>
          <a:xfrm>
            <a:off x="263520" y="6411600"/>
            <a:ext cx="897156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900" spc="-1" strike="noStrike">
                <a:solidFill>
                  <a:srgbClr val="a6a6a6"/>
                </a:solidFill>
                <a:latin typeface="DejaVu Sans"/>
                <a:ea typeface="Roboto"/>
              </a:rPr>
              <a:t>https://www.businessinsider.in/Hackers-stole-a-casinos-high-roller-database-through-a-thermometer-in-the-lobby-fish-tank/articleshow/63769685.cms</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335520" y="764640"/>
            <a:ext cx="10749600" cy="5004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Fish Tank Thermometer</a:t>
            </a:r>
            <a:endParaRPr b="0" lang="en-US" sz="2400" spc="-1" strike="noStrike">
              <a:latin typeface="Arial"/>
            </a:endParaRPr>
          </a:p>
        </p:txBody>
      </p:sp>
      <p:sp>
        <p:nvSpPr>
          <p:cNvPr id="276" name="CustomShape 2"/>
          <p:cNvSpPr/>
          <p:nvPr/>
        </p:nvSpPr>
        <p:spPr>
          <a:xfrm>
            <a:off x="335520" y="1268640"/>
            <a:ext cx="10749600" cy="5037120"/>
          </a:xfrm>
          <a:prstGeom prst="rect">
            <a:avLst/>
          </a:prstGeom>
          <a:noFill/>
          <a:ln>
            <a:noFill/>
          </a:ln>
        </p:spPr>
        <p:style>
          <a:lnRef idx="0"/>
          <a:fillRef idx="0"/>
          <a:effectRef idx="0"/>
          <a:fontRef idx="minor"/>
        </p:style>
        <p:txBody>
          <a:bodyPr lIns="90000" rIns="90000" tIns="45000" bIns="45000" anchor="ctr">
            <a:noAutofit/>
          </a:bodyPr>
          <a:p>
            <a:pPr marL="360">
              <a:lnSpc>
                <a:spcPct val="100000"/>
              </a:lnSpc>
              <a:spcBef>
                <a:spcPts val="360"/>
              </a:spcBef>
            </a:pPr>
            <a:r>
              <a:rPr b="0" lang="en-US" sz="1800" spc="-1" strike="noStrike">
                <a:solidFill>
                  <a:srgbClr val="000000"/>
                </a:solidFill>
                <a:latin typeface="DejaVu Sans"/>
                <a:ea typeface="DejaVu Sans"/>
              </a:rPr>
              <a:t>Lessons learned:</a:t>
            </a:r>
            <a:endParaRPr b="0" lang="en-US" sz="1800" spc="-1" strike="noStrike">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IoT devices can be the weakest link</a:t>
            </a:r>
            <a:endParaRPr b="0" lang="en-US" sz="1800" spc="-1" strike="noStrike">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Consider security between possibly vulnerable devices and local networks</a:t>
            </a:r>
            <a:endParaRPr b="0" lang="en-US" sz="1800" spc="-1" strike="noStrike">
              <a:latin typeface="Arial"/>
            </a:endParaRPr>
          </a:p>
          <a:p>
            <a:pPr>
              <a:lnSpc>
                <a:spcPct val="100000"/>
              </a:lnSpc>
              <a:spcBef>
                <a:spcPts val="360"/>
              </a:spcBef>
            </a:pPr>
            <a:endParaRPr b="0" lang="en-US" sz="1800" spc="-1" strike="noStrike">
              <a:latin typeface="Arial"/>
            </a:endParaRPr>
          </a:p>
        </p:txBody>
      </p:sp>
      <p:sp>
        <p:nvSpPr>
          <p:cNvPr id="277" name="CustomShape 3"/>
          <p:cNvSpPr/>
          <p:nvPr/>
        </p:nvSpPr>
        <p:spPr>
          <a:xfrm>
            <a:off x="263520" y="6411600"/>
            <a:ext cx="897156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900" spc="-1" strike="noStrike">
                <a:solidFill>
                  <a:srgbClr val="a6a6a6"/>
                </a:solidFill>
                <a:latin typeface="DejaVu Sans"/>
                <a:ea typeface="Roboto"/>
              </a:rPr>
              <a:t>https://www.businessinsider.in/Hackers-stole-a-casinos-high-roller-database-through-a-thermometer-in-the-lobby-fish-tank/articleshow/63769685.cms</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335520" y="764640"/>
            <a:ext cx="10749600" cy="5004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Library vulnerabilities: NAME:WRECK</a:t>
            </a:r>
            <a:endParaRPr b="0" lang="en-US" sz="2400" spc="-1" strike="noStrike">
              <a:latin typeface="Arial"/>
            </a:endParaRPr>
          </a:p>
        </p:txBody>
      </p:sp>
      <p:sp>
        <p:nvSpPr>
          <p:cNvPr id="279" name="CustomShape 2"/>
          <p:cNvSpPr/>
          <p:nvPr/>
        </p:nvSpPr>
        <p:spPr>
          <a:xfrm>
            <a:off x="335520" y="1268640"/>
            <a:ext cx="10749600" cy="5037120"/>
          </a:xfrm>
          <a:prstGeom prst="rect">
            <a:avLst/>
          </a:prstGeom>
          <a:noFill/>
          <a:ln>
            <a:noFill/>
          </a:ln>
        </p:spPr>
        <p:style>
          <a:lnRef idx="0"/>
          <a:fillRef idx="0"/>
          <a:effectRef idx="0"/>
          <a:fontRef idx="minor"/>
        </p:style>
        <p:txBody>
          <a:bodyPr lIns="90000" rIns="90000" tIns="45000" bIns="45000" anchor="ctr">
            <a:noAutofit/>
          </a:bodyPr>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Vulnerabilities in multiple TCP/IP stacks</a:t>
            </a:r>
            <a:endParaRPr b="0" lang="en-US" sz="1800" spc="-1" strike="noStrike">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Impact: From DoS to RCE</a:t>
            </a:r>
            <a:endParaRPr b="0" lang="en-US" sz="1800" spc="-1" strike="noStrike">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Affects:</a:t>
            </a:r>
            <a:endParaRPr b="0" lang="en-US" sz="1800" spc="-1" strike="noStrike">
              <a:latin typeface="Arial"/>
            </a:endParaRPr>
          </a:p>
          <a:p>
            <a:pPr lvl="2" marL="11095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Medical devices</a:t>
            </a:r>
            <a:endParaRPr b="0" lang="en-US" sz="1800" spc="-1" strike="noStrike">
              <a:latin typeface="Arial"/>
            </a:endParaRPr>
          </a:p>
          <a:p>
            <a:pPr lvl="2" marL="11095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Avionics</a:t>
            </a:r>
            <a:endParaRPr b="0" lang="en-US" sz="1800" spc="-1" strike="noStrike">
              <a:latin typeface="Arial"/>
            </a:endParaRPr>
          </a:p>
          <a:p>
            <a:pPr lvl="2" marL="11095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Baseband processors in mobile phones</a:t>
            </a:r>
            <a:endParaRPr b="0" lang="en-US" sz="1800" spc="-1" strike="noStrike">
              <a:latin typeface="Arial"/>
            </a:endParaRPr>
          </a:p>
          <a:p>
            <a:pPr lvl="2" marL="11095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Servers</a:t>
            </a:r>
            <a:endParaRPr b="0" lang="en-US" sz="1800" spc="-1" strike="noStrike">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Vulnerability in domain name parsing</a:t>
            </a:r>
            <a:endParaRPr b="0" lang="en-US" sz="1800" spc="-1" strike="noStrike">
              <a:latin typeface="Arial"/>
            </a:endParaRPr>
          </a:p>
          <a:p>
            <a:pPr>
              <a:lnSpc>
                <a:spcPct val="100000"/>
              </a:lnSpc>
              <a:spcBef>
                <a:spcPts val="360"/>
              </a:spcBef>
            </a:pPr>
            <a:endParaRPr b="0" lang="en-US" sz="1800" spc="-1" strike="noStrike">
              <a:latin typeface="Arial"/>
            </a:endParaRPr>
          </a:p>
        </p:txBody>
      </p:sp>
      <p:sp>
        <p:nvSpPr>
          <p:cNvPr id="280" name="CustomShape 3"/>
          <p:cNvSpPr/>
          <p:nvPr/>
        </p:nvSpPr>
        <p:spPr>
          <a:xfrm>
            <a:off x="263520" y="6411600"/>
            <a:ext cx="897156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900" spc="-1" strike="noStrike">
                <a:solidFill>
                  <a:srgbClr val="a6a6a6"/>
                </a:solidFill>
                <a:latin typeface="DejaVu Sans"/>
                <a:ea typeface="Roboto"/>
              </a:rPr>
              <a:t>https://www.forescout.com/company/resources/namewreck-breaking-and-fixing-dns-implementations/</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335520" y="764640"/>
            <a:ext cx="10749600" cy="5004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Ripple20</a:t>
            </a:r>
            <a:endParaRPr b="0" lang="en-US" sz="2400" spc="-1" strike="noStrike">
              <a:latin typeface="Arial"/>
            </a:endParaRPr>
          </a:p>
        </p:txBody>
      </p:sp>
      <p:sp>
        <p:nvSpPr>
          <p:cNvPr id="282" name="CustomShape 2"/>
          <p:cNvSpPr/>
          <p:nvPr/>
        </p:nvSpPr>
        <p:spPr>
          <a:xfrm>
            <a:off x="335520" y="1268640"/>
            <a:ext cx="10749600" cy="5037120"/>
          </a:xfrm>
          <a:prstGeom prst="rect">
            <a:avLst/>
          </a:prstGeom>
          <a:noFill/>
          <a:ln>
            <a:noFill/>
          </a:ln>
        </p:spPr>
        <p:style>
          <a:lnRef idx="0"/>
          <a:fillRef idx="0"/>
          <a:effectRef idx="0"/>
          <a:fontRef idx="minor"/>
        </p:style>
        <p:txBody>
          <a:bodyPr lIns="90000" rIns="90000" tIns="45000" bIns="45000" anchor="ctr">
            <a:noAutofit/>
          </a:bodyPr>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19 vulnerabilities including remote code execution in widely used low-level TCP/IP-stack library distributed under various names</a:t>
            </a:r>
            <a:endParaRPr b="0" lang="en-US" sz="1800" spc="-1" strike="noStrike">
              <a:latin typeface="Arial"/>
            </a:endParaRPr>
          </a:p>
          <a:p>
            <a:pPr>
              <a:lnSpc>
                <a:spcPct val="100000"/>
              </a:lnSpc>
              <a:spcBef>
                <a:spcPts val="360"/>
              </a:spcBef>
            </a:pPr>
            <a:endParaRPr b="0" lang="en-US" sz="1800" spc="-1" strike="noStrike">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t>
            </a:r>
            <a:r>
              <a:rPr b="0" lang="en-US" sz="1800" spc="-1" strike="noStrike">
                <a:solidFill>
                  <a:srgbClr val="000000"/>
                </a:solidFill>
                <a:latin typeface="DejaVu Sans"/>
                <a:ea typeface="DejaVu Sans"/>
              </a:rPr>
              <a:t>Affected vendors range from one-person boutique shops to Fortune 500 multinational corporations, including HP, Schneider Electric, Intel,  Rockwell Automation, Caterpillar, Baxter, as well as many other major international vendors suspected of being of vulnerable in medical, transportation, industrial control, enterprise, energy (oil/gas), telecom, retail and commerce, and other industries.” – JSOF</a:t>
            </a:r>
            <a:endParaRPr b="0" lang="en-US" sz="1800" spc="-1" strike="noStrike">
              <a:latin typeface="Arial"/>
            </a:endParaRPr>
          </a:p>
          <a:p>
            <a:pPr>
              <a:lnSpc>
                <a:spcPct val="100000"/>
              </a:lnSpc>
              <a:spcBef>
                <a:spcPts val="360"/>
              </a:spcBef>
            </a:pPr>
            <a:endParaRPr b="0" lang="en-US" sz="1800" spc="-1" strike="noStrike">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Demonstration: Turning off IoT UPS</a:t>
            </a:r>
            <a:endParaRPr b="0" lang="en-US" sz="1800" spc="-1" strike="noStrike">
              <a:latin typeface="Arial"/>
            </a:endParaRPr>
          </a:p>
        </p:txBody>
      </p:sp>
      <p:sp>
        <p:nvSpPr>
          <p:cNvPr id="283" name="CustomShape 3"/>
          <p:cNvSpPr/>
          <p:nvPr/>
        </p:nvSpPr>
        <p:spPr>
          <a:xfrm>
            <a:off x="263520" y="6411600"/>
            <a:ext cx="897156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900" spc="-1" strike="noStrike">
                <a:solidFill>
                  <a:srgbClr val="a6a6a6"/>
                </a:solidFill>
                <a:latin typeface="DejaVu Sans"/>
                <a:ea typeface="Roboto"/>
              </a:rPr>
              <a:t>https://www.jsof-tech.com/disclosures/ripple20/</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335520" y="764640"/>
            <a:ext cx="10739160" cy="4899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License</a:t>
            </a:r>
            <a:endParaRPr b="0" lang="en-US" sz="2400" spc="-1" strike="noStrike">
              <a:latin typeface="Arial"/>
            </a:endParaRPr>
          </a:p>
        </p:txBody>
      </p:sp>
      <p:sp>
        <p:nvSpPr>
          <p:cNvPr id="239" name="CustomShape 2"/>
          <p:cNvSpPr/>
          <p:nvPr/>
        </p:nvSpPr>
        <p:spPr>
          <a:xfrm>
            <a:off x="335520" y="1268280"/>
            <a:ext cx="10739160" cy="50266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endParaRPr b="0" lang="en-US" sz="1800" spc="-1" strike="noStrike">
              <a:latin typeface="Arial"/>
            </a:endParaRPr>
          </a:p>
          <a:p>
            <a:pPr marL="195120" indent="-18252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This work is licensed under a </a:t>
            </a:r>
            <a:r>
              <a:rPr b="1" lang="en-US" sz="1800" spc="-1" strike="noStrike">
                <a:solidFill>
                  <a:srgbClr val="000000"/>
                </a:solidFill>
                <a:latin typeface="DejaVu Sans"/>
                <a:ea typeface="DejaVu Sans"/>
              </a:rPr>
              <a:t>Creative Commons Attribution-ShareAlike 4.0 International License</a:t>
            </a:r>
            <a:r>
              <a:rPr b="0" lang="en-US" sz="1800" spc="-1" strike="noStrike">
                <a:solidFill>
                  <a:srgbClr val="000000"/>
                </a:solidFill>
                <a:latin typeface="DejaVu Sans"/>
                <a:ea typeface="DejaVu Sans"/>
              </a:rPr>
              <a:t>. To view a copy of this license, please refer to </a:t>
            </a:r>
            <a:r>
              <a:rPr b="0" lang="en-US" sz="1800" spc="-1" strike="noStrike" u="sng">
                <a:solidFill>
                  <a:srgbClr val="0000ff"/>
                </a:solidFill>
                <a:uFillTx/>
                <a:latin typeface="DejaVu Sans"/>
                <a:ea typeface="DejaVu Sans"/>
                <a:hlinkClick r:id="rId1"/>
              </a:rPr>
              <a:t>https://creativecommons.org/licenses/by-sa/4.0/</a:t>
            </a:r>
            <a:r>
              <a:rPr b="0" lang="en-US" sz="1800" spc="-1" strike="noStrike">
                <a:solidFill>
                  <a:srgbClr val="000000"/>
                </a:solidFill>
                <a:latin typeface="DejaVu Sans"/>
                <a:ea typeface="DejaVu Sans"/>
              </a:rPr>
              <a:t> .</a:t>
            </a:r>
            <a:endParaRPr b="0" lang="en-US" sz="1800" spc="-1" strike="noStrike">
              <a:latin typeface="Arial"/>
            </a:endParaRPr>
          </a:p>
          <a:p>
            <a:pPr>
              <a:lnSpc>
                <a:spcPct val="100000"/>
              </a:lnSpc>
              <a:spcBef>
                <a:spcPts val="360"/>
              </a:spcBef>
            </a:pPr>
            <a:endParaRPr b="0" lang="en-US" sz="1800" spc="-1" strike="noStrike">
              <a:latin typeface="Arial"/>
            </a:endParaRPr>
          </a:p>
          <a:p>
            <a:pPr marL="195120" indent="-18252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Updated versions of these slides will be available in our </a:t>
            </a:r>
            <a:r>
              <a:rPr b="0" lang="en-US" sz="1800" spc="-1" strike="noStrike" u="sng">
                <a:solidFill>
                  <a:srgbClr val="0000ff"/>
                </a:solidFill>
                <a:uFillTx/>
                <a:latin typeface="DejaVu Sans"/>
                <a:ea typeface="DejaVu Sans"/>
                <a:hlinkClick r:id="rId2"/>
              </a:rPr>
              <a:t>Github repository</a:t>
            </a:r>
            <a:r>
              <a:rPr b="0" lang="en-US" sz="1800" spc="-1" strike="noStrike">
                <a:solidFill>
                  <a:srgbClr val="000000"/>
                </a:solidFill>
                <a:latin typeface="DejaVu Sans"/>
                <a:ea typeface="DejaVu Sans"/>
              </a:rPr>
              <a:t>.</a:t>
            </a:r>
            <a:endParaRPr b="0" lang="en-US" sz="1800" spc="-1" strike="noStrike">
              <a:latin typeface="Arial"/>
            </a:endParaRPr>
          </a:p>
          <a:p>
            <a:pPr>
              <a:lnSpc>
                <a:spcPct val="100000"/>
              </a:lnSpc>
              <a:spcBef>
                <a:spcPts val="360"/>
              </a:spcBef>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CustomShape 1"/>
          <p:cNvSpPr/>
          <p:nvPr/>
        </p:nvSpPr>
        <p:spPr>
          <a:xfrm>
            <a:off x="335520" y="764640"/>
            <a:ext cx="10749600" cy="5004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Library Vulnerabilities</a:t>
            </a:r>
            <a:endParaRPr b="0" lang="en-US" sz="2400" spc="-1" strike="noStrike">
              <a:latin typeface="Arial"/>
            </a:endParaRPr>
          </a:p>
        </p:txBody>
      </p:sp>
      <p:sp>
        <p:nvSpPr>
          <p:cNvPr id="285" name="CustomShape 2"/>
          <p:cNvSpPr/>
          <p:nvPr/>
        </p:nvSpPr>
        <p:spPr>
          <a:xfrm>
            <a:off x="335520" y="1268640"/>
            <a:ext cx="10749600" cy="5037120"/>
          </a:xfrm>
          <a:prstGeom prst="rect">
            <a:avLst/>
          </a:prstGeom>
          <a:noFill/>
          <a:ln>
            <a:noFill/>
          </a:ln>
        </p:spPr>
        <p:style>
          <a:lnRef idx="0"/>
          <a:fillRef idx="0"/>
          <a:effectRef idx="0"/>
          <a:fontRef idx="minor"/>
        </p:style>
        <p:txBody>
          <a:bodyPr lIns="90000" rIns="90000" tIns="45000" bIns="45000" anchor="ctr">
            <a:noAutofit/>
          </a:bodyPr>
          <a:p>
            <a:pPr marL="360">
              <a:lnSpc>
                <a:spcPct val="150000"/>
              </a:lnSpc>
              <a:spcBef>
                <a:spcPts val="360"/>
              </a:spcBef>
            </a:pPr>
            <a:r>
              <a:rPr b="0" lang="en-US" sz="1800" spc="-1" strike="noStrike">
                <a:solidFill>
                  <a:srgbClr val="000000"/>
                </a:solidFill>
                <a:latin typeface="DejaVu Sans"/>
                <a:ea typeface="DejaVu Sans"/>
              </a:rPr>
              <a:t>Lessons learned:</a:t>
            </a:r>
            <a:endParaRPr b="0" lang="en-US" sz="1800" spc="-1" strike="noStrike">
              <a:latin typeface="Arial"/>
            </a:endParaRPr>
          </a:p>
          <a:p>
            <a:pPr lvl="1" marL="652320" indent="-192600">
              <a:lnSpc>
                <a:spcPct val="15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Even widely used libraries can contain grave security issues</a:t>
            </a:r>
            <a:endParaRPr b="0" lang="en-US" sz="1800" spc="-1" strike="noStrike">
              <a:latin typeface="Arial"/>
            </a:endParaRPr>
          </a:p>
          <a:p>
            <a:pPr>
              <a:lnSpc>
                <a:spcPct val="150000"/>
              </a:lnSpc>
              <a:spcBef>
                <a:spcPts val="360"/>
              </a:spcBef>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CustomShape 1"/>
          <p:cNvSpPr/>
          <p:nvPr/>
        </p:nvSpPr>
        <p:spPr>
          <a:xfrm>
            <a:off x="335520" y="4406760"/>
            <a:ext cx="10748880" cy="13579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3000" spc="-1" strike="noStrike" cap="all">
                <a:solidFill>
                  <a:srgbClr val="008c4f"/>
                </a:solidFill>
                <a:latin typeface="DejaVu Sans"/>
                <a:ea typeface="DejaVu Sans"/>
              </a:rPr>
              <a:t>SECURING the IoT</a:t>
            </a:r>
            <a:endParaRPr b="0" lang="en-US" sz="3000" spc="-1" strike="noStrike">
              <a:latin typeface="Arial"/>
            </a:endParaRPr>
          </a:p>
        </p:txBody>
      </p:sp>
      <p:sp>
        <p:nvSpPr>
          <p:cNvPr id="287" name="CustomShape 2"/>
          <p:cNvSpPr/>
          <p:nvPr/>
        </p:nvSpPr>
        <p:spPr>
          <a:xfrm>
            <a:off x="335520" y="2906640"/>
            <a:ext cx="10748880" cy="149580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335520" y="764640"/>
            <a:ext cx="10749600" cy="5004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Security</a:t>
            </a:r>
            <a:endParaRPr b="0" lang="en-US" sz="2400" spc="-1" strike="noStrike">
              <a:latin typeface="Arial"/>
            </a:endParaRPr>
          </a:p>
        </p:txBody>
      </p:sp>
      <p:sp>
        <p:nvSpPr>
          <p:cNvPr id="289" name="CustomShape 2"/>
          <p:cNvSpPr/>
          <p:nvPr/>
        </p:nvSpPr>
        <p:spPr>
          <a:xfrm>
            <a:off x="335520" y="1268640"/>
            <a:ext cx="10749600" cy="5037120"/>
          </a:xfrm>
          <a:prstGeom prst="rect">
            <a:avLst/>
          </a:prstGeom>
          <a:noFill/>
          <a:ln>
            <a:noFill/>
          </a:ln>
        </p:spPr>
        <p:style>
          <a:lnRef idx="0"/>
          <a:fillRef idx="0"/>
          <a:effectRef idx="0"/>
          <a:fontRef idx="minor"/>
        </p:style>
        <p:txBody>
          <a:bodyPr lIns="90000" rIns="90000" tIns="45000" bIns="45000" anchor="ctr">
            <a:noAutofit/>
          </a:bodyPr>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General best practices for developing secure software</a:t>
            </a:r>
            <a:endParaRPr b="0" lang="en-US" sz="1800" spc="-1" strike="noStrike">
              <a:latin typeface="Arial"/>
            </a:endParaRPr>
          </a:p>
          <a:p>
            <a:pPr lvl="1" marL="6523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Avoid common issues:</a:t>
            </a:r>
            <a:endParaRPr b="0" lang="en-US" sz="1800" spc="-1" strike="noStrike">
              <a:latin typeface="Arial"/>
            </a:endParaRPr>
          </a:p>
          <a:p>
            <a:pPr lvl="3" marL="864000" indent="-214200">
              <a:lnSpc>
                <a:spcPct val="100000"/>
              </a:lnSpc>
              <a:spcBef>
                <a:spcPts val="360"/>
              </a:spcBef>
              <a:buClr>
                <a:srgbClr val="000000"/>
              </a:buClr>
              <a:buSzPct val="45000"/>
              <a:buFont typeface="Wingdings" charset="2"/>
              <a:buChar char=""/>
            </a:pPr>
            <a:r>
              <a:rPr b="0" lang="en-US" sz="1800" spc="-1" strike="noStrike">
                <a:solidFill>
                  <a:srgbClr val="000000"/>
                </a:solidFill>
                <a:latin typeface="DejaVu Sans"/>
                <a:ea typeface="DejaVu Sans"/>
              </a:rPr>
              <a:t>Buffer overflows</a:t>
            </a:r>
            <a:endParaRPr b="0" lang="en-US" sz="1800" spc="-1" strike="noStrike">
              <a:latin typeface="Arial"/>
            </a:endParaRPr>
          </a:p>
          <a:p>
            <a:pPr lvl="3" marL="864000" indent="-214200">
              <a:lnSpc>
                <a:spcPct val="100000"/>
              </a:lnSpc>
              <a:spcBef>
                <a:spcPts val="360"/>
              </a:spcBef>
              <a:buClr>
                <a:srgbClr val="000000"/>
              </a:buClr>
              <a:buSzPct val="45000"/>
              <a:buFont typeface="Wingdings" charset="2"/>
              <a:buChar char=""/>
            </a:pPr>
            <a:r>
              <a:rPr b="0" lang="en-US" sz="1800" spc="-1" strike="noStrike">
                <a:solidFill>
                  <a:srgbClr val="000000"/>
                </a:solidFill>
                <a:latin typeface="DejaVu Sans"/>
                <a:ea typeface="DejaVu Sans"/>
              </a:rPr>
              <a:t>SQL injections</a:t>
            </a:r>
            <a:endParaRPr b="0" lang="en-US" sz="1800" spc="-1" strike="noStrike">
              <a:latin typeface="Arial"/>
            </a:endParaRPr>
          </a:p>
          <a:p>
            <a:pPr lvl="3" marL="864000" indent="-214200">
              <a:lnSpc>
                <a:spcPct val="100000"/>
              </a:lnSpc>
              <a:spcBef>
                <a:spcPts val="360"/>
              </a:spcBef>
              <a:buClr>
                <a:srgbClr val="000000"/>
              </a:buClr>
              <a:buSzPct val="45000"/>
              <a:buFont typeface="Wingdings" charset="2"/>
              <a:buChar char=""/>
            </a:pPr>
            <a:r>
              <a:rPr b="0" lang="en-US" sz="1800" spc="-1" strike="noStrike">
                <a:solidFill>
                  <a:srgbClr val="000000"/>
                </a:solidFill>
                <a:latin typeface="DejaVu Sans"/>
                <a:ea typeface="DejaVu Sans"/>
              </a:rPr>
              <a:t>etc..</a:t>
            </a:r>
            <a:endParaRPr b="0" lang="en-US" sz="1800" spc="-1" strike="noStrike">
              <a:latin typeface="Arial"/>
            </a:endParaRPr>
          </a:p>
          <a:p>
            <a:pPr lvl="1" marL="6523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Input validation</a:t>
            </a:r>
            <a:endParaRPr b="0" lang="en-US" sz="1800" spc="-1" strike="noStrike">
              <a:latin typeface="Arial"/>
            </a:endParaRPr>
          </a:p>
          <a:p>
            <a:pPr lvl="1" marL="6523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Secure defaults</a:t>
            </a:r>
            <a:endParaRPr b="0" lang="en-US" sz="1800" spc="-1" strike="noStrike">
              <a:latin typeface="Arial"/>
            </a:endParaRPr>
          </a:p>
          <a:p>
            <a:pPr lvl="1" marL="6523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Overall system design</a:t>
            </a:r>
            <a:endParaRPr b="0" lang="en-US" sz="1800" spc="-1" strike="noStrike">
              <a:latin typeface="Arial"/>
            </a:endParaRPr>
          </a:p>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May also need to consider hardware security</a:t>
            </a:r>
            <a:endParaRPr b="0" lang="en-US" sz="1800" spc="-1" strike="noStrike">
              <a:latin typeface="Arial"/>
            </a:endParaRPr>
          </a:p>
          <a:p>
            <a:pPr lvl="1" marL="6523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Tamper-proof devices</a:t>
            </a:r>
            <a:endParaRPr b="0" lang="en-US" sz="1800" spc="-1" strike="noStrike">
              <a:latin typeface="Arial"/>
            </a:endParaRPr>
          </a:p>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However: Often IoT devices are not designed with security in mind from the start.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335520" y="764640"/>
            <a:ext cx="10749600" cy="5004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Cryptography (1)</a:t>
            </a:r>
            <a:endParaRPr b="0" lang="en-US" sz="2400" spc="-1" strike="noStrike">
              <a:latin typeface="Arial"/>
            </a:endParaRPr>
          </a:p>
        </p:txBody>
      </p:sp>
      <p:sp>
        <p:nvSpPr>
          <p:cNvPr id="291" name="CustomShape 2"/>
          <p:cNvSpPr/>
          <p:nvPr/>
        </p:nvSpPr>
        <p:spPr>
          <a:xfrm>
            <a:off x="335520" y="1268640"/>
            <a:ext cx="10749600" cy="5037120"/>
          </a:xfrm>
          <a:prstGeom prst="rect">
            <a:avLst/>
          </a:prstGeom>
          <a:noFill/>
          <a:ln>
            <a:noFill/>
          </a:ln>
        </p:spPr>
        <p:style>
          <a:lnRef idx="0"/>
          <a:fillRef idx="0"/>
          <a:effectRef idx="0"/>
          <a:fontRef idx="minor"/>
        </p:style>
        <p:txBody>
          <a:bodyPr lIns="90000" rIns="90000" tIns="45000" bIns="45000" anchor="ctr">
            <a:noAutofit/>
          </a:bodyPr>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Consider low-power devices</a:t>
            </a:r>
            <a:endParaRPr b="0" lang="en-US" sz="1800" spc="-1" strike="noStrike">
              <a:latin typeface="Arial"/>
            </a:endParaRPr>
          </a:p>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Common protocols (SSL/TLS) often too heavy</a:t>
            </a:r>
            <a:endParaRPr b="0" lang="en-US" sz="1800" spc="-1" strike="noStrike">
              <a:latin typeface="Arial"/>
            </a:endParaRPr>
          </a:p>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Main things to consider:</a:t>
            </a:r>
            <a:endParaRPr b="0" lang="en-US" sz="1800" spc="-1" strike="noStrike">
              <a:latin typeface="Arial"/>
            </a:endParaRPr>
          </a:p>
          <a:p>
            <a:pPr lvl="1" marL="6523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Confidentiality</a:t>
            </a:r>
            <a:endParaRPr b="0" lang="en-US" sz="1800" spc="-1" strike="noStrike">
              <a:latin typeface="Arial"/>
            </a:endParaRPr>
          </a:p>
          <a:p>
            <a:pPr lvl="1" marL="6523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Integrity</a:t>
            </a:r>
            <a:endParaRPr b="0" lang="en-US" sz="1800" spc="-1" strike="noStrike">
              <a:latin typeface="Arial"/>
            </a:endParaRPr>
          </a:p>
          <a:p>
            <a:pPr lvl="1" marL="6523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Authentication</a:t>
            </a:r>
            <a:endParaRPr b="0" lang="en-US" sz="1800" spc="-1" strike="noStrike">
              <a:latin typeface="Arial"/>
            </a:endParaRPr>
          </a:p>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Different approaches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335520" y="764640"/>
            <a:ext cx="10749600" cy="5004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Cryptography (2)</a:t>
            </a:r>
            <a:endParaRPr b="0" lang="en-US" sz="2400" spc="-1" strike="noStrike">
              <a:latin typeface="Arial"/>
            </a:endParaRPr>
          </a:p>
        </p:txBody>
      </p:sp>
      <p:sp>
        <p:nvSpPr>
          <p:cNvPr id="293" name="CustomShape 2"/>
          <p:cNvSpPr/>
          <p:nvPr/>
        </p:nvSpPr>
        <p:spPr>
          <a:xfrm>
            <a:off x="335520" y="1268640"/>
            <a:ext cx="10749600" cy="5037120"/>
          </a:xfrm>
          <a:prstGeom prst="rect">
            <a:avLst/>
          </a:prstGeom>
          <a:noFill/>
          <a:ln>
            <a:noFill/>
          </a:ln>
        </p:spPr>
        <p:style>
          <a:lnRef idx="0"/>
          <a:fillRef idx="0"/>
          <a:effectRef idx="0"/>
          <a:fontRef idx="minor"/>
        </p:style>
        <p:txBody>
          <a:bodyPr lIns="90000" rIns="90000" tIns="45000" bIns="45000" anchor="ctr">
            <a:noAutofit/>
          </a:bodyPr>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RSA too heavy for very low-powered devices</a:t>
            </a:r>
            <a:endParaRPr b="0" lang="en-US" sz="1800" spc="-1" strike="noStrike">
              <a:latin typeface="Arial"/>
            </a:endParaRPr>
          </a:p>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ECC can be acceptable, but still slow</a:t>
            </a:r>
            <a:endParaRPr b="0" lang="en-US" sz="1800" spc="-1" strike="noStrike">
              <a:latin typeface="Arial"/>
            </a:endParaRPr>
          </a:p>
          <a:p>
            <a:pPr>
              <a:lnSpc>
                <a:spcPct val="100000"/>
              </a:lnSpc>
              <a:spcBef>
                <a:spcPts val="360"/>
              </a:spcBef>
            </a:pPr>
            <a:endParaRPr b="0" lang="en-US" sz="1800" spc="-1" strike="noStrike">
              <a:latin typeface="Arial"/>
            </a:endParaRPr>
          </a:p>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Main focus on symmetric cryptography:</a:t>
            </a:r>
            <a:endParaRPr b="0" lang="en-US" sz="1800" spc="-1" strike="noStrike">
              <a:latin typeface="Arial"/>
            </a:endParaRPr>
          </a:p>
          <a:p>
            <a:pPr lvl="1" marL="432000" indent="-2142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AES128 can perform well even on 8bit micro-controllers</a:t>
            </a:r>
            <a:endParaRPr b="0" lang="en-US" sz="1800" spc="-1" strike="noStrike">
              <a:latin typeface="Arial"/>
            </a:endParaRPr>
          </a:p>
          <a:p>
            <a:pPr lvl="1" marL="432000" indent="-2142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Block cipher based MACs</a:t>
            </a:r>
            <a:endParaRPr b="0" lang="en-US" sz="1800" spc="-1" strike="noStrike">
              <a:latin typeface="Arial"/>
            </a:endParaRPr>
          </a:p>
          <a:p>
            <a:pPr lvl="1" marL="432000" indent="-2142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SipHash (but is short)</a:t>
            </a:r>
            <a:endParaRPr b="0" lang="en-US" sz="1800" spc="-1" strike="noStrike">
              <a:latin typeface="Arial"/>
            </a:endParaRPr>
          </a:p>
          <a:p>
            <a:pPr lvl="1" marL="432000" indent="-2142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SHA family comparatively slow</a:t>
            </a:r>
            <a:endParaRPr b="0" lang="en-US" sz="1800" spc="-1" strike="noStrike">
              <a:latin typeface="Arial"/>
            </a:endParaRPr>
          </a:p>
          <a:p>
            <a:pPr>
              <a:lnSpc>
                <a:spcPct val="100000"/>
              </a:lnSpc>
              <a:spcBef>
                <a:spcPts val="360"/>
              </a:spcBef>
            </a:pPr>
            <a:endParaRPr b="0" lang="en-US" sz="1800" spc="-1" strike="noStrike">
              <a:latin typeface="Arial"/>
            </a:endParaRPr>
          </a:p>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Issue: Shared keys</a:t>
            </a:r>
            <a:endParaRPr b="0" lang="en-US" sz="1800" spc="-1" strike="noStrike">
              <a:latin typeface="Arial"/>
            </a:endParaRPr>
          </a:p>
        </p:txBody>
      </p:sp>
      <p:pic>
        <p:nvPicPr>
          <p:cNvPr id="294" name="Grafik 4" descr=""/>
          <p:cNvPicPr/>
          <p:nvPr/>
        </p:nvPicPr>
        <p:blipFill>
          <a:blip r:embed="rId1"/>
          <a:stretch/>
        </p:blipFill>
        <p:spPr>
          <a:xfrm>
            <a:off x="7289640" y="840960"/>
            <a:ext cx="3771720" cy="2265120"/>
          </a:xfrm>
          <a:prstGeom prst="rect">
            <a:avLst/>
          </a:prstGeom>
          <a:ln>
            <a:noFill/>
          </a:ln>
        </p:spPr>
      </p:pic>
      <p:pic>
        <p:nvPicPr>
          <p:cNvPr id="295" name="Grafik 5" descr=""/>
          <p:cNvPicPr/>
          <p:nvPr/>
        </p:nvPicPr>
        <p:blipFill>
          <a:blip r:embed="rId2"/>
          <a:stretch/>
        </p:blipFill>
        <p:spPr>
          <a:xfrm>
            <a:off x="7315200" y="3291840"/>
            <a:ext cx="3800880" cy="2307240"/>
          </a:xfrm>
          <a:prstGeom prst="rect">
            <a:avLst/>
          </a:prstGeom>
          <a:ln>
            <a:noFill/>
          </a:ln>
        </p:spPr>
      </p:pic>
      <p:sp>
        <p:nvSpPr>
          <p:cNvPr id="296" name="CustomShape 3"/>
          <p:cNvSpPr/>
          <p:nvPr/>
        </p:nvSpPr>
        <p:spPr>
          <a:xfrm>
            <a:off x="7772400" y="5669280"/>
            <a:ext cx="320832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900" spc="-1" strike="noStrike">
                <a:solidFill>
                  <a:srgbClr val="a6a6a6"/>
                </a:solidFill>
                <a:latin typeface="Roboto"/>
                <a:ea typeface="Roboto"/>
              </a:rPr>
              <a:t>https://www.mdpi.com/1424-8220/15/8/19560/htm</a:t>
            </a:r>
            <a:endParaRPr b="0" lang="en-US" sz="900" spc="-1" strike="noStrike">
              <a:latin typeface="Arial"/>
            </a:endParaRPr>
          </a:p>
        </p:txBody>
      </p:sp>
      <p:sp>
        <p:nvSpPr>
          <p:cNvPr id="297" name="CustomShape 4"/>
          <p:cNvSpPr/>
          <p:nvPr/>
        </p:nvSpPr>
        <p:spPr>
          <a:xfrm>
            <a:off x="263520" y="6411600"/>
            <a:ext cx="10890720" cy="2275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900" spc="-1" strike="noStrike">
                <a:solidFill>
                  <a:srgbClr val="a6a6a6"/>
                </a:solidFill>
                <a:latin typeface="Roboto"/>
                <a:ea typeface="Roboto"/>
              </a:rPr>
              <a:t>O. Alfandi, A. Bochem, A. Kellner, C. Göge, D. Hogrefe (2015) – Secure and Authenticated Data Communication in Wireless Sensor Networks – https://www.mdpi.com/1424-8220/15/8/19560/htm – </a:t>
            </a:r>
            <a:r>
              <a:rPr b="0" lang="de-DE" sz="900" spc="-1" strike="noStrike" u="sng">
                <a:solidFill>
                  <a:srgbClr val="0000ff"/>
                </a:solidFill>
                <a:uFillTx/>
                <a:latin typeface="Roboto"/>
                <a:ea typeface="Roboto"/>
                <a:hlinkClick r:id="rId3"/>
              </a:rPr>
              <a:t>CC BY 4.0</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335520" y="764640"/>
            <a:ext cx="10749600" cy="5004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Privacy</a:t>
            </a:r>
            <a:endParaRPr b="0" lang="en-US" sz="2400" spc="-1" strike="noStrike">
              <a:latin typeface="Arial"/>
            </a:endParaRPr>
          </a:p>
        </p:txBody>
      </p:sp>
      <p:sp>
        <p:nvSpPr>
          <p:cNvPr id="299" name="CustomShape 2"/>
          <p:cNvSpPr/>
          <p:nvPr/>
        </p:nvSpPr>
        <p:spPr>
          <a:xfrm>
            <a:off x="335520" y="1268640"/>
            <a:ext cx="10749600" cy="5037120"/>
          </a:xfrm>
          <a:prstGeom prst="rect">
            <a:avLst/>
          </a:prstGeom>
          <a:noFill/>
          <a:ln>
            <a:noFill/>
          </a:ln>
        </p:spPr>
        <p:style>
          <a:lnRef idx="0"/>
          <a:fillRef idx="0"/>
          <a:effectRef idx="0"/>
          <a:fontRef idx="minor"/>
        </p:style>
        <p:txBody>
          <a:bodyPr lIns="90000" rIns="90000" tIns="45000" bIns="45000" anchor="ctr">
            <a:noAutofit/>
          </a:bodyPr>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Complex topic</a:t>
            </a:r>
            <a:endParaRPr b="0" lang="en-US" sz="1800" spc="-1" strike="noStrike">
              <a:latin typeface="Arial"/>
            </a:endParaRPr>
          </a:p>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Requires:</a:t>
            </a:r>
            <a:endParaRPr b="0" lang="en-US" sz="1800" spc="-1" strike="noStrike">
              <a:latin typeface="Arial"/>
            </a:endParaRPr>
          </a:p>
          <a:p>
            <a:pPr lvl="1" marL="6523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Secure implementations</a:t>
            </a:r>
            <a:endParaRPr b="0" lang="en-US" sz="1800" spc="-1" strike="noStrike">
              <a:latin typeface="Arial"/>
            </a:endParaRPr>
          </a:p>
          <a:p>
            <a:pPr lvl="1" marL="6523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Additional care take to:</a:t>
            </a:r>
            <a:endParaRPr b="0" lang="en-US" sz="1800" spc="-1" strike="noStrike">
              <a:latin typeface="Arial"/>
            </a:endParaRPr>
          </a:p>
          <a:p>
            <a:pPr lvl="3" marL="864000" indent="-214200">
              <a:lnSpc>
                <a:spcPct val="100000"/>
              </a:lnSpc>
              <a:spcBef>
                <a:spcPts val="360"/>
              </a:spcBef>
              <a:buClr>
                <a:srgbClr val="000000"/>
              </a:buClr>
              <a:buSzPct val="45000"/>
              <a:buFont typeface="Wingdings" charset="2"/>
              <a:buChar char=""/>
            </a:pPr>
            <a:r>
              <a:rPr b="0" lang="en-US" sz="1800" spc="-1" strike="noStrike">
                <a:solidFill>
                  <a:srgbClr val="000000"/>
                </a:solidFill>
                <a:latin typeface="DejaVu Sans"/>
                <a:ea typeface="DejaVu Sans"/>
              </a:rPr>
              <a:t>Minimize personal data being stored/processed</a:t>
            </a:r>
            <a:endParaRPr b="0" lang="en-US" sz="1800" spc="-1" strike="noStrike">
              <a:latin typeface="Arial"/>
            </a:endParaRPr>
          </a:p>
          <a:p>
            <a:pPr lvl="3" marL="864000" indent="-214200">
              <a:lnSpc>
                <a:spcPct val="100000"/>
              </a:lnSpc>
              <a:spcBef>
                <a:spcPts val="360"/>
              </a:spcBef>
              <a:buClr>
                <a:srgbClr val="000000"/>
              </a:buClr>
              <a:buSzPct val="45000"/>
              <a:buFont typeface="Wingdings" charset="2"/>
              <a:buChar char=""/>
            </a:pPr>
            <a:r>
              <a:rPr b="0" lang="en-US" sz="1800" spc="-1" strike="noStrike">
                <a:solidFill>
                  <a:srgbClr val="000000"/>
                </a:solidFill>
                <a:latin typeface="DejaVu Sans"/>
                <a:ea typeface="DejaVu Sans"/>
              </a:rPr>
              <a:t>Where possible, process locally</a:t>
            </a:r>
            <a:endParaRPr b="0" lang="en-US" sz="1800" spc="-1" strike="noStrike">
              <a:latin typeface="Arial"/>
            </a:endParaRPr>
          </a:p>
          <a:p>
            <a:pPr lvl="3" marL="864000" indent="-214200">
              <a:lnSpc>
                <a:spcPct val="100000"/>
              </a:lnSpc>
              <a:spcBef>
                <a:spcPts val="360"/>
              </a:spcBef>
              <a:buClr>
                <a:srgbClr val="000000"/>
              </a:buClr>
              <a:buSzPct val="45000"/>
              <a:buFont typeface="Wingdings" charset="2"/>
              <a:buChar char=""/>
            </a:pPr>
            <a:r>
              <a:rPr b="0" lang="en-US" sz="1800" spc="-1" strike="noStrike">
                <a:solidFill>
                  <a:srgbClr val="000000"/>
                </a:solidFill>
                <a:latin typeface="DejaVu Sans"/>
                <a:ea typeface="DejaVu Sans"/>
              </a:rPr>
              <a:t>Where necessary, store encrypted</a:t>
            </a:r>
            <a:endParaRPr b="0" lang="en-US" sz="1800" spc="-1" strike="noStrike">
              <a:latin typeface="Arial"/>
            </a:endParaRPr>
          </a:p>
          <a:p>
            <a:pPr lvl="3" marL="864000" indent="-214200">
              <a:lnSpc>
                <a:spcPct val="100000"/>
              </a:lnSpc>
              <a:spcBef>
                <a:spcPts val="360"/>
              </a:spcBef>
              <a:buClr>
                <a:srgbClr val="000000"/>
              </a:buClr>
              <a:buSzPct val="45000"/>
              <a:buFont typeface="Wingdings" charset="2"/>
              <a:buChar char=""/>
            </a:pPr>
            <a:r>
              <a:rPr b="0" lang="en-US" sz="1800" spc="-1" strike="noStrike">
                <a:solidFill>
                  <a:srgbClr val="000000"/>
                </a:solidFill>
                <a:latin typeface="DejaVu Sans"/>
                <a:ea typeface="DejaVu Sans"/>
              </a:rPr>
              <a:t>Trust considerations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335520" y="4406760"/>
            <a:ext cx="10746360" cy="13554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3000" spc="-1" strike="noStrike" cap="all">
                <a:solidFill>
                  <a:srgbClr val="008c4f"/>
                </a:solidFill>
                <a:latin typeface="DejaVu Sans"/>
                <a:ea typeface="DejaVu Sans"/>
              </a:rPr>
              <a:t>Exercise E04</a:t>
            </a:r>
            <a:endParaRPr b="0" lang="en-US" sz="3000" spc="-1" strike="noStrike">
              <a:latin typeface="Arial"/>
            </a:endParaRPr>
          </a:p>
        </p:txBody>
      </p:sp>
      <p:sp>
        <p:nvSpPr>
          <p:cNvPr id="301" name="CustomShape 2"/>
          <p:cNvSpPr/>
          <p:nvPr/>
        </p:nvSpPr>
        <p:spPr>
          <a:xfrm>
            <a:off x="335520" y="2906640"/>
            <a:ext cx="10746360" cy="149328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335520" y="764640"/>
            <a:ext cx="10746360" cy="4971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E04 – IoT Processing</a:t>
            </a:r>
            <a:endParaRPr b="0" lang="en-US" sz="2400" spc="-1" strike="noStrike">
              <a:latin typeface="Arial"/>
            </a:endParaRPr>
          </a:p>
          <a:p>
            <a:pPr>
              <a:lnSpc>
                <a:spcPct val="100000"/>
              </a:lnSpc>
            </a:pPr>
            <a:endParaRPr b="0" lang="en-US" sz="2400" spc="-1" strike="noStrike">
              <a:latin typeface="Arial"/>
            </a:endParaRPr>
          </a:p>
        </p:txBody>
      </p:sp>
      <p:sp>
        <p:nvSpPr>
          <p:cNvPr id="303" name="CustomShape 2"/>
          <p:cNvSpPr/>
          <p:nvPr/>
        </p:nvSpPr>
        <p:spPr>
          <a:xfrm>
            <a:off x="335520" y="1268640"/>
            <a:ext cx="10746360" cy="5033880"/>
          </a:xfrm>
          <a:prstGeom prst="rect">
            <a:avLst/>
          </a:prstGeom>
          <a:noFill/>
          <a:ln>
            <a:solidFill>
              <a:srgbClr val="ffffff"/>
            </a:solidFill>
          </a:ln>
        </p:spPr>
        <p:style>
          <a:lnRef idx="0"/>
          <a:fillRef idx="0"/>
          <a:effectRef idx="0"/>
          <a:fontRef idx="minor"/>
        </p:style>
        <p:txBody>
          <a:bodyPr lIns="90000" rIns="90000" tIns="45000" bIns="45000" anchor="ctr">
            <a:noAutofit/>
          </a:bodyPr>
          <a:p>
            <a:pPr marL="343440" indent="-339840">
              <a:lnSpc>
                <a:spcPct val="100000"/>
              </a:lnSpc>
              <a:spcBef>
                <a:spcPts val="360"/>
              </a:spcBef>
              <a:buClr>
                <a:srgbClr val="008c4f"/>
              </a:buClr>
              <a:buSzPct val="115000"/>
              <a:buFont typeface="Arial"/>
              <a:buAutoNum type="arabicParenR"/>
            </a:pPr>
            <a:r>
              <a:rPr b="0" lang="en-US" sz="1800" spc="-1" strike="noStrike">
                <a:solidFill>
                  <a:srgbClr val="000000"/>
                </a:solidFill>
                <a:latin typeface="DejaVu Sans"/>
                <a:ea typeface="DejaVu Sans"/>
              </a:rPr>
              <a:t>In E03, you gathered weather data from different sources (sensors) and aggregated</a:t>
            </a:r>
            <a:endParaRPr b="0" lang="en-US" sz="1800" spc="-1" strike="noStrike">
              <a:latin typeface="Arial"/>
            </a:endParaRPr>
          </a:p>
          <a:p>
            <a:pPr marL="343440" indent="-339840">
              <a:lnSpc>
                <a:spcPct val="100000"/>
              </a:lnSpc>
              <a:spcBef>
                <a:spcPts val="360"/>
              </a:spcBef>
              <a:buClr>
                <a:srgbClr val="008c4f"/>
              </a:buClr>
              <a:buSzPct val="115000"/>
              <a:buFont typeface="Arial"/>
              <a:buAutoNum type="arabicParenR"/>
            </a:pPr>
            <a:r>
              <a:rPr b="0" lang="en-US" sz="1800" spc="-1" strike="noStrike">
                <a:solidFill>
                  <a:srgbClr val="000000"/>
                </a:solidFill>
                <a:latin typeface="DejaVu Sans"/>
                <a:ea typeface="DejaVu Sans"/>
              </a:rPr>
              <a:t>them into a single data set. Now, the energy sellers will use that data to predict</a:t>
            </a:r>
            <a:endParaRPr b="0" lang="en-US" sz="1800" spc="-1" strike="noStrike">
              <a:latin typeface="Arial"/>
            </a:endParaRPr>
          </a:p>
          <a:p>
            <a:pPr marL="343440" indent="-339840">
              <a:lnSpc>
                <a:spcPct val="100000"/>
              </a:lnSpc>
              <a:spcBef>
                <a:spcPts val="360"/>
              </a:spcBef>
              <a:buClr>
                <a:srgbClr val="008c4f"/>
              </a:buClr>
              <a:buSzPct val="115000"/>
              <a:buFont typeface="Arial"/>
              <a:buAutoNum type="arabicParenR"/>
            </a:pPr>
            <a:r>
              <a:rPr b="0" lang="en-US" sz="1800" spc="-1" strike="noStrike">
                <a:solidFill>
                  <a:srgbClr val="000000"/>
                </a:solidFill>
                <a:latin typeface="DejaVu Sans"/>
                <a:ea typeface="DejaVu Sans"/>
              </a:rPr>
              <a:t>their energy output and sell and serve as many customers as possible. To do so,</a:t>
            </a:r>
            <a:endParaRPr b="0" lang="en-US" sz="1800" spc="-1" strike="noStrike">
              <a:latin typeface="Arial"/>
            </a:endParaRPr>
          </a:p>
          <a:p>
            <a:pPr marL="343440" indent="-339840">
              <a:lnSpc>
                <a:spcPct val="100000"/>
              </a:lnSpc>
              <a:spcBef>
                <a:spcPts val="360"/>
              </a:spcBef>
              <a:buClr>
                <a:srgbClr val="008c4f"/>
              </a:buClr>
              <a:buSzPct val="115000"/>
              <a:buFont typeface="Arial"/>
              <a:buAutoNum type="arabicParenR"/>
            </a:pPr>
            <a:r>
              <a:rPr b="0" lang="en-US" sz="1800" spc="-1" strike="noStrike">
                <a:solidFill>
                  <a:srgbClr val="000000"/>
                </a:solidFill>
                <a:latin typeface="DejaVu Sans"/>
                <a:ea typeface="DejaVu Sans"/>
              </a:rPr>
              <a:t>your task is to use the resulting data set from E03 as an input. The timestamps of</a:t>
            </a:r>
            <a:endParaRPr b="0" lang="en-US" sz="1800" spc="-1" strike="noStrike">
              <a:latin typeface="Arial"/>
            </a:endParaRPr>
          </a:p>
          <a:p>
            <a:pPr marL="343440" indent="-339840">
              <a:lnSpc>
                <a:spcPct val="100000"/>
              </a:lnSpc>
              <a:spcBef>
                <a:spcPts val="360"/>
              </a:spcBef>
              <a:buClr>
                <a:srgbClr val="008c4f"/>
              </a:buClr>
              <a:buSzPct val="115000"/>
              <a:buFont typeface="Arial"/>
              <a:buAutoNum type="arabicParenR"/>
            </a:pPr>
            <a:r>
              <a:rPr b="0" lang="en-US" sz="1800" spc="-1" strike="noStrike">
                <a:solidFill>
                  <a:srgbClr val="000000"/>
                </a:solidFill>
                <a:latin typeface="DejaVu Sans"/>
                <a:ea typeface="DejaVu Sans"/>
              </a:rPr>
              <a:t>the data set begin with 2021-04-10 02:00:00.000; we assume all later timestamps</a:t>
            </a:r>
            <a:endParaRPr b="0" lang="en-US" sz="1800" spc="-1" strike="noStrike">
              <a:latin typeface="Arial"/>
            </a:endParaRPr>
          </a:p>
          <a:p>
            <a:pPr marL="343440" indent="-339840">
              <a:lnSpc>
                <a:spcPct val="100000"/>
              </a:lnSpc>
              <a:spcBef>
                <a:spcPts val="360"/>
              </a:spcBef>
              <a:buClr>
                <a:srgbClr val="008c4f"/>
              </a:buClr>
              <a:buSzPct val="115000"/>
              <a:buFont typeface="Arial"/>
              <a:buAutoNum type="arabicParenR"/>
            </a:pPr>
            <a:r>
              <a:rPr b="0" lang="en-US" sz="1800" spc="-1" strike="noStrike">
                <a:solidFill>
                  <a:srgbClr val="000000"/>
                </a:solidFill>
                <a:latin typeface="DejaVu Sans"/>
                <a:ea typeface="DejaVu Sans"/>
              </a:rPr>
              <a:t>represent a weather prediction in the future.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CustomShape 1"/>
          <p:cNvSpPr/>
          <p:nvPr/>
        </p:nvSpPr>
        <p:spPr>
          <a:xfrm>
            <a:off x="335520" y="1268640"/>
            <a:ext cx="10748880" cy="503640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spcBef>
                <a:spcPts val="799"/>
              </a:spcBef>
              <a:tabLst>
                <a:tab algn="l" pos="0"/>
              </a:tabLst>
            </a:pPr>
            <a:r>
              <a:rPr b="1" lang="en-US" sz="4000" spc="-1" strike="noStrike">
                <a:solidFill>
                  <a:srgbClr val="000000"/>
                </a:solidFill>
                <a:latin typeface="DejaVu Sans"/>
                <a:ea typeface="DejaVu Sans"/>
              </a:rPr>
              <a:t>Questions?</a:t>
            </a:r>
            <a:endParaRPr b="0" lang="en-US" sz="4000" spc="-1" strike="noStrike">
              <a:latin typeface="Arial"/>
            </a:endParaRPr>
          </a:p>
        </p:txBody>
      </p:sp>
      <p:sp>
        <p:nvSpPr>
          <p:cNvPr id="305" name="CustomShape 2"/>
          <p:cNvSpPr/>
          <p:nvPr/>
        </p:nvSpPr>
        <p:spPr>
          <a:xfrm>
            <a:off x="335520" y="764640"/>
            <a:ext cx="10748880" cy="49968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335520" y="4406760"/>
            <a:ext cx="10748880" cy="13579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3000" spc="-1" strike="noStrike" cap="all">
                <a:solidFill>
                  <a:srgbClr val="008c4f"/>
                </a:solidFill>
                <a:latin typeface="DejaVu Sans"/>
                <a:ea typeface="DejaVu Sans"/>
              </a:rPr>
              <a:t>Examples and Lessons Learned</a:t>
            </a:r>
            <a:endParaRPr b="0" lang="en-US" sz="3000" spc="-1" strike="noStrike">
              <a:latin typeface="Arial"/>
            </a:endParaRPr>
          </a:p>
        </p:txBody>
      </p:sp>
      <p:sp>
        <p:nvSpPr>
          <p:cNvPr id="241" name="CustomShape 2"/>
          <p:cNvSpPr/>
          <p:nvPr/>
        </p:nvSpPr>
        <p:spPr>
          <a:xfrm>
            <a:off x="335520" y="2906640"/>
            <a:ext cx="10748880" cy="149580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335520" y="764640"/>
            <a:ext cx="10748880" cy="4996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Who Refuses to Wash Hands?</a:t>
            </a:r>
            <a:endParaRPr b="0" lang="en-US" sz="2400" spc="-1" strike="noStrike">
              <a:latin typeface="Arial"/>
            </a:endParaRPr>
          </a:p>
        </p:txBody>
      </p:sp>
      <p:pic>
        <p:nvPicPr>
          <p:cNvPr id="243" name="Grafik 2" descr=""/>
          <p:cNvPicPr/>
          <p:nvPr/>
        </p:nvPicPr>
        <p:blipFill>
          <a:blip r:embed="rId1"/>
          <a:stretch/>
        </p:blipFill>
        <p:spPr>
          <a:xfrm>
            <a:off x="727560" y="2110320"/>
            <a:ext cx="9964800" cy="368640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335520" y="764640"/>
            <a:ext cx="10748880" cy="4996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Who Refuses to Wash Hands?</a:t>
            </a:r>
            <a:endParaRPr b="0" lang="en-US" sz="2400" spc="-1" strike="noStrike">
              <a:latin typeface="Arial"/>
            </a:endParaRPr>
          </a:p>
        </p:txBody>
      </p:sp>
      <p:pic>
        <p:nvPicPr>
          <p:cNvPr id="245" name="" descr=""/>
          <p:cNvPicPr/>
          <p:nvPr/>
        </p:nvPicPr>
        <p:blipFill>
          <a:blip r:embed="rId1"/>
          <a:stretch/>
        </p:blipFill>
        <p:spPr>
          <a:xfrm>
            <a:off x="1097280" y="1265760"/>
            <a:ext cx="9051120" cy="5099400"/>
          </a:xfrm>
          <a:prstGeom prst="rect">
            <a:avLst/>
          </a:prstGeom>
          <a:ln>
            <a:noFill/>
          </a:ln>
        </p:spPr>
      </p:pic>
      <p:sp>
        <p:nvSpPr>
          <p:cNvPr id="246" name="CustomShape 2"/>
          <p:cNvSpPr/>
          <p:nvPr/>
        </p:nvSpPr>
        <p:spPr>
          <a:xfrm>
            <a:off x="263520" y="6411600"/>
            <a:ext cx="9976320" cy="2275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900" spc="-1" strike="noStrike">
                <a:solidFill>
                  <a:srgbClr val="a6a6a6"/>
                </a:solidFill>
                <a:latin typeface="Roboto"/>
                <a:ea typeface="Roboto"/>
              </a:rPr>
              <a:t>Swagatam Majumdar – https://commons.wikimedia.org/wiki/File:How_PIR_Sensor_Device_Detects_Human_Presence.gif – </a:t>
            </a:r>
            <a:r>
              <a:rPr b="0" lang="de-DE" sz="900" spc="-1" strike="noStrike" u="sng">
                <a:solidFill>
                  <a:srgbClr val="0000ff"/>
                </a:solidFill>
                <a:uFillTx/>
                <a:latin typeface="Roboto"/>
                <a:ea typeface="Roboto"/>
                <a:hlinkClick r:id="rId2"/>
              </a:rPr>
              <a:t>CC BY-SA 4.0</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335520" y="764640"/>
            <a:ext cx="10748880" cy="4996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Who Refuses to Wash Hands?</a:t>
            </a:r>
            <a:endParaRPr b="0" lang="en-US" sz="2400" spc="-1" strike="noStrike">
              <a:latin typeface="Arial"/>
            </a:endParaRPr>
          </a:p>
        </p:txBody>
      </p:sp>
      <p:pic>
        <p:nvPicPr>
          <p:cNvPr id="248" name="" descr=""/>
          <p:cNvPicPr/>
          <p:nvPr/>
        </p:nvPicPr>
        <p:blipFill>
          <a:blip r:embed="rId1"/>
          <a:stretch/>
        </p:blipFill>
        <p:spPr>
          <a:xfrm>
            <a:off x="745560" y="1884600"/>
            <a:ext cx="10057320" cy="420228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335520" y="764640"/>
            <a:ext cx="10749600" cy="5004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Who Refuses to Wash Hands?</a:t>
            </a:r>
            <a:endParaRPr b="0" lang="en-US" sz="2400" spc="-1" strike="noStrike">
              <a:latin typeface="Arial"/>
            </a:endParaRPr>
          </a:p>
        </p:txBody>
      </p:sp>
      <p:sp>
        <p:nvSpPr>
          <p:cNvPr id="250" name="CustomShape 2"/>
          <p:cNvSpPr/>
          <p:nvPr/>
        </p:nvSpPr>
        <p:spPr>
          <a:xfrm>
            <a:off x="335520" y="1268640"/>
            <a:ext cx="10749600" cy="5037120"/>
          </a:xfrm>
          <a:prstGeom prst="rect">
            <a:avLst/>
          </a:prstGeom>
          <a:noFill/>
          <a:ln>
            <a:noFill/>
          </a:ln>
        </p:spPr>
        <p:style>
          <a:lnRef idx="0"/>
          <a:fillRef idx="0"/>
          <a:effectRef idx="0"/>
          <a:fontRef idx="minor"/>
        </p:style>
        <p:txBody>
          <a:bodyPr lIns="90000" rIns="90000" tIns="45000" bIns="45000" anchor="ctr">
            <a:noAutofit/>
          </a:bodyPr>
          <a:p>
            <a:pPr marL="360">
              <a:lnSpc>
                <a:spcPct val="150000"/>
              </a:lnSpc>
              <a:spcBef>
                <a:spcPts val="360"/>
              </a:spcBef>
            </a:pPr>
            <a:r>
              <a:rPr b="0" lang="en-US" sz="1800" spc="-1" strike="noStrike">
                <a:solidFill>
                  <a:srgbClr val="000000"/>
                </a:solidFill>
                <a:latin typeface="DejaVu Sans"/>
                <a:ea typeface="DejaVu Sans"/>
              </a:rPr>
              <a:t>Lessons learned:</a:t>
            </a:r>
            <a:endParaRPr b="0" lang="en-US" sz="1800" spc="-1" strike="noStrike">
              <a:latin typeface="Arial"/>
            </a:endParaRPr>
          </a:p>
          <a:p>
            <a:pPr lvl="1" marL="652320" indent="-192600">
              <a:lnSpc>
                <a:spcPct val="15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Correlation of data might reveal interesting and unexpected information.</a:t>
            </a:r>
            <a:endParaRPr b="0" lang="en-US" sz="1800" spc="-1" strike="noStrike">
              <a:latin typeface="Arial"/>
            </a:endParaRPr>
          </a:p>
          <a:p>
            <a:pPr lvl="1" marL="652320" indent="-192600">
              <a:lnSpc>
                <a:spcPct val="15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Implement existing IT security and data protection concepts (KNX can be operated securely) → e.g. encryption and authentication.</a:t>
            </a:r>
            <a:endParaRPr b="0" lang="en-US" sz="1800" spc="-1" strike="noStrike">
              <a:latin typeface="Arial"/>
            </a:endParaRPr>
          </a:p>
          <a:p>
            <a:pPr lvl="1" marL="652320" indent="-192600">
              <a:lnSpc>
                <a:spcPct val="15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In general:</a:t>
            </a:r>
            <a:endParaRPr b="0" lang="en-US" sz="1800" spc="-1" strike="noStrike">
              <a:latin typeface="Arial"/>
            </a:endParaRPr>
          </a:p>
          <a:p>
            <a:pPr lvl="2" marL="1109520" indent="-192600">
              <a:lnSpc>
                <a:spcPct val="150000"/>
              </a:lnSpc>
              <a:spcBef>
                <a:spcPts val="360"/>
              </a:spcBef>
              <a:buClr>
                <a:srgbClr val="000000"/>
              </a:buClr>
              <a:buSzPct val="45000"/>
              <a:buFont typeface="icomoon"/>
              <a:buChar char="—"/>
            </a:pPr>
            <a:r>
              <a:rPr b="0" lang="en-US" sz="1800" spc="-1" strike="noStrike">
                <a:solidFill>
                  <a:srgbClr val="000000"/>
                </a:solidFill>
                <a:latin typeface="DejaVu Sans"/>
                <a:ea typeface="DejaVu Sans"/>
              </a:rPr>
              <a:t>Collect/store/analyze data vs. GDPR</a:t>
            </a:r>
            <a:endParaRPr b="0" lang="en-US" sz="1800" spc="-1" strike="noStrike">
              <a:latin typeface="Arial"/>
            </a:endParaRPr>
          </a:p>
          <a:p>
            <a:pPr lvl="2" marL="1109520" indent="-192600">
              <a:lnSpc>
                <a:spcPct val="150000"/>
              </a:lnSpc>
              <a:spcBef>
                <a:spcPts val="360"/>
              </a:spcBef>
              <a:buClr>
                <a:srgbClr val="000000"/>
              </a:buClr>
              <a:buSzPct val="45000"/>
              <a:buFont typeface="icomoon"/>
              <a:buChar char="—"/>
            </a:pPr>
            <a:r>
              <a:rPr b="0" lang="en-US" sz="1800" spc="-1" strike="noStrike">
                <a:solidFill>
                  <a:srgbClr val="000000"/>
                </a:solidFill>
                <a:latin typeface="DejaVu Sans"/>
                <a:ea typeface="DejaVu Sans"/>
              </a:rPr>
              <a:t>Stored data must be secured and protected accordingly</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335520" y="764640"/>
            <a:ext cx="10748880" cy="4996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Jeep Cherokee Hack 2015</a:t>
            </a:r>
            <a:endParaRPr b="0" lang="en-US" sz="2400" spc="-1" strike="noStrike">
              <a:latin typeface="Arial"/>
            </a:endParaRPr>
          </a:p>
        </p:txBody>
      </p:sp>
      <p:sp>
        <p:nvSpPr>
          <p:cNvPr id="252" name="CustomShape 2"/>
          <p:cNvSpPr/>
          <p:nvPr/>
        </p:nvSpPr>
        <p:spPr>
          <a:xfrm>
            <a:off x="263520" y="6411600"/>
            <a:ext cx="9976320" cy="2275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900" spc="-1" strike="noStrike">
                <a:solidFill>
                  <a:srgbClr val="a6a6a6"/>
                </a:solidFill>
                <a:latin typeface="Roboto"/>
                <a:ea typeface="Roboto"/>
              </a:rPr>
              <a:t>EurovisionNim – https://commons.wikimedia.org/wiki/File:2015_Jeep_Cherokee_(KL)_Longitude_wagon_(2018-09-03)_01.jpg – </a:t>
            </a:r>
            <a:r>
              <a:rPr b="0" lang="de-DE" sz="900" spc="-1" strike="noStrike" u="sng">
                <a:solidFill>
                  <a:srgbClr val="0000ff"/>
                </a:solidFill>
                <a:uFillTx/>
                <a:latin typeface="Roboto"/>
                <a:ea typeface="Roboto"/>
                <a:hlinkClick r:id="rId1"/>
              </a:rPr>
              <a:t>CC BY-SA 4.0</a:t>
            </a:r>
            <a:endParaRPr b="0" lang="en-US" sz="900" spc="-1" strike="noStrike">
              <a:latin typeface="Arial"/>
            </a:endParaRPr>
          </a:p>
        </p:txBody>
      </p:sp>
      <p:pic>
        <p:nvPicPr>
          <p:cNvPr id="253" name="" descr=""/>
          <p:cNvPicPr/>
          <p:nvPr/>
        </p:nvPicPr>
        <p:blipFill>
          <a:blip r:embed="rId2"/>
          <a:stretch/>
        </p:blipFill>
        <p:spPr>
          <a:xfrm>
            <a:off x="1463040" y="1371600"/>
            <a:ext cx="8631360" cy="494208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335520" y="764640"/>
            <a:ext cx="10748880" cy="4996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Jeep Cherokee Hack 2015</a:t>
            </a:r>
            <a:endParaRPr b="0" lang="en-US" sz="2400" spc="-1" strike="noStrike">
              <a:latin typeface="Arial"/>
            </a:endParaRPr>
          </a:p>
        </p:txBody>
      </p:sp>
      <p:sp>
        <p:nvSpPr>
          <p:cNvPr id="255" name="CustomShape 2"/>
          <p:cNvSpPr/>
          <p:nvPr/>
        </p:nvSpPr>
        <p:spPr>
          <a:xfrm>
            <a:off x="263520" y="6411600"/>
            <a:ext cx="725256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900" spc="-1" strike="noStrike">
                <a:solidFill>
                  <a:srgbClr val="a6a6a6"/>
                </a:solidFill>
                <a:latin typeface="Roboto"/>
                <a:ea typeface="Roboto"/>
              </a:rPr>
              <a:t>https://www.kaspersky.com/blog/blackhat-jeep-cherokee-hack-explained/9493/</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63</TotalTime>
  <Application>LibreOffice/6.4.7.2$Linux_X86_64 LibreOffice_project/40$Build-2</Application>
  <Words>781</Words>
  <Paragraphs>123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2013-05-21T09:22:36Z</dcterms:created>
  <dc:creator>Hooby</dc:creator>
  <dc:description/>
  <dc:language>en-US</dc:language>
  <cp:lastModifiedBy>Benjamin Leiding</cp:lastModifiedBy>
  <cp:lastPrinted>2019-04-04T14:01:13Z</cp:lastPrinted>
  <dcterms:modified xsi:type="dcterms:W3CDTF">2022-05-25T13:32:46Z</dcterms:modified>
  <cp:revision>3144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Breitbild</vt:lpwstr>
  </property>
  <property fmtid="{D5CDD505-2E9C-101B-9397-08002B2CF9AE}" pid="9" name="ScaleCrop">
    <vt:bool>0</vt:bool>
  </property>
  <property fmtid="{D5CDD505-2E9C-101B-9397-08002B2CF9AE}" pid="10" name="ShareDoc">
    <vt:bool>0</vt:bool>
  </property>
  <property fmtid="{D5CDD505-2E9C-101B-9397-08002B2CF9AE}" pid="11" name="Slides">
    <vt:i4>21</vt:i4>
  </property>
</Properties>
</file>