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2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1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2.png" ContentType="image/png"/>
  <Override PartName="/ppt/media/image10.png" ContentType="image/png"/>
  <Override PartName="/ppt/media/image6.jpeg" ContentType="image/jpeg"/>
  <Override PartName="/ppt/media/image1.png" ContentType="image/png"/>
  <Override PartName="/ppt/media/image17.png" ContentType="image/png"/>
  <Override PartName="/ppt/media/image15.png" ContentType="image/png"/>
  <Override PartName="/ppt/media/image3.jpeg" ContentType="image/jpeg"/>
  <Override PartName="/ppt/media/image14.png" ContentType="image/png"/>
  <Override PartName="/ppt/media/image5.png" ContentType="image/png"/>
  <Override PartName="/ppt/media/image8.jpeg" ContentType="image/jpeg"/>
  <Override PartName="/ppt/media/image9.png" ContentType="image/png"/>
  <Override PartName="/ppt/media/image13.png" ContentType="image/png"/>
  <Override PartName="/ppt/media/image4.png" ContentType="image/png"/>
  <Override PartName="/ppt/media/image16.png" ContentType="image/png"/>
  <Override PartName="/ppt/media/image7.png" ContentType="image/png"/>
  <Override PartName="/ppt/media/image2.png" ContentType="image/png"/>
  <Override PartName="/ppt/media/image11.png" ContentType="image/png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49.xml" ContentType="application/vnd.openxmlformats-officedocument.presentationml.slide+xml"/>
  <Override PartName="/ppt/slides/slide21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40.xml" ContentType="application/vnd.openxmlformats-officedocument.presentationml.slide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6.xml.rels" ContentType="application/vnd.openxmlformats-package.relationships+xml"/>
  <Override PartName="/ppt/slides/_rels/slide37.xml.rels" ContentType="application/vnd.openxmlformats-package.relationships+xml"/>
  <Override PartName="/ppt/slides/_rels/slide55.xml.rels" ContentType="application/vnd.openxmlformats-package.relationships+xml"/>
  <Override PartName="/ppt/slides/_rels/slide1.xml.rels" ContentType="application/vnd.openxmlformats-package.relationships+xml"/>
  <Override PartName="/ppt/slides/_rels/slide43.xml.rels" ContentType="application/vnd.openxmlformats-package.relationships+xml"/>
  <Override PartName="/ppt/slides/_rels/slide54.xml.rels" ContentType="application/vnd.openxmlformats-package.relationships+xml"/>
  <Override PartName="/ppt/slides/_rels/slide42.xml.rels" ContentType="application/vnd.openxmlformats-package.relationships+xml"/>
  <Override PartName="/ppt/slides/_rels/slide53.xml.rels" ContentType="application/vnd.openxmlformats-package.relationships+xml"/>
  <Override PartName="/ppt/slides/_rels/slide52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46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51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50.xml.rels" ContentType="application/vnd.openxmlformats-package.relationships+xml"/>
  <Override PartName="/ppt/slides/_rels/slide13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42.xml" ContentType="application/vnd.openxmlformats-officedocument.presentationml.slide+xml"/>
  <Override PartName="/ppt/slides/slide54.xml" ContentType="application/vnd.openxmlformats-officedocument.presentationml.slide+xml"/>
  <Override PartName="/ppt/slides/slide43.xml" ContentType="application/vnd.openxmlformats-officedocument.presentationml.slide+xml"/>
  <Override PartName="/ppt/slides/slide55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  <p:sldId id="277" r:id="rId35"/>
    <p:sldId id="278" r:id="rId36"/>
    <p:sldId id="279" r:id="rId37"/>
    <p:sldId id="280" r:id="rId38"/>
    <p:sldId id="281" r:id="rId39"/>
    <p:sldId id="282" r:id="rId40"/>
    <p:sldId id="283" r:id="rId41"/>
    <p:sldId id="284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00" r:id="rId58"/>
    <p:sldId id="301" r:id="rId59"/>
    <p:sldId id="302" r:id="rId60"/>
    <p:sldId id="303" r:id="rId61"/>
    <p:sldId id="304" r:id="rId62"/>
    <p:sldId id="305" r:id="rId63"/>
    <p:sldId id="306" r:id="rId64"/>
    <p:sldId id="307" r:id="rId65"/>
    <p:sldId id="308" r:id="rId66"/>
    <p:sldId id="309" r:id="rId67"/>
    <p:sldId id="310" r:id="rId6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" Target="slides/slide1.xml"/><Relationship Id="rId15" Type="http://schemas.openxmlformats.org/officeDocument/2006/relationships/slide" Target="slides/slide2.xml"/><Relationship Id="rId16" Type="http://schemas.openxmlformats.org/officeDocument/2006/relationships/slide" Target="slides/slide3.xml"/><Relationship Id="rId17" Type="http://schemas.openxmlformats.org/officeDocument/2006/relationships/slide" Target="slides/slide4.xml"/><Relationship Id="rId18" Type="http://schemas.openxmlformats.org/officeDocument/2006/relationships/slide" Target="slides/slide5.xml"/><Relationship Id="rId19" Type="http://schemas.openxmlformats.org/officeDocument/2006/relationships/slide" Target="slides/slide6.xml"/><Relationship Id="rId20" Type="http://schemas.openxmlformats.org/officeDocument/2006/relationships/slide" Target="slides/slide7.xml"/><Relationship Id="rId21" Type="http://schemas.openxmlformats.org/officeDocument/2006/relationships/slide" Target="slides/slide8.xml"/><Relationship Id="rId22" Type="http://schemas.openxmlformats.org/officeDocument/2006/relationships/slide" Target="slides/slide9.xml"/><Relationship Id="rId23" Type="http://schemas.openxmlformats.org/officeDocument/2006/relationships/slide" Target="slides/slide10.xml"/><Relationship Id="rId24" Type="http://schemas.openxmlformats.org/officeDocument/2006/relationships/slide" Target="slides/slide11.xml"/><Relationship Id="rId25" Type="http://schemas.openxmlformats.org/officeDocument/2006/relationships/slide" Target="slides/slide12.xml"/><Relationship Id="rId26" Type="http://schemas.openxmlformats.org/officeDocument/2006/relationships/slide" Target="slides/slide13.xml"/><Relationship Id="rId27" Type="http://schemas.openxmlformats.org/officeDocument/2006/relationships/slide" Target="slides/slide14.xml"/><Relationship Id="rId28" Type="http://schemas.openxmlformats.org/officeDocument/2006/relationships/slide" Target="slides/slide15.xml"/><Relationship Id="rId29" Type="http://schemas.openxmlformats.org/officeDocument/2006/relationships/slide" Target="slides/slide16.xml"/><Relationship Id="rId30" Type="http://schemas.openxmlformats.org/officeDocument/2006/relationships/slide" Target="slides/slide17.xml"/><Relationship Id="rId31" Type="http://schemas.openxmlformats.org/officeDocument/2006/relationships/slide" Target="slides/slide18.xml"/><Relationship Id="rId32" Type="http://schemas.openxmlformats.org/officeDocument/2006/relationships/slide" Target="slides/slide19.xml"/><Relationship Id="rId33" Type="http://schemas.openxmlformats.org/officeDocument/2006/relationships/slide" Target="slides/slide20.xml"/><Relationship Id="rId34" Type="http://schemas.openxmlformats.org/officeDocument/2006/relationships/slide" Target="slides/slide21.xml"/><Relationship Id="rId35" Type="http://schemas.openxmlformats.org/officeDocument/2006/relationships/slide" Target="slides/slide22.xml"/><Relationship Id="rId36" Type="http://schemas.openxmlformats.org/officeDocument/2006/relationships/slide" Target="slides/slide23.xml"/><Relationship Id="rId37" Type="http://schemas.openxmlformats.org/officeDocument/2006/relationships/slide" Target="slides/slide24.xml"/><Relationship Id="rId38" Type="http://schemas.openxmlformats.org/officeDocument/2006/relationships/slide" Target="slides/slide25.xml"/><Relationship Id="rId39" Type="http://schemas.openxmlformats.org/officeDocument/2006/relationships/slide" Target="slides/slide26.xml"/><Relationship Id="rId40" Type="http://schemas.openxmlformats.org/officeDocument/2006/relationships/slide" Target="slides/slide27.xml"/><Relationship Id="rId41" Type="http://schemas.openxmlformats.org/officeDocument/2006/relationships/slide" Target="slides/slide28.xml"/><Relationship Id="rId42" Type="http://schemas.openxmlformats.org/officeDocument/2006/relationships/slide" Target="slides/slide29.xml"/><Relationship Id="rId43" Type="http://schemas.openxmlformats.org/officeDocument/2006/relationships/slide" Target="slides/slide30.xml"/><Relationship Id="rId44" Type="http://schemas.openxmlformats.org/officeDocument/2006/relationships/slide" Target="slides/slide31.xml"/><Relationship Id="rId45" Type="http://schemas.openxmlformats.org/officeDocument/2006/relationships/slide" Target="slides/slide32.xml"/><Relationship Id="rId46" Type="http://schemas.openxmlformats.org/officeDocument/2006/relationships/slide" Target="slides/slide33.xml"/><Relationship Id="rId47" Type="http://schemas.openxmlformats.org/officeDocument/2006/relationships/slide" Target="slides/slide34.xml"/><Relationship Id="rId48" Type="http://schemas.openxmlformats.org/officeDocument/2006/relationships/slide" Target="slides/slide35.xml"/><Relationship Id="rId49" Type="http://schemas.openxmlformats.org/officeDocument/2006/relationships/slide" Target="slides/slide36.xml"/><Relationship Id="rId50" Type="http://schemas.openxmlformats.org/officeDocument/2006/relationships/slide" Target="slides/slide37.xml"/><Relationship Id="rId51" Type="http://schemas.openxmlformats.org/officeDocument/2006/relationships/slide" Target="slides/slide38.xml"/><Relationship Id="rId52" Type="http://schemas.openxmlformats.org/officeDocument/2006/relationships/slide" Target="slides/slide39.xml"/><Relationship Id="rId53" Type="http://schemas.openxmlformats.org/officeDocument/2006/relationships/slide" Target="slides/slide40.xml"/><Relationship Id="rId54" Type="http://schemas.openxmlformats.org/officeDocument/2006/relationships/slide" Target="slides/slide41.xml"/><Relationship Id="rId55" Type="http://schemas.openxmlformats.org/officeDocument/2006/relationships/slide" Target="slides/slide42.xml"/><Relationship Id="rId56" Type="http://schemas.openxmlformats.org/officeDocument/2006/relationships/slide" Target="slides/slide43.xml"/><Relationship Id="rId57" Type="http://schemas.openxmlformats.org/officeDocument/2006/relationships/slide" Target="slides/slide44.xml"/><Relationship Id="rId58" Type="http://schemas.openxmlformats.org/officeDocument/2006/relationships/slide" Target="slides/slide45.xml"/><Relationship Id="rId59" Type="http://schemas.openxmlformats.org/officeDocument/2006/relationships/slide" Target="slides/slide46.xml"/><Relationship Id="rId60" Type="http://schemas.openxmlformats.org/officeDocument/2006/relationships/slide" Target="slides/slide47.xml"/><Relationship Id="rId61" Type="http://schemas.openxmlformats.org/officeDocument/2006/relationships/slide" Target="slides/slide48.xml"/><Relationship Id="rId62" Type="http://schemas.openxmlformats.org/officeDocument/2006/relationships/slide" Target="slides/slide49.xml"/><Relationship Id="rId63" Type="http://schemas.openxmlformats.org/officeDocument/2006/relationships/slide" Target="slides/slide50.xml"/><Relationship Id="rId64" Type="http://schemas.openxmlformats.org/officeDocument/2006/relationships/slide" Target="slides/slide51.xml"/><Relationship Id="rId65" Type="http://schemas.openxmlformats.org/officeDocument/2006/relationships/slide" Target="slides/slide52.xml"/><Relationship Id="rId66" Type="http://schemas.openxmlformats.org/officeDocument/2006/relationships/slide" Target="slides/slide53.xml"/><Relationship Id="rId67" Type="http://schemas.openxmlformats.org/officeDocument/2006/relationships/slide" Target="slides/slide54.xml"/><Relationship Id="rId68" Type="http://schemas.openxmlformats.org/officeDocument/2006/relationships/slide" Target="slides/slide55.xml"/><Relationship Id="rId69" Type="http://schemas.openxmlformats.org/officeDocument/2006/relationships/presProps" Target="presProps.xml"/>
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roundedCorners val="0"/>
  <c:chart>
    <c:autoTitleDeleted val="1"/>
    <c:plotArea>
      <c:barChart>
        <c:barDir val="col"/>
        <c:grouping val="percentStack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Overshoot</c:v>
                </c:pt>
              </c:strCache>
            </c:strRef>
          </c:tx>
          <c:spPr>
            <a:solidFill>
              <a:srgbClr val="008c4f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0</c:f>
              <c:numCache>
                <c:formatCode>General</c:formatCode>
                <c:ptCount val="53"/>
                <c:pt idx="0">
                  <c:v>11.9</c:v>
                </c:pt>
                <c:pt idx="1">
                  <c:v>11.6</c:v>
                </c:pt>
                <c:pt idx="2">
                  <c:v>11.4</c:v>
                </c:pt>
                <c:pt idx="3">
                  <c:v>10.8</c:v>
                </c:pt>
                <c:pt idx="4">
                  <c:v>10.9</c:v>
                </c:pt>
                <c:pt idx="5">
                  <c:v>11</c:v>
                </c:pt>
                <c:pt idx="6">
                  <c:v>10.5</c:v>
                </c:pt>
                <c:pt idx="7">
                  <c:v>10.3</c:v>
                </c:pt>
                <c:pt idx="8">
                  <c:v>10.2</c:v>
                </c:pt>
                <c:pt idx="9">
                  <c:v>9.9</c:v>
                </c:pt>
                <c:pt idx="10">
                  <c:v>10.1</c:v>
                </c:pt>
                <c:pt idx="11">
                  <c:v>10.25</c:v>
                </c:pt>
                <c:pt idx="12">
                  <c:v>10.5</c:v>
                </c:pt>
                <c:pt idx="13">
                  <c:v>10.4</c:v>
                </c:pt>
                <c:pt idx="14">
                  <c:v>10.2</c:v>
                </c:pt>
                <c:pt idx="15">
                  <c:v>10.1</c:v>
                </c:pt>
                <c:pt idx="16">
                  <c:v>9.9</c:v>
                </c:pt>
                <c:pt idx="17">
                  <c:v>9.7</c:v>
                </c:pt>
                <c:pt idx="18">
                  <c:v>9.45</c:v>
                </c:pt>
                <c:pt idx="19">
                  <c:v>9.3</c:v>
                </c:pt>
                <c:pt idx="20">
                  <c:v>9.25</c:v>
                </c:pt>
                <c:pt idx="21">
                  <c:v>9.2</c:v>
                </c:pt>
                <c:pt idx="22">
                  <c:v>9.32</c:v>
                </c:pt>
                <c:pt idx="23">
                  <c:v>9.3</c:v>
                </c:pt>
                <c:pt idx="24">
                  <c:v>9.25</c:v>
                </c:pt>
                <c:pt idx="25">
                  <c:v>9.05</c:v>
                </c:pt>
                <c:pt idx="26">
                  <c:v>9</c:v>
                </c:pt>
                <c:pt idx="27">
                  <c:v>8.9</c:v>
                </c:pt>
                <c:pt idx="28">
                  <c:v>8.9</c:v>
                </c:pt>
                <c:pt idx="29">
                  <c:v>8.9</c:v>
                </c:pt>
                <c:pt idx="30">
                  <c:v>8.7</c:v>
                </c:pt>
                <c:pt idx="31">
                  <c:v>8.6</c:v>
                </c:pt>
                <c:pt idx="32">
                  <c:v>8.5</c:v>
                </c:pt>
                <c:pt idx="33">
                  <c:v>8.2</c:v>
                </c:pt>
                <c:pt idx="34">
                  <c:v>7.95</c:v>
                </c:pt>
                <c:pt idx="35">
                  <c:v>7.7</c:v>
                </c:pt>
                <c:pt idx="36">
                  <c:v>7.5</c:v>
                </c:pt>
                <c:pt idx="37">
                  <c:v>7.2</c:v>
                </c:pt>
                <c:pt idx="38">
                  <c:v>7.25</c:v>
                </c:pt>
                <c:pt idx="39">
                  <c:v>7.4</c:v>
                </c:pt>
                <c:pt idx="40">
                  <c:v>7.1</c:v>
                </c:pt>
                <c:pt idx="41">
                  <c:v>7</c:v>
                </c:pt>
                <c:pt idx="42">
                  <c:v>7</c:v>
                </c:pt>
                <c:pt idx="43">
                  <c:v>6.95</c:v>
                </c:pt>
                <c:pt idx="44">
                  <c:v>6.95</c:v>
                </c:pt>
                <c:pt idx="45">
                  <c:v>7</c:v>
                </c:pt>
                <c:pt idx="46">
                  <c:v>7.05</c:v>
                </c:pt>
                <c:pt idx="47">
                  <c:v>6.9</c:v>
                </c:pt>
                <c:pt idx="48">
                  <c:v>6.7</c:v>
                </c:pt>
                <c:pt idx="49">
                  <c:v>6.71</c:v>
                </c:pt>
                <c:pt idx="50">
                  <c:v>7.7</c:v>
                </c:pt>
                <c:pt idx="51">
                  <c:v>6.9</c:v>
                </c:pt>
                <c:pt idx="52">
                  <c:v>6.8</c:v>
                </c:pt>
              </c:numCache>
            </c:numRef>
          </c:val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Months Left</c:v>
                </c:pt>
              </c:strCache>
            </c:strRef>
          </c:tx>
          <c:spPr>
            <a:solidFill>
              <a:srgbClr val="ff420e"/>
            </a:solidFill>
            <a:ln w="0">
              <a:noFill/>
            </a:ln>
          </c:spPr>
          <c:invertIfNegative val="0"/>
          <c:dLbls>
            <c:txPr>
              <a:bodyPr wrap="square"/>
              <a:lstStyle/>
              <a:p>
                <a:pPr>
                  <a:defRPr b="0" sz="10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</a:p>
            </c:txPr>
            <c:dLblPos val="ctr"/>
            <c:showLegendKey val="0"/>
            <c:showVal val="0"/>
            <c:showCatName val="0"/>
            <c:showSerName val="0"/>
            <c:showPercent val="0"/>
            <c:separator> </c:separator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categories</c:f>
              <c:strCache>
                <c:ptCount val="53"/>
                <c:pt idx="0">
                  <c:v>1970</c:v>
                </c:pt>
                <c:pt idx="1">
                  <c:v>1971</c:v>
                </c:pt>
                <c:pt idx="2">
                  <c:v>1972</c:v>
                </c:pt>
                <c:pt idx="3">
                  <c:v>1973</c:v>
                </c:pt>
                <c:pt idx="4">
                  <c:v>1974</c:v>
                </c:pt>
                <c:pt idx="5">
                  <c:v>1975</c:v>
                </c:pt>
                <c:pt idx="6">
                  <c:v>1976</c:v>
                </c:pt>
                <c:pt idx="7">
                  <c:v>1977</c:v>
                </c:pt>
                <c:pt idx="8">
                  <c:v>1978</c:v>
                </c:pt>
                <c:pt idx="9">
                  <c:v>1979</c:v>
                </c:pt>
                <c:pt idx="10">
                  <c:v>1980</c:v>
                </c:pt>
                <c:pt idx="11">
                  <c:v>1981</c:v>
                </c:pt>
                <c:pt idx="12">
                  <c:v>1982</c:v>
                </c:pt>
                <c:pt idx="13">
                  <c:v>1983</c:v>
                </c:pt>
                <c:pt idx="14">
                  <c:v>1984</c:v>
                </c:pt>
                <c:pt idx="15">
                  <c:v>1985</c:v>
                </c:pt>
                <c:pt idx="16">
                  <c:v>1986</c:v>
                </c:pt>
                <c:pt idx="17">
                  <c:v>1987</c:v>
                </c:pt>
                <c:pt idx="18">
                  <c:v>1988</c:v>
                </c:pt>
                <c:pt idx="19">
                  <c:v>1989</c:v>
                </c:pt>
                <c:pt idx="20">
                  <c:v>1990</c:v>
                </c:pt>
                <c:pt idx="21">
                  <c:v>1991</c:v>
                </c:pt>
                <c:pt idx="22">
                  <c:v>1992</c:v>
                </c:pt>
                <c:pt idx="23">
                  <c:v>1993</c:v>
                </c:pt>
                <c:pt idx="24">
                  <c:v>1994</c:v>
                </c:pt>
                <c:pt idx="25">
                  <c:v>1995</c:v>
                </c:pt>
                <c:pt idx="26">
                  <c:v>1996</c:v>
                </c:pt>
                <c:pt idx="27">
                  <c:v>1997</c:v>
                </c:pt>
                <c:pt idx="28">
                  <c:v>1998</c:v>
                </c:pt>
                <c:pt idx="29">
                  <c:v>1999</c:v>
                </c:pt>
                <c:pt idx="30">
                  <c:v>2000</c:v>
                </c:pt>
                <c:pt idx="31">
                  <c:v>2001</c:v>
                </c:pt>
                <c:pt idx="32">
                  <c:v>2002</c:v>
                </c:pt>
                <c:pt idx="33">
                  <c:v>2003</c:v>
                </c:pt>
                <c:pt idx="34">
                  <c:v>2004</c:v>
                </c:pt>
                <c:pt idx="35">
                  <c:v>2005</c:v>
                </c:pt>
                <c:pt idx="36">
                  <c:v>2006</c:v>
                </c:pt>
                <c:pt idx="37">
                  <c:v>2007</c:v>
                </c:pt>
                <c:pt idx="38">
                  <c:v>2008</c:v>
                </c:pt>
                <c:pt idx="39">
                  <c:v>2009</c:v>
                </c:pt>
                <c:pt idx="40">
                  <c:v>2010</c:v>
                </c:pt>
                <c:pt idx="41">
                  <c:v>2011</c:v>
                </c:pt>
                <c:pt idx="42">
                  <c:v>2012</c:v>
                </c:pt>
                <c:pt idx="43">
                  <c:v>2013</c:v>
                </c:pt>
                <c:pt idx="44">
                  <c:v>2014</c:v>
                </c:pt>
                <c:pt idx="45">
                  <c:v>2015</c:v>
                </c:pt>
                <c:pt idx="46">
                  <c:v>2016</c:v>
                </c:pt>
                <c:pt idx="47">
                  <c:v>2017</c:v>
                </c:pt>
                <c:pt idx="48">
                  <c:v>2018</c:v>
                </c:pt>
                <c:pt idx="49">
                  <c:v>2019</c:v>
                </c:pt>
                <c:pt idx="50">
                  <c:v>2020</c:v>
                </c:pt>
                <c:pt idx="51">
                  <c:v>2021</c:v>
                </c:pt>
                <c:pt idx="52">
                  <c:v>2022</c:v>
                </c:pt>
              </c:strCache>
            </c:strRef>
          </c:cat>
          <c:val>
            <c:numRef>
              <c:f>1</c:f>
              <c:numCache>
                <c:formatCode>General</c:formatCode>
                <c:ptCount val="53"/>
                <c:pt idx="0">
                  <c:v>0.1</c:v>
                </c:pt>
                <c:pt idx="1">
                  <c:v>0.4</c:v>
                </c:pt>
                <c:pt idx="2">
                  <c:v>0.6</c:v>
                </c:pt>
                <c:pt idx="3">
                  <c:v>1.2</c:v>
                </c:pt>
                <c:pt idx="4">
                  <c:v>1.1</c:v>
                </c:pt>
                <c:pt idx="5">
                  <c:v>1</c:v>
                </c:pt>
                <c:pt idx="6">
                  <c:v>1.5</c:v>
                </c:pt>
                <c:pt idx="7">
                  <c:v>1.7</c:v>
                </c:pt>
                <c:pt idx="8">
                  <c:v>1.8</c:v>
                </c:pt>
                <c:pt idx="9">
                  <c:v>2.1</c:v>
                </c:pt>
                <c:pt idx="10">
                  <c:v>1.9</c:v>
                </c:pt>
                <c:pt idx="11">
                  <c:v>1.75</c:v>
                </c:pt>
                <c:pt idx="12">
                  <c:v>1.5</c:v>
                </c:pt>
                <c:pt idx="13">
                  <c:v>1.6</c:v>
                </c:pt>
                <c:pt idx="14">
                  <c:v>1.8</c:v>
                </c:pt>
                <c:pt idx="15">
                  <c:v>1.9</c:v>
                </c:pt>
                <c:pt idx="16">
                  <c:v>2.1</c:v>
                </c:pt>
                <c:pt idx="17">
                  <c:v>2.3</c:v>
                </c:pt>
                <c:pt idx="18">
                  <c:v>2.55</c:v>
                </c:pt>
                <c:pt idx="19">
                  <c:v>2.7</c:v>
                </c:pt>
                <c:pt idx="20">
                  <c:v>2.75</c:v>
                </c:pt>
                <c:pt idx="21">
                  <c:v>2.8</c:v>
                </c:pt>
                <c:pt idx="22">
                  <c:v>2.68</c:v>
                </c:pt>
                <c:pt idx="23">
                  <c:v>2.7</c:v>
                </c:pt>
                <c:pt idx="24">
                  <c:v>2.75</c:v>
                </c:pt>
                <c:pt idx="25">
                  <c:v>2.95</c:v>
                </c:pt>
                <c:pt idx="26">
                  <c:v>3</c:v>
                </c:pt>
                <c:pt idx="27">
                  <c:v>3.1</c:v>
                </c:pt>
                <c:pt idx="28">
                  <c:v>3.1</c:v>
                </c:pt>
                <c:pt idx="29">
                  <c:v>3.1</c:v>
                </c:pt>
                <c:pt idx="30">
                  <c:v>3.3</c:v>
                </c:pt>
                <c:pt idx="31">
                  <c:v>3.4</c:v>
                </c:pt>
                <c:pt idx="32">
                  <c:v>3.5</c:v>
                </c:pt>
                <c:pt idx="33">
                  <c:v>3.8</c:v>
                </c:pt>
                <c:pt idx="34">
                  <c:v>4.05</c:v>
                </c:pt>
                <c:pt idx="35">
                  <c:v>4.3</c:v>
                </c:pt>
                <c:pt idx="36">
                  <c:v>4.5</c:v>
                </c:pt>
                <c:pt idx="37">
                  <c:v>4.8</c:v>
                </c:pt>
                <c:pt idx="38">
                  <c:v>4.75</c:v>
                </c:pt>
                <c:pt idx="39">
                  <c:v>4.6</c:v>
                </c:pt>
                <c:pt idx="40">
                  <c:v>4.9</c:v>
                </c:pt>
                <c:pt idx="41">
                  <c:v>5</c:v>
                </c:pt>
                <c:pt idx="42">
                  <c:v>5</c:v>
                </c:pt>
                <c:pt idx="43">
                  <c:v>5.05</c:v>
                </c:pt>
                <c:pt idx="44">
                  <c:v>5.05</c:v>
                </c:pt>
                <c:pt idx="45">
                  <c:v>5</c:v>
                </c:pt>
                <c:pt idx="46">
                  <c:v>4.95</c:v>
                </c:pt>
                <c:pt idx="47">
                  <c:v>5.1</c:v>
                </c:pt>
                <c:pt idx="48">
                  <c:v>5.3</c:v>
                </c:pt>
                <c:pt idx="49">
                  <c:v>5.29</c:v>
                </c:pt>
                <c:pt idx="50">
                  <c:v>4.3</c:v>
                </c:pt>
                <c:pt idx="51">
                  <c:v>5.1</c:v>
                </c:pt>
                <c:pt idx="52">
                  <c:v>5.2</c:v>
                </c:pt>
              </c:numCache>
            </c:numRef>
          </c:val>
        </c:ser>
        <c:gapWidth val="100"/>
        <c:overlap val="100"/>
        <c:axId val="30463149"/>
        <c:axId val="72812147"/>
      </c:barChart>
      <c:catAx>
        <c:axId val="30463149"/>
        <c:scaling>
          <c:orientation val="minMax"/>
        </c:scaling>
        <c:delete val="0"/>
        <c:axPos val="b"/>
        <c:title>
          <c:tx>
            <c:rich>
              <a:bodyPr rot="0"/>
              <a:lstStyle/>
              <a:p>
                <a:pPr>
                  <a:def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defRPr>
                </a:pPr>
                <a:r>
                  <a:rPr b="0" lang="en-US" sz="900" spc="-1" strike="noStrike">
                    <a:solidFill>
                      <a:srgbClr val="000000"/>
                    </a:solidFill>
                    <a:latin typeface="DejaVu Sans"/>
                    <a:ea typeface="DejaVu Sans"/>
                  </a:rPr>
                  <a:t>(Planet's Biocapacity / Humanity's Ecological Footprint) x 365 = Earth Overshoot Day</a:t>
                </a:r>
              </a:p>
            </c:rich>
          </c:tx>
          <c:overlay val="0"/>
          <c:spPr>
            <a:noFill/>
            <a:ln w="0">
              <a:noFill/>
            </a:ln>
          </c:spPr>
        </c:title>
        <c:numFmt formatCode="General" sourceLinked="0"/>
        <c:majorTickMark val="out"/>
        <c:minorTickMark val="none"/>
        <c:tickLblPos val="nextTo"/>
        <c:spPr>
          <a:ln w="9360">
            <a:solidFill>
              <a:srgbClr val="b3b3b3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DejaVu Sans"/>
                <a:ea typeface="DejaVu Sans"/>
              </a:defRPr>
            </a:pPr>
          </a:p>
        </c:txPr>
        <c:crossAx val="72812147"/>
        <c:crosses val="autoZero"/>
        <c:auto val="1"/>
        <c:lblAlgn val="ctr"/>
        <c:lblOffset val="100"/>
        <c:noMultiLvlLbl val="0"/>
      </c:catAx>
      <c:valAx>
        <c:axId val="72812147"/>
        <c:scaling>
          <c:orientation val="minMax"/>
          <c:max val="1"/>
          <c:min val="0"/>
        </c:scaling>
        <c:delete val="1"/>
        <c:axPos val="l"/>
        <c:numFmt formatCode="[$-809]0%" sourceLinked="1"/>
        <c:majorTickMark val="out"/>
        <c:minorTickMark val="none"/>
        <c:tickLblPos val="nextTo"/>
        <c:spPr>
          <a:ln w="6480">
            <a:solidFill>
              <a:srgbClr val="878787"/>
            </a:solidFill>
            <a:round/>
          </a:ln>
        </c:spPr>
        <c:txPr>
          <a:bodyPr/>
          <a:lstStyle/>
          <a:p>
            <a:pPr>
              <a:defRPr b="0" sz="1000" spc="-1" strike="noStrike">
                <a:solidFill>
                  <a:srgbClr val="000000"/>
                </a:solidFill>
                <a:latin typeface="Arial"/>
                <a:ea typeface="DejaVu Sans"/>
              </a:defRPr>
            </a:pPr>
          </a:p>
        </c:txPr>
        <c:crossAx val="30463149"/>
        <c:crossBetween val="between"/>
      </c:valAx>
      <c:spPr>
        <a:noFill/>
        <a:ln w="0">
          <a:solidFill>
            <a:srgbClr val="b3b3b3"/>
          </a:solidFill>
        </a:ln>
      </c:spPr>
    </c:plotArea>
    <c:plotVisOnly val="1"/>
    <c:dispBlanksAs val="gap"/>
  </c:chart>
  <c:spPr>
    <a:noFill/>
    <a:ln w="9360">
      <a:noFill/>
    </a:ln>
  </c:spPr>
</c:chartSpace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BD3F55-B83B-4FA7-83C6-8C11F9AED94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9916E69-91B5-482A-8CFF-070D500C2FB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13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33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5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C2EE542-D793-4353-9DC4-3CB9C32CBF3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14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9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title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3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9C8404E6-A59E-459D-9B83-6875B436AA0E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5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15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57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9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7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5FE6A87-A5D9-4208-BBA8-235FAF67B11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21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2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D4EC16F-0F46-47D9-A246-D81504B0F5D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3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37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BA4FC8F8-EC4E-44D8-B9DB-C7F4D7339A3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5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5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53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3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A68783F-911F-44EC-BB13-EEDA00611F1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6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67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9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CACE7E82-3C34-4388-BA16-BE2C8BD8DA0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8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85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6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7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k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C9E8779-4EEB-4B63-8276-8A39A95EBBF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9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00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131C1AD-0D33-434D-863A-8AAB9CA6E71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08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109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10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2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11438640" y="6453360"/>
            <a:ext cx="744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EAEA0BC-512D-4313-A80A-D73FA580073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38040" cy="547920"/>
          </a:xfrm>
          <a:prstGeom prst="rect">
            <a:avLst/>
          </a:prstGeom>
          <a:ln w="0">
            <a:noFill/>
          </a:ln>
        </p:spPr>
      </p:pic>
      <p:pic>
        <p:nvPicPr>
          <p:cNvPr id="12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83880" cy="500040"/>
          </a:xfrm>
          <a:prstGeom prst="rect">
            <a:avLst/>
          </a:prstGeom>
          <a:ln w="0">
            <a:noFill/>
          </a:ln>
        </p:spPr>
      </p:pic>
      <p:sp>
        <p:nvSpPr>
          <p:cNvPr id="121" name="CustomShape 4"/>
          <p:cNvSpPr/>
          <p:nvPr/>
        </p:nvSpPr>
        <p:spPr>
          <a:xfrm>
            <a:off x="912240" y="1268280"/>
            <a:ext cx="9194040" cy="34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11444760" y="0"/>
            <a:ext cx="727200" cy="68360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0" y="6642720"/>
            <a:ext cx="121701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The Limits to Growth – TU Clausthal</a:t>
            </a:r>
            <a:endParaRPr b="0" lang="en-GB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hyperlink" Target="https://creativecommons.org/licenses/by-sa/4.0/" TargetMode="External"/><Relationship Id="rId3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insightmaker.com/insight/1954/The-World3-Model-Classic-World-Simulation" TargetMode="External"/><Relationship Id="rId2" Type="http://schemas.openxmlformats.org/officeDocument/2006/relationships/hyperlink" Target="http://bit-player.org/extras/limits/ltg.html" TargetMode="External"/><Relationship Id="rId3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7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hyperlink" Target="https://github.com/ETCE-LAB/teaching-material/tree/master/The-Limits-to-Growth" TargetMode="External"/><Relationship Id="rId3" Type="http://schemas.openxmlformats.org/officeDocument/2006/relationships/slideLayout" Target="../slideLayouts/slideLayout7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7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hyperlink" Target="https://www.americanscientist.org/article/computation-and-the-human-predicament" TargetMode="External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7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hyperlink" Target="http://bit-player.org/wp-content/extras/ltg-talk-Harvard/deck.js/limits-to-growth-Harvard-2012-03-30/ltg-talk.html#Forrester-dilemma" TargetMode="External"/><Relationship Id="rId3" Type="http://schemas.openxmlformats.org/officeDocument/2006/relationships/slideLayout" Target="../slideLayouts/slideLayout7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5.png"/><Relationship Id="rId3" Type="http://schemas.openxmlformats.org/officeDocument/2006/relationships/slideLayout" Target="../slideLayouts/slideLayout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4.0/" TargetMode="Externa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7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6.png"/><Relationship Id="rId3" Type="http://schemas.openxmlformats.org/officeDocument/2006/relationships/slideLayout" Target="../slideLayouts/slideLayout7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hyperlink" Target="https://onlinelibrary.wiley.com/doi/epdf/10.1111/jiec.13084" TargetMode="External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7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hyperlink" Target="https://www.slideserve.com/yauvani/continuous-system-modeling" TargetMode="External"/><Relationship Id="rId2" Type="http://schemas.openxmlformats.org/officeDocument/2006/relationships/slideLayout" Target="../slideLayouts/slideLayout7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hyperlink" Target="http://bit-player.org/wp-content/extras/ltg-talk-Harvard/deck.js/limits-to-growth-Harvard-2012-03-30/ltg-talk.html#title-slide" TargetMode="External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overshootday.org/newsroom/past-earth-overshoot-days/" TargetMode="External"/><Relationship Id="rId2" Type="http://schemas.openxmlformats.org/officeDocument/2006/relationships/chart" Target="../charts/chart1.xml"/><Relationship Id="rId3" Type="http://schemas.openxmlformats.org/officeDocument/2006/relationships/image" Target="../media/image4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7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blob/master/The-Limits-to-Growth/Exercises/E04-World3.pdf" TargetMode="External"/><Relationship Id="rId2" Type="http://schemas.openxmlformats.org/officeDocument/2006/relationships/slideLayout" Target="../slideLayouts/slideLayout7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hyperlink" Target="https://www.stockholmresilience.org/research/planetary-boundaries.html" TargetMode="External"/><Relationship Id="rId2" Type="http://schemas.openxmlformats.org/officeDocument/2006/relationships/hyperlink" Target="https://video.seas.harvard.edu/media/12_03_30+Brian+Hayes/1_yv0vgydr/15996101" TargetMode="External"/><Relationship Id="rId3" Type="http://schemas.openxmlformats.org/officeDocument/2006/relationships/slideLayout" Target="../slideLayouts/slideLayout7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hyperlink" Target="https://creativecommons.org/licenses/by-sa/3.0/" TargetMode="External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527400" y="1412640"/>
            <a:ext cx="10347120" cy="113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The Limits to Growth: Sustainability and the Circular Economy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527400" y="2852640"/>
            <a:ext cx="10347120" cy="2354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Limits to Growth and 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2"/>
          <p:cNvSpPr/>
          <p:nvPr/>
        </p:nvSpPr>
        <p:spPr>
          <a:xfrm>
            <a:off x="335520" y="126756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nhaltsplatzhalter 5_1" descr=""/>
          <p:cNvPicPr/>
          <p:nvPr/>
        </p:nvPicPr>
        <p:blipFill>
          <a:blip r:embed="rId1"/>
          <a:stretch/>
        </p:blipFill>
        <p:spPr>
          <a:xfrm>
            <a:off x="3885480" y="1632960"/>
            <a:ext cx="4406400" cy="4490280"/>
          </a:xfrm>
          <a:prstGeom prst="rect">
            <a:avLst/>
          </a:prstGeom>
          <a:ln w="0">
            <a:noFill/>
          </a:ln>
          <a:effectLst>
            <a:outerShdw algn="ctr" blurRad="50760" dir="5400000" dist="50760" rotWithShape="0">
              <a:schemeClr val="bg2"/>
            </a:outerShdw>
          </a:effectLst>
        </p:spPr>
      </p:pic>
      <p:sp>
        <p:nvSpPr>
          <p:cNvPr id="209" name="CustomShape 3"/>
          <p:cNvSpPr/>
          <p:nvPr/>
        </p:nvSpPr>
        <p:spPr>
          <a:xfrm>
            <a:off x="263520" y="6411600"/>
            <a:ext cx="10241640" cy="38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Reconstruction by YaguraStation of Figure 35. page 124 of The Limits to Growth (1972) is licensed with CC BY-SA 4.0. To view a copy of this license, visit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https://creativecommons.org/licenses/by-sa/4.0/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CustomShape 4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Standard Run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Grafik 4_0" descr=""/>
          <p:cNvPicPr/>
          <p:nvPr/>
        </p:nvPicPr>
        <p:blipFill>
          <a:blip r:embed="rId1"/>
          <a:stretch/>
        </p:blipFill>
        <p:spPr>
          <a:xfrm>
            <a:off x="1128960" y="1847520"/>
            <a:ext cx="4952880" cy="3560400"/>
          </a:xfrm>
          <a:prstGeom prst="rect">
            <a:avLst/>
          </a:prstGeom>
          <a:ln w="0">
            <a:noFill/>
          </a:ln>
        </p:spPr>
      </p:pic>
      <p:pic>
        <p:nvPicPr>
          <p:cNvPr id="214" name="Grafik 4_3" descr=""/>
          <p:cNvPicPr/>
          <p:nvPr/>
        </p:nvPicPr>
        <p:blipFill>
          <a:blip r:embed="rId2"/>
          <a:stretch/>
        </p:blipFill>
        <p:spPr>
          <a:xfrm>
            <a:off x="6732360" y="1434960"/>
            <a:ext cx="3461400" cy="4398840"/>
          </a:xfrm>
          <a:prstGeom prst="rect">
            <a:avLst/>
          </a:prstGeom>
          <a:ln w="0">
            <a:noFill/>
          </a:ln>
        </p:spPr>
      </p:pic>
      <p:sp>
        <p:nvSpPr>
          <p:cNvPr id="215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/ 2004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3719880" y="2853000"/>
            <a:ext cx="3960000" cy="17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CustomShape 4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World3 Model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5"/>
          <p:cNvSpPr/>
          <p:nvPr/>
        </p:nvSpPr>
        <p:spPr>
          <a:xfrm>
            <a:off x="3749040" y="3574440"/>
            <a:ext cx="3960000" cy="172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Click Me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Planetary Boundaries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4320"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First proposed by researchers led by Johan Rockström from the Stockholm Resilience Centre in 2009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Quantitative planetary boundaries within which future generations can continue to exist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6732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nine indicators that are of high importance for the stability and resilience of the Earth system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Crossing these boundaries increases uncertainties about humanity's future and the risk of severe or irreversible environmental changes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rafik 4" descr=""/>
          <p:cNvPicPr/>
          <p:nvPr/>
        </p:nvPicPr>
        <p:blipFill>
          <a:blip r:embed="rId1"/>
          <a:srcRect l="8053" t="6057" r="2284" b="0"/>
          <a:stretch/>
        </p:blipFill>
        <p:spPr>
          <a:xfrm>
            <a:off x="1800000" y="1260000"/>
            <a:ext cx="9179640" cy="5408280"/>
          </a:xfrm>
          <a:prstGeom prst="rect">
            <a:avLst/>
          </a:prstGeom>
          <a:ln w="0">
            <a:noFill/>
          </a:ln>
        </p:spPr>
      </p:pic>
      <p:sp>
        <p:nvSpPr>
          <p:cNvPr id="230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3" name="" descr=""/>
          <p:cNvPicPr/>
          <p:nvPr/>
        </p:nvPicPr>
        <p:blipFill>
          <a:blip r:embed="rId1"/>
          <a:stretch/>
        </p:blipFill>
        <p:spPr>
          <a:xfrm>
            <a:off x="0" y="1260000"/>
            <a:ext cx="11748960" cy="5040000"/>
          </a:xfrm>
          <a:prstGeom prst="rect">
            <a:avLst/>
          </a:prstGeom>
          <a:ln w="0">
            <a:noFill/>
          </a:ln>
        </p:spPr>
      </p:pic>
      <p:sp>
        <p:nvSpPr>
          <p:cNvPr id="234" name="CustomShape 19"/>
          <p:cNvSpPr/>
          <p:nvPr/>
        </p:nvSpPr>
        <p:spPr>
          <a:xfrm>
            <a:off x="263520" y="6300000"/>
            <a:ext cx="106099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evolution of the planetary boundaries framework. Licenced under CC BY-NC-ND 3.0 (Credit: Azote for Stockholm Resilience Centre, Stockholm University. Based on Richardson et al. 2023,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Steffen et al. 2015, and Rockström et al. 2009) 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ustomShape 20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CustomShape 21"/>
          <p:cNvSpPr/>
          <p:nvPr/>
        </p:nvSpPr>
        <p:spPr>
          <a:xfrm>
            <a:off x="263520" y="6300000"/>
            <a:ext cx="10609920" cy="22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Azote for Stockholm Resilience Centre, based on analysis in Richardson et al 2023 – CC BY-NC-ND 3.0.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" descr=""/>
          <p:cNvPicPr/>
          <p:nvPr/>
        </p:nvPicPr>
        <p:blipFill>
          <a:blip r:embed="rId1"/>
          <a:stretch/>
        </p:blipFill>
        <p:spPr>
          <a:xfrm>
            <a:off x="4319280" y="369000"/>
            <a:ext cx="6660720" cy="6291000"/>
          </a:xfrm>
          <a:prstGeom prst="rect">
            <a:avLst/>
          </a:prstGeom>
          <a:ln w="0">
            <a:noFill/>
          </a:ln>
        </p:spPr>
      </p:pic>
      <p:sp>
        <p:nvSpPr>
          <p:cNvPr id="238" name="CustomShape 2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2023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23"/>
          <p:cNvSpPr/>
          <p:nvPr/>
        </p:nvSpPr>
        <p:spPr>
          <a:xfrm>
            <a:off x="335520" y="1268280"/>
            <a:ext cx="416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boundaries are finally assessed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Six boundaries are now transgressed and pressure is increasing on all boundary processes → only exeption is the ozone depletion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ustomShape 1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World3 Model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1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License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2"/>
          <p:cNvSpPr/>
          <p:nvPr/>
        </p:nvSpPr>
        <p:spPr>
          <a:xfrm>
            <a:off x="335520" y="126828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work is licensed under a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Creative Commons Attribution-ShareAlike 4.0 International License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 To view a copy of this license, please refer to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https://creativecommons.org/licenses/by-sa/4.0/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Updated versions of these slides will be available in our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Github repository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Developed in the 1960s at MIT by Jay Forrester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Methodology and mathematical modeling technique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1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understand the nonlinear behaviour of complex systems over time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Forrester created a model called World2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CustomShape 4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System Dynamics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4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Dynamics modeling starts with defining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(stocks) and their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rates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(flows)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 specify the set of influencing factors for each of the rate variables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Levels: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(Inflows: Birth rate | Outflows: Death rate)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Money (Inflows: Income | Outflows: Expenses)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Laundry list for “Birth rate”: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Quality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Food Quantity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Contraceptives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Club of Rome (non-governmental organization – NGO) invites Forrester to apply his ideas to the global economy and ecosystem → declines and proceeds with the project without the Club of Rome.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Dennis Meadows (colleague and former student of Forrester) organizes the project for The Club of Rome.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17 researchers spend a year refining and enlarging the Forrester World2 model →  World3.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2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is considerably more complex and more powerful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History – World2 to 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CustomShape 4"/>
          <p:cNvSpPr/>
          <p:nvPr/>
        </p:nvSpPr>
        <p:spPr>
          <a:xfrm>
            <a:off x="263520" y="6492240"/>
            <a:ext cx="1060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 Components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Predicament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rafik 301" descr=""/>
          <p:cNvPicPr/>
          <p:nvPr/>
        </p:nvPicPr>
        <p:blipFill>
          <a:blip r:embed="rId2"/>
          <a:stretch/>
        </p:blipFill>
        <p:spPr>
          <a:xfrm>
            <a:off x="879120" y="2670480"/>
            <a:ext cx="9639720" cy="272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ca. 150 equations that govern the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5 main sectors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Agriculture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Industry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Resources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Pollution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Covers the period from 1900 to 2100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in a language called DYNAMO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Birth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Death rates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Maturation  → carrying people from one age category to the next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Population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Arable land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Cultivation of new land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Farmland lost due to, e.g., erosion and urban development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Agriculture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Capital (in USD) representing factories or other productive facilities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Control mechanisms: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input / inflow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Investment outflow / deprecation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Industry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0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Introduction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CustomShape 11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Forrester’s Dilemma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9" name="Grafik 316" descr=""/>
          <p:cNvPicPr/>
          <p:nvPr/>
        </p:nvPicPr>
        <p:blipFill>
          <a:blip r:embed="rId1"/>
          <a:stretch/>
        </p:blipFill>
        <p:spPr>
          <a:xfrm>
            <a:off x="3200760" y="1737360"/>
            <a:ext cx="5391360" cy="3311640"/>
          </a:xfrm>
          <a:prstGeom prst="rect">
            <a:avLst/>
          </a:prstGeom>
          <a:ln w="0">
            <a:noFill/>
          </a:ln>
        </p:spPr>
      </p:pic>
      <p:sp>
        <p:nvSpPr>
          <p:cNvPr id="280" name="CustomShape 3"/>
          <p:cNvSpPr/>
          <p:nvPr/>
        </p:nvSpPr>
        <p:spPr>
          <a:xfrm>
            <a:off x="263520" y="6492240"/>
            <a:ext cx="1060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2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4"/>
          <p:cNvSpPr/>
          <p:nvPr/>
        </p:nvSpPr>
        <p:spPr>
          <a:xfrm>
            <a:off x="263520" y="5486400"/>
            <a:ext cx="10598040" cy="10026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82" name="TextShape 5"/>
          <p:cNvSpPr/>
          <p:nvPr/>
        </p:nvSpPr>
        <p:spPr>
          <a:xfrm>
            <a:off x="457200" y="5669280"/>
            <a:ext cx="10329480" cy="63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can forecast future conditions in the region where action is not effective, and one can have influence in the region where forecasting is not reliable.” – Forrester, 2007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2" name="Grafik 329" descr=""/>
          <p:cNvPicPr/>
          <p:nvPr/>
        </p:nvPicPr>
        <p:blipFill>
          <a:blip r:embed="rId2"/>
          <a:stretch/>
        </p:blipFill>
        <p:spPr>
          <a:xfrm>
            <a:off x="1719000" y="1755000"/>
            <a:ext cx="7253640" cy="41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 (BAU)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CustomShape 4"/>
          <p:cNvSpPr/>
          <p:nvPr/>
        </p:nvSpPr>
        <p:spPr>
          <a:xfrm>
            <a:off x="-720000" y="5982480"/>
            <a:ext cx="114260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natural resource depletion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7" name="Grafik 334" descr=""/>
          <p:cNvPicPr/>
          <p:nvPr/>
        </p:nvPicPr>
        <p:blipFill>
          <a:blip r:embed="rId2"/>
          <a:stretch/>
        </p:blipFill>
        <p:spPr>
          <a:xfrm>
            <a:off x="1719360" y="1755360"/>
            <a:ext cx="7247520" cy="414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2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4" name="Grafik 341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2800" cy="41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6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CustomShape 7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Run – Business-as-Usual2 (BAU2)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CustomShape 8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CustomShape 9"/>
          <p:cNvSpPr/>
          <p:nvPr/>
        </p:nvSpPr>
        <p:spPr>
          <a:xfrm>
            <a:off x="1503000" y="5971320"/>
            <a:ext cx="787860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Collapse due to pollution (climate change equivalent)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9" name="Grafik 346" descr=""/>
          <p:cNvPicPr/>
          <p:nvPr/>
        </p:nvPicPr>
        <p:blipFill>
          <a:blip r:embed="rId2"/>
          <a:stretch/>
        </p:blipFill>
        <p:spPr>
          <a:xfrm>
            <a:off x="1719000" y="1755720"/>
            <a:ext cx="7192800" cy="415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r>
              <a:rPr b="0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6" name="Grafik 353" descr=""/>
          <p:cNvPicPr/>
          <p:nvPr/>
        </p:nvPicPr>
        <p:blipFill>
          <a:blip r:embed="rId2"/>
          <a:stretch/>
        </p:blipFill>
        <p:spPr>
          <a:xfrm>
            <a:off x="1600200" y="1828800"/>
            <a:ext cx="7238520" cy="41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2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1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Finite Systems – Sandbox / Playground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14"/>
          <p:cNvSpPr/>
          <p:nvPr/>
        </p:nvSpPr>
        <p:spPr>
          <a:xfrm>
            <a:off x="263520" y="6492240"/>
            <a:ext cx="1060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Al Silonov – https://commons.wikimedia.org/wiki/File:Sandbox-2013.jpg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4.0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9" name="Grafik 1" descr=""/>
          <p:cNvPicPr/>
          <p:nvPr/>
        </p:nvPicPr>
        <p:blipFill>
          <a:blip r:embed="rId2"/>
          <a:stretch/>
        </p:blipFill>
        <p:spPr>
          <a:xfrm>
            <a:off x="2103120" y="2216880"/>
            <a:ext cx="7437600" cy="3813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8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Comprehensive Technology (CT)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CustomShape 4"/>
          <p:cNvSpPr/>
          <p:nvPr/>
        </p:nvSpPr>
        <p:spPr>
          <a:xfrm>
            <a:off x="0" y="6091200"/>
            <a:ext cx="114260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Rising costs for technology eventually causes declines, but no collapse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1" name="Grafik 358" descr=""/>
          <p:cNvPicPr/>
          <p:nvPr/>
        </p:nvPicPr>
        <p:blipFill>
          <a:blip r:embed="rId2"/>
          <a:stretch/>
        </p:blipFill>
        <p:spPr>
          <a:xfrm>
            <a:off x="1600560" y="1828800"/>
            <a:ext cx="7238520" cy="41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World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8" name="Grafik 365" descr=""/>
          <p:cNvPicPr/>
          <p:nvPr/>
        </p:nvPicPr>
        <p:blipFill>
          <a:blip r:embed="rId2"/>
          <a:stretch/>
        </p:blipFill>
        <p:spPr>
          <a:xfrm>
            <a:off x="1600200" y="1813320"/>
            <a:ext cx="7238520" cy="41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Stabilized World (SW)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Image recreated from: Gaya Herrington (2020) – Update to limits to growth: Comparing the World3 model with empirical data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CustomShape 4"/>
          <p:cNvSpPr/>
          <p:nvPr/>
        </p:nvSpPr>
        <p:spPr>
          <a:xfrm>
            <a:off x="0" y="6055560"/>
            <a:ext cx="11426040" cy="6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Population stabilizes in the twenty-first century, as does human welfare on a high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3" name="Grafik 370" descr=""/>
          <p:cNvPicPr/>
          <p:nvPr/>
        </p:nvPicPr>
        <p:blipFill>
          <a:blip r:embed="rId2"/>
          <a:stretch/>
        </p:blipFill>
        <p:spPr>
          <a:xfrm>
            <a:off x="1600560" y="1813320"/>
            <a:ext cx="7238520" cy="4175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scenarios based on different assumptions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popular scenarios: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 (BAU)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Business-as-usual2 (BAU2) → double the natural resources of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Technology (CT) → BAU2 + exceptionally high technological development and adoption rates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Stabilized Wolrd (SW) → CT + changes in societal values and priorities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Simulation Results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Sustainability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3"/>
          <p:cNvSpPr/>
          <p:nvPr/>
        </p:nvSpPr>
        <p:spPr>
          <a:xfrm>
            <a:off x="274320" y="6447960"/>
            <a:ext cx="111481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F. E. Cellier (2008) – World3 in Modelica: Creating System Dynamics Models in the Modelica Framework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CustomShape 4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indicates that we are already consuming resources at a faster pace than the planet is able to re-grow/generate them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Standard of living is not sustainable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Relieving limiting factors is not a solutions → Instead, it is an accelerator towards disaster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Preventing the worst-case scenario by reducing consumption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CustomShape 2"/>
          <p:cNvSpPr/>
          <p:nvPr/>
        </p:nvSpPr>
        <p:spPr>
          <a:xfrm>
            <a:off x="335520" y="126828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■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 which of the 4 scenarios is closest to our current situation?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a) BAU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b) BAU2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c) CT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d)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Where are we now?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Criticism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CustomShape 2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2"/>
          <p:cNvSpPr/>
          <p:nvPr/>
        </p:nvSpPr>
        <p:spPr>
          <a:xfrm>
            <a:off x="335520" y="126864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criticized by its creators and others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is even a complete book dedicated to criticize the model 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 fact: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is longer than the book it criticizes (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1972 book did not contain the equations governing the World3 model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Subsequently released in a further book in 1974 → Dynamics of Growth in a Finite World 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Criticism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CustomShape 2"/>
          <p:cNvSpPr/>
          <p:nvPr/>
        </p:nvSpPr>
        <p:spPr>
          <a:xfrm>
            <a:off x="335520" y="126864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Heavily criticized by economists → The model questions the fairytale of eternal economic growth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Aggregated variables → one resource, one food, one pollutant, one population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geographic structure, no social distinctions. "Average food per capita."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Lack of statistical analysis – no error bars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Accused of being too complex and oversimplification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CustomShape 3"/>
          <p:cNvSpPr/>
          <p:nvPr/>
        </p:nvSpPr>
        <p:spPr>
          <a:xfrm>
            <a:off x="263520" y="6492240"/>
            <a:ext cx="1060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Brian Hayes (2012) – Computation and the Human Condition (Harvard SEAS) 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Link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5"/>
          <p:cNvSpPr/>
          <p:nvPr/>
        </p:nvSpPr>
        <p:spPr>
          <a:xfrm>
            <a:off x="263520" y="6411600"/>
            <a:ext cx="646956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Figure adapted from </a:t>
            </a:r>
            <a:r>
              <a:rPr b="0" lang="de-DE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https://www.overshootday.org/newsroom/past-earth-overshoot-days/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71" name="Diagramm 2"/>
          <p:cNvGraphicFramePr/>
          <p:nvPr/>
        </p:nvGraphicFramePr>
        <p:xfrm>
          <a:off x="611640" y="2185200"/>
          <a:ext cx="10217160" cy="4396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2" name="CustomShape 16"/>
          <p:cNvSpPr/>
          <p:nvPr/>
        </p:nvSpPr>
        <p:spPr>
          <a:xfrm>
            <a:off x="268560" y="223488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December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ustomShape 17"/>
          <p:cNvSpPr/>
          <p:nvPr/>
        </p:nvSpPr>
        <p:spPr>
          <a:xfrm>
            <a:off x="268920" y="248724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November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ustomShape 18"/>
          <p:cNvSpPr/>
          <p:nvPr/>
        </p:nvSpPr>
        <p:spPr>
          <a:xfrm>
            <a:off x="269280" y="536760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January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ustomShape 36"/>
          <p:cNvSpPr/>
          <p:nvPr/>
        </p:nvSpPr>
        <p:spPr>
          <a:xfrm>
            <a:off x="269640" y="507996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February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CustomShape 37"/>
          <p:cNvSpPr/>
          <p:nvPr/>
        </p:nvSpPr>
        <p:spPr>
          <a:xfrm>
            <a:off x="270000" y="479232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March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CustomShape 38"/>
          <p:cNvSpPr/>
          <p:nvPr/>
        </p:nvSpPr>
        <p:spPr>
          <a:xfrm>
            <a:off x="268560" y="448488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April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CustomShape 39"/>
          <p:cNvSpPr/>
          <p:nvPr/>
        </p:nvSpPr>
        <p:spPr>
          <a:xfrm>
            <a:off x="268560" y="420660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May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CustomShape 40"/>
          <p:cNvSpPr/>
          <p:nvPr/>
        </p:nvSpPr>
        <p:spPr>
          <a:xfrm>
            <a:off x="268560" y="390708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June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CustomShape 41"/>
          <p:cNvSpPr/>
          <p:nvPr/>
        </p:nvSpPr>
        <p:spPr>
          <a:xfrm>
            <a:off x="271440" y="360576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July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CustomShape 42"/>
          <p:cNvSpPr/>
          <p:nvPr/>
        </p:nvSpPr>
        <p:spPr>
          <a:xfrm>
            <a:off x="271800" y="331812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August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ustomShape 43"/>
          <p:cNvSpPr/>
          <p:nvPr/>
        </p:nvSpPr>
        <p:spPr>
          <a:xfrm>
            <a:off x="272160" y="303048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September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CustomShape 44"/>
          <p:cNvSpPr/>
          <p:nvPr/>
        </p:nvSpPr>
        <p:spPr>
          <a:xfrm>
            <a:off x="272520" y="2742840"/>
            <a:ext cx="678240" cy="17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 defTabSz="914400">
              <a:lnSpc>
                <a:spcPct val="100000"/>
              </a:lnSpc>
            </a:pPr>
            <a:r>
              <a:rPr b="0" lang="en-US" sz="600" spc="-1" strike="noStrike">
                <a:solidFill>
                  <a:srgbClr val="000000"/>
                </a:solidFill>
                <a:latin typeface="DejaVu Sans"/>
                <a:ea typeface="DejaVu Sans"/>
              </a:rPr>
              <a:t>October</a:t>
            </a:r>
            <a:endParaRPr b="0" lang="en-GB" sz="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4" name="Grafik 3" descr=""/>
          <p:cNvPicPr/>
          <p:nvPr/>
        </p:nvPicPr>
        <p:blipFill>
          <a:blip r:embed="rId3"/>
          <a:stretch/>
        </p:blipFill>
        <p:spPr>
          <a:xfrm>
            <a:off x="9896760" y="1638000"/>
            <a:ext cx="811080" cy="493200"/>
          </a:xfrm>
          <a:prstGeom prst="rect">
            <a:avLst/>
          </a:prstGeom>
          <a:ln w="0">
            <a:noFill/>
          </a:ln>
        </p:spPr>
      </p:pic>
      <p:pic>
        <p:nvPicPr>
          <p:cNvPr id="185" name="Grafik 6" descr=""/>
          <p:cNvPicPr/>
          <p:nvPr/>
        </p:nvPicPr>
        <p:blipFill>
          <a:blip r:embed="rId4"/>
          <a:srcRect l="0" t="0" r="44147" b="0"/>
          <a:stretch/>
        </p:blipFill>
        <p:spPr>
          <a:xfrm>
            <a:off x="990360" y="1585440"/>
            <a:ext cx="449280" cy="493200"/>
          </a:xfrm>
          <a:prstGeom prst="rect">
            <a:avLst/>
          </a:prstGeom>
          <a:ln w="0">
            <a:noFill/>
          </a:ln>
        </p:spPr>
      </p:pic>
      <p:sp>
        <p:nvSpPr>
          <p:cNvPr id="186" name="CustomShape 45"/>
          <p:cNvSpPr/>
          <p:nvPr/>
        </p:nvSpPr>
        <p:spPr>
          <a:xfrm>
            <a:off x="918360" y="2005200"/>
            <a:ext cx="751680" cy="21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 Earth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ustomShape 46"/>
          <p:cNvSpPr/>
          <p:nvPr/>
        </p:nvSpPr>
        <p:spPr>
          <a:xfrm>
            <a:off x="9918360" y="2034720"/>
            <a:ext cx="1090440" cy="351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900" spc="-1" strike="noStrike">
                <a:solidFill>
                  <a:srgbClr val="000000"/>
                </a:solidFill>
                <a:latin typeface="DejaVu Sans"/>
                <a:ea typeface="DejaVu Sans"/>
              </a:rPr>
              <a:t>1.75 Earths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ustomShape 47"/>
          <p:cNvSpPr/>
          <p:nvPr/>
        </p:nvSpPr>
        <p:spPr>
          <a:xfrm>
            <a:off x="182880" y="1697040"/>
            <a:ext cx="10742040" cy="49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Earth Overshoot Day 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1970-2022</a:t>
            </a:r>
            <a:endParaRPr b="0" lang="en-GB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CustomShape 48"/>
          <p:cNvSpPr/>
          <p:nvPr/>
        </p:nvSpPr>
        <p:spPr>
          <a:xfrm>
            <a:off x="33552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CustomShape 49"/>
          <p:cNvSpPr/>
          <p:nvPr/>
        </p:nvSpPr>
        <p:spPr>
          <a:xfrm>
            <a:off x="432720" y="1148040"/>
            <a:ext cx="10349640" cy="490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defTabSz="914400"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Earth Overshoot Day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Conclusion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Conclusion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CustomShape 2"/>
          <p:cNvSpPr/>
          <p:nvPr/>
        </p:nvSpPr>
        <p:spPr>
          <a:xfrm>
            <a:off x="335520" y="126864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World3 (1972)→ Modeling the world using System Dynamics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commonly used scenarios → BAU, BAU2, CT and SW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SW → Goal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Widespread criticism but the overall message of the World3 model still holds → unsustainable behavior of humans will lead to a collapse of society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335520" y="4406760"/>
            <a:ext cx="10729800" cy="13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Exercise E04</a:t>
            </a:r>
            <a:endParaRPr b="0" lang="en-GB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335520" y="2906640"/>
            <a:ext cx="10729800" cy="147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CustomShape 1"/>
          <p:cNvSpPr/>
          <p:nvPr/>
        </p:nvSpPr>
        <p:spPr>
          <a:xfrm>
            <a:off x="335520" y="764640"/>
            <a:ext cx="10730160" cy="48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E04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CustomShape 2"/>
          <p:cNvSpPr/>
          <p:nvPr/>
        </p:nvSpPr>
        <p:spPr>
          <a:xfrm>
            <a:off x="335520" y="1268280"/>
            <a:ext cx="10730160" cy="5017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a look at the 4 World3 scenarios that we discussed in the lecture (BAU, BAU2, CT, SW) → Note: Have a look at the links to World3 web version and play around with the model and learn about it in more detail.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actions (which policies) could we (humans/politicians) act upon to move the simulation results of the World3 model towards the SW scenario.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Identify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 proposals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describe each of them in 3 or more sentences.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7856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 the exercise according to the instructions in the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exercise sheet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CustomShape 3"/>
          <p:cNvSpPr/>
          <p:nvPr/>
        </p:nvSpPr>
        <p:spPr>
          <a:xfrm>
            <a:off x="432720" y="1148040"/>
            <a:ext cx="10339200" cy="47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World3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Resources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CustomShape 2"/>
          <p:cNvSpPr/>
          <p:nvPr/>
        </p:nvSpPr>
        <p:spPr>
          <a:xfrm>
            <a:off x="335520" y="1268640"/>
            <a:ext cx="10734480" cy="502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 (1972)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Meadows, Randers and Meadows (2004) –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Limits to Growth – The 30-Year Update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L. Meadows, W. W. Behrens (1974) –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Dynamics of Growth in a Finite World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H. S. D. Cole, Christopher Freeman (1973).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of Doom: A Critique of the Limits to Growth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Planetary Boundaries – Stockholm Resilience Center –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80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Brian Hayes (2012) – Computation and the Human Condition (Harvard SEAS) –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CustomShape 1"/>
          <p:cNvSpPr/>
          <p:nvPr/>
        </p:nvSpPr>
        <p:spPr>
          <a:xfrm>
            <a:off x="335520" y="1268640"/>
            <a:ext cx="10731240" cy="50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CustomShape 2"/>
          <p:cNvSpPr/>
          <p:nvPr/>
        </p:nvSpPr>
        <p:spPr>
          <a:xfrm>
            <a:off x="335520" y="764640"/>
            <a:ext cx="10731240" cy="48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35520" y="764640"/>
            <a:ext cx="10734480" cy="48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Lotka–Volterra Equations (Predator–Prey Equations)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263520" y="6492240"/>
            <a:ext cx="10609920" cy="24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Gisling – https://commons.wikimedia.org/wiki/File:Lotka_Volterra_equation_Maple_plot.png – </a:t>
            </a:r>
            <a:r>
              <a:rPr b="0" lang="en-US" sz="900" spc="-1" strike="noStrike" u="sng">
                <a:solidFill>
                  <a:srgbClr val="0000ff"/>
                </a:solidFill>
                <a:uFillTx/>
                <a:latin typeface="Roboto"/>
                <a:ea typeface="Roboto"/>
                <a:hlinkClick r:id="rId1"/>
              </a:rPr>
              <a:t>CC BY-SA 3.0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.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6" name="Grafik 252" descr=""/>
          <p:cNvPicPr/>
          <p:nvPr/>
        </p:nvPicPr>
        <p:blipFill>
          <a:blip r:embed="rId2"/>
          <a:stretch/>
        </p:blipFill>
        <p:spPr>
          <a:xfrm>
            <a:off x="914400" y="2468880"/>
            <a:ext cx="9505440" cy="3326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CustomShape 1"/>
          <p:cNvSpPr/>
          <p:nvPr/>
        </p:nvSpPr>
        <p:spPr>
          <a:xfrm>
            <a:off x="33552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fr-FR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33552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9" name="Grafik 4_1" descr=""/>
          <p:cNvPicPr/>
          <p:nvPr/>
        </p:nvPicPr>
        <p:blipFill>
          <a:blip r:embed="rId1"/>
          <a:stretch/>
        </p:blipFill>
        <p:spPr>
          <a:xfrm>
            <a:off x="2560320" y="1645920"/>
            <a:ext cx="7010280" cy="4730040"/>
          </a:xfrm>
          <a:prstGeom prst="rect">
            <a:avLst/>
          </a:prstGeom>
          <a:ln w="0">
            <a:noFill/>
          </a:ln>
        </p:spPr>
      </p:pic>
      <p:sp>
        <p:nvSpPr>
          <p:cNvPr id="200" name="CustomShape 3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– 1972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33552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342360" y="1268640"/>
            <a:ext cx="1062828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the present growth trends in world population, industrialization, pollution, food production, and resource depletion continue unchanged,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on this planet will be reached sometime within the next one hundred years.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most probable result will be a rather </a:t>
            </a:r>
            <a:r>
              <a:rPr b="1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sudden and uncontrollable decline in both population and industrial capacity.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372600" y="2834640"/>
            <a:ext cx="10598040" cy="19159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4" name="CustomShape 4"/>
          <p:cNvSpPr/>
          <p:nvPr/>
        </p:nvSpPr>
        <p:spPr>
          <a:xfrm>
            <a:off x="263520" y="6492240"/>
            <a:ext cx="10609920" cy="22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Meadows (1972) – The Limits to Growth</a:t>
            </a:r>
            <a:endParaRPr b="0" lang="en-GB" sz="9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5"/>
          <p:cNvSpPr/>
          <p:nvPr/>
        </p:nvSpPr>
        <p:spPr>
          <a:xfrm>
            <a:off x="432720" y="1148040"/>
            <a:ext cx="10339920" cy="48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The Limits to Growth </a:t>
            </a:r>
            <a:endParaRPr b="0" lang="en-GB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237</TotalTime>
  <Application>LibreOffice/7.6.7.2$Linux_X86_64 LibreOffice_project/60$Build-2</Application>
  <AppVersion>15.0000</AppVersion>
  <Words>2250</Words>
  <Paragraphs>287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>Benjamin Leiding</cp:lastModifiedBy>
  <dcterms:modified xsi:type="dcterms:W3CDTF">2024-08-28T13:19:32Z</dcterms:modified>
  <cp:revision>4043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Breitbild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54</vt:i4>
  </property>
</Properties>
</file>