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jpeg" ContentType="image/jpeg"/>
  <Override PartName="/ppt/media/image4.jpeg" ContentType="image/jpeg"/>
  <Override PartName="/ppt/media/image5.jpeg" ContentType="image/jpe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Click to move </a:t>
            </a: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the slide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notes'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613CC51-3745-45ED-A0C1-25B3844BD50A}" type="slidenum"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536400" y="763560"/>
            <a:ext cx="6687720" cy="376200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7840" cy="451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4399200" y="9555480"/>
            <a:ext cx="336312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 defTabSz="914400">
              <a:lnSpc>
                <a:spcPct val="100000"/>
              </a:lnSpc>
            </a:pPr>
            <a:fld id="{7A4590D6-78AC-47BF-8A05-3EA7B6FD684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4200" cy="376236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7840" cy="451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4399200" y="9555480"/>
            <a:ext cx="336312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 defTabSz="914400">
              <a:lnSpc>
                <a:spcPct val="100000"/>
              </a:lnSpc>
            </a:pPr>
            <a:fld id="{66FB0A52-EFDE-4FBC-BF2F-713A8C06F3A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4200" cy="376236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7840" cy="451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4399200" y="9555480"/>
            <a:ext cx="336312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 defTabSz="914400">
              <a:lnSpc>
                <a:spcPct val="100000"/>
              </a:lnSpc>
            </a:pPr>
            <a:fld id="{ED2CB5AE-C85B-4AE7-83BE-C9389A9743D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4200" cy="376236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7840" cy="451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4399200" y="9555480"/>
            <a:ext cx="336312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 defTabSz="914400">
              <a:lnSpc>
                <a:spcPct val="100000"/>
              </a:lnSpc>
            </a:pPr>
            <a:fld id="{9A758F67-E52B-4B5E-8B52-0F982C81D5A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536400" y="763560"/>
            <a:ext cx="6687720" cy="376200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7840" cy="451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4399200" y="9555480"/>
            <a:ext cx="336312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 defTabSz="914400">
              <a:lnSpc>
                <a:spcPct val="100000"/>
              </a:lnSpc>
            </a:pPr>
            <a:fld id="{E358E473-B8AF-43BA-84FD-CB4FC55CCD8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8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794E459A-B15B-4649-96CC-57F4D4662AE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808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080" cy="56196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920" cy="51408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808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842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de-DE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58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50223C6E-7ACF-4582-96AF-18B13601662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808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080" cy="56196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920" cy="51408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11444760" y="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38640" y="6453360"/>
            <a:ext cx="758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277CC8F2-6DC8-41C5-9CF1-B6E95D2575D8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0" y="6642720"/>
            <a:ext cx="121842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de-DE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Click to edit </a:t>
            </a: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the title text </a:t>
            </a: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format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ltg.etce-lab.de/" TargetMode="External"/><Relationship Id="rId2" Type="http://schemas.openxmlformats.org/officeDocument/2006/relationships/hyperlink" Target="https://matrix.to/#/" TargetMode="External"/><Relationship Id="rId3" Type="http://schemas.openxmlformats.org/officeDocument/2006/relationships/hyperlink" Target="https://studip.tu-clausthal.de/dispatch.php/course/details?sem_id=8f1fd9dc300c043b645286586663cd54&amp;again=yes" TargetMode="External"/><Relationship Id="rId4" Type="http://schemas.openxmlformats.org/officeDocument/2006/relationships/hyperlink" Target="https://github.com/ETCE-LAB/teaching-material" TargetMode="External"/><Relationship Id="rId5" Type="http://schemas.openxmlformats.org/officeDocument/2006/relationships/hyperlink" Target="mailto:etce-ltg@tu-clausthal.de" TargetMode="External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mailto:etce-ltg@tu-clausthal.de" TargetMode="External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webconf.tu-clausthal.de/rooms/ben-aoi-v9o-q7r/join" TargetMode="External"/><Relationship Id="rId2" Type="http://schemas.openxmlformats.org/officeDocument/2006/relationships/hyperlink" Target="https://webconf.tu-clausthal.de/rooms/ben-aoi-v9o-q7r/join" TargetMode="External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sync.academiccloud.de/index.php/s/2DowKa5TI0AYVBT" TargetMode="External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climateuniversity.fi/" TargetMode="External"/><Relationship Id="rId2" Type="http://schemas.openxmlformats.org/officeDocument/2006/relationships/hyperlink" Target="https://media.ccc.de/v/bub2018-207-circular_society#t=0" TargetMode="External"/><Relationship Id="rId3" Type="http://schemas.openxmlformats.org/officeDocument/2006/relationships/hyperlink" Target="https://media.ccc.de/v/36c3-11008-server_infrastructure_for_global_rebellion" TargetMode="External"/><Relationship Id="rId4" Type="http://schemas.openxmlformats.org/officeDocument/2006/relationships/hyperlink" Target="https://open.spotify.com/show/6zrL0QQWBhlVFsCveE2mtE" TargetMode="External"/><Relationship Id="rId5" Type="http://schemas.openxmlformats.org/officeDocument/2006/relationships/hyperlink" Target="https://open.spotify.com/show/1KzrasExlM5dgMYwgFHns6" TargetMode="External"/><Relationship Id="rId6" Type="http://schemas.openxmlformats.org/officeDocument/2006/relationships/hyperlink" Target="https://open.spotify.com/show/28sR8OiOq0MMnGEzMJTXSt" TargetMode="External"/><Relationship Id="rId7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github.com/ETCE-LAB/teaching-material/tree/master/The-Limits-to-Growth" TargetMode="External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etce-lab.de/" TargetMode="External"/><Relationship Id="rId2" Type="http://schemas.openxmlformats.org/officeDocument/2006/relationships/hyperlink" Target="https://www.zdf.de/dokumentation/planet-e/planet-e-roboter-als-retter-100.html" TargetMode="External"/><Relationship Id="rId3" Type="http://schemas.openxmlformats.org/officeDocument/2006/relationships/hyperlink" Target="https://www.youtube.com/watch?v=3QO1stC4fvs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etce-lab.de/" TargetMode="External"/><Relationship Id="rId2" Type="http://schemas.openxmlformats.org/officeDocument/2006/relationships/hyperlink" Target="https://www.zdf.de/dokumentation/planet-e/planet-e-roboter-als-retter-100.html" TargetMode="External"/><Relationship Id="rId3" Type="http://schemas.openxmlformats.org/officeDocument/2006/relationships/hyperlink" Target="https://www.youtube.com/watch?v=3QO1stC4fvs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27400" y="1412640"/>
            <a:ext cx="10361160" cy="11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The Limits to Growth: Sustainability and the Circular Economy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27400" y="2852640"/>
            <a:ext cx="10361160" cy="23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0: Organization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M.A. Theresa Sommer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35520" y="7718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Organization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35520" y="1268280"/>
            <a:ext cx="10745280" cy="50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website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News and updates: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132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Everyone: Please join the public Matrix room by using this 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889200" indent="-21132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will share news and updates here and you will also have the chance to ask questions to us and your fellow students.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132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CLZ students + DigiTec will additionally receive information via StudIP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20680" defTabSz="914400"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will be uploaded to Github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4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Star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Please report bugs ;)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recordings will be available on StudIP and on Github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 Write us an email: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5"/>
              </a:rPr>
              <a:t>etce-ltg@tu-clausthal.de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←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will </a:t>
            </a:r>
            <a:r>
              <a:rPr b="1" lang="en-US" sz="1800" spc="-1" strike="noStrike" u="sng">
                <a:solidFill>
                  <a:srgbClr val="c9211e"/>
                </a:solidFill>
                <a:uFillTx/>
                <a:latin typeface="DejaVu Sans"/>
                <a:ea typeface="DejaVu Sans"/>
              </a:rPr>
              <a:t>only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respond to emails written to this specific email address!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35520" y="771840"/>
            <a:ext cx="1074528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Organization - Asynchronous Learning &amp; MOOC content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35520" y="1602720"/>
            <a:ext cx="10745280" cy="469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assive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pen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nline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ourse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6523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Remote and (often) asynchronous online courses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just for students enrolled in a specific university, but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ideally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open for everybody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6523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consist of pre-recorded lectures, interactive content and online quizzes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6523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 of you might have visited MOOC on platforms such as edX, LinkedIn Learning, Coursera, Udacity, etc. before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463680" defTabSz="914400"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are currently developing a MOOC for the Limits to Growth Lecture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semester will be a test run for this asynchronous and digital learning content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6523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are very happy about any feedback you can give us to improve the course further! Just write us an email: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etce-ltg@tu-clausthal.de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35520" y="7718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Organization – Asynchronous Learning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35520" y="1377720"/>
            <a:ext cx="10745280" cy="188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semester we will include asynchronous learning for some of the lectures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6523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Consisting of short pre-recorded videos and interactive content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will get further information about these two sessions during the semester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6523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will find the lecture videos on the course website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Rechteck: abgerundete Ecken 4"/>
          <p:cNvSpPr/>
          <p:nvPr/>
        </p:nvSpPr>
        <p:spPr>
          <a:xfrm>
            <a:off x="8617680" y="3367080"/>
            <a:ext cx="2289960" cy="29217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9bbb59">
                <a:lumMod val="75000"/>
              </a:srgb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DejaVu Sans"/>
              </a:rPr>
              <a:t>The MOOC lectures will </a:t>
            </a:r>
            <a:r>
              <a:rPr b="1" lang="en-US" sz="1800" spc="-1" strike="noStrike">
                <a:solidFill>
                  <a:schemeClr val="dk1"/>
                </a:solidFill>
                <a:latin typeface="Arial"/>
                <a:ea typeface="DejaVu Sans"/>
              </a:rPr>
              <a:t>not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  <a:ea typeface="DejaVu Sans"/>
              </a:rPr>
              <a:t> be live lectures. Instead, you will find pre-recorded videos and other content on our website.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34" name="Table 6"/>
          <p:cNvGraphicFramePr/>
          <p:nvPr/>
        </p:nvGraphicFramePr>
        <p:xfrm>
          <a:off x="511560" y="3429000"/>
          <a:ext cx="6283800" cy="2245680"/>
        </p:xfrm>
        <a:graphic>
          <a:graphicData uri="http://schemas.openxmlformats.org/drawingml/2006/table">
            <a:tbl>
              <a:tblPr/>
              <a:tblGrid>
                <a:gridCol w="1194840"/>
                <a:gridCol w="5088960"/>
              </a:tblGrid>
              <a:tr h="320760">
                <a:tc>
                  <a:txBody>
                    <a:bodyPr lIns="44280" rIns="4428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de-DE" sz="1400" spc="-1" strike="noStrike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Date</a:t>
                      </a:r>
                      <a:endParaRPr b="0" lang="de-DE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1" lang="de-DE" sz="1400" spc="-1" strike="noStrike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Lecture</a:t>
                      </a:r>
                      <a:endParaRPr b="0" lang="de-DE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0760">
                <a:tc>
                  <a:txBody>
                    <a:bodyPr lIns="44280" rIns="4428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de-DE" sz="1200" spc="-1" strike="noStrike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06.12.2023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L05 – Overshoot, the Limits to Growth and Planetary Boundaries</a:t>
                      </a:r>
                      <a:endParaRPr b="0" lang="de-DE" sz="1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320760">
                <a:tc>
                  <a:txBody>
                    <a:bodyPr lIns="44280" rIns="4428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de-DE" sz="1200" spc="-1" strike="noStrike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13.12.2023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0" lang="de-DE" sz="1200" spc="-1" strike="noStrike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L06 – LCA </a:t>
                      </a:r>
                      <a:r>
                        <a:rPr b="1" lang="en-US" sz="1200" spc="-1" strike="noStrike">
                          <a:solidFill>
                            <a:srgbClr val="008c4f"/>
                          </a:solidFill>
                          <a:latin typeface="DejaVu Sans"/>
                          <a:ea typeface="DejaVu Sans"/>
                        </a:rPr>
                        <a:t>(MOOC)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20760">
                <a:tc>
                  <a:txBody>
                    <a:bodyPr lIns="44280" rIns="4428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de-DE" sz="1200" spc="-1" strike="noStrike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20.12.2023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L07 – Technology and Sustainability </a:t>
                      </a:r>
                      <a:r>
                        <a:rPr b="1" lang="en-US" sz="1200" spc="-1" strike="noStrike">
                          <a:solidFill>
                            <a:srgbClr val="008c4f"/>
                          </a:solidFill>
                          <a:latin typeface="DejaVu Sans"/>
                          <a:ea typeface="DejaVu Sans"/>
                        </a:rPr>
                        <a:t>(MOOC)</a:t>
                      </a:r>
                      <a:endParaRPr b="0" lang="de-DE" sz="1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320760">
                <a:tc>
                  <a:txBody>
                    <a:bodyPr lIns="44280" rIns="4428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de-DE" sz="1200" spc="-1" strike="noStrike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10.01.2024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L08 – Circular Economy </a:t>
                      </a:r>
                      <a:r>
                        <a:rPr b="1" lang="en-US" sz="1200" spc="-1" strike="noStrike">
                          <a:solidFill>
                            <a:srgbClr val="008c4f"/>
                          </a:solidFill>
                          <a:latin typeface="DejaVu Sans"/>
                          <a:ea typeface="DejaVu Sans"/>
                        </a:rPr>
                        <a:t>(MOOC)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20760">
                <a:tc>
                  <a:txBody>
                    <a:bodyPr lIns="44280" rIns="4428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de-DE" sz="1200" spc="-1" strike="noStrike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17.01.2024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0" lang="de-DE" sz="1200" spc="-1" strike="noStrike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L09 – Circular Societies </a:t>
                      </a:r>
                      <a:r>
                        <a:rPr b="1" lang="en-US" sz="1200" spc="-1" strike="noStrike">
                          <a:solidFill>
                            <a:srgbClr val="008c4f"/>
                          </a:solidFill>
                          <a:latin typeface="DejaVu Sans"/>
                          <a:ea typeface="DejaVu Sans"/>
                        </a:rPr>
                        <a:t>(MOOC)</a:t>
                      </a:r>
                      <a:endParaRPr b="0" lang="de-DE" sz="1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320760">
                <a:tc>
                  <a:txBody>
                    <a:bodyPr lIns="44280" rIns="4428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de-DE" sz="1200" spc="-1" strike="noStrike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24.01.2024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L10 – Beyond the Circular Economy I </a:t>
                      </a:r>
                      <a:r>
                        <a:rPr b="1" lang="en-US" sz="1200" spc="-1" strike="noStrike">
                          <a:solidFill>
                            <a:srgbClr val="008c4f"/>
                          </a:solidFill>
                          <a:latin typeface="DejaVu Sans"/>
                          <a:ea typeface="DejaVu Sans"/>
                        </a:rPr>
                        <a:t>(MOOC)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3552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Dates/Times/Locations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35520" y="1268640"/>
            <a:ext cx="10745280" cy="50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Lecture: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132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Wednesday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1:15 pm to 2:45 pm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(Berlin time) – 08.11.2023 to 14.02.2024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132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Exercise / Q&amp;A: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132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Wednesday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3:00 pm to 4:00 pm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(Berlin time) – 15.11.2023 to 14.02.2024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132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3552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35520" y="1268280"/>
            <a:ext cx="10745280" cy="50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work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group submissions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of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mandatory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pass by submitting an exercise – even if it is an empty page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will receive feedback on your submission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= learning feedback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6480" defTabSz="914400"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exercises should be submitted through the Academic Cloud under the following link: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https://sync.academiccloud.de/index.php/s/2DowKa5TI0AYVBT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6480" defTabSz="914400"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do not accept email submissions, please use the file drop link to upload your submissions.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8c4f"/>
                </a:solidFill>
                <a:latin typeface="DejaVu Sans"/>
                <a:ea typeface="DejaVu Sans"/>
              </a:rPr>
              <a:t>Important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: Always include your full name, your student email address and your student ID, so that we can track your submission.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etc. follow on the next slides (Examination)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3552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Examination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35520" y="1268640"/>
            <a:ext cx="10745280" cy="50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Prerequisite for admission to the final exam (all criteria have to be fulfilled):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Heading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Submit all exercises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Final exam: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Most likely on the 06.03.24 + 07.03.24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Either written exam (120min)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oral examination (20-25min)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3552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35520" y="1268280"/>
            <a:ext cx="10745280" cy="50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with the self-study star indicate optional/additional study material that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mandatory but could be helpful or interesting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6285600" y="2132640"/>
            <a:ext cx="514800" cy="4946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4089960" y="2247480"/>
            <a:ext cx="228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3552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35520" y="1268640"/>
            <a:ext cx="10745280" cy="50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course is not based on a single book and you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need to buy a book to pass the exam.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Donella H. Meadows, Jorgen Randers, and Dennis L. Meadows.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(1972).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Donella H. Meadows, Jorgen Randers, and Dennis L. Meadows.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Limits To Growth: The 30-Year Update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(2004).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Baccini et al.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Metabolism of the Anthroposphere: Analysis, Evaluation, Design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(2012).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Walter R. Stahel.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Circular Economy: A User's Guide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(2019).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XR.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is not a Drill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(2019)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W. Brian Arthur.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Nature of Technology: What It Is and How it Evolves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(2011).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David Wallace-Wells.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Uninhabitable Earth, Annotated Edition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(2017).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James Lawrence Powell.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2084 Report: An Oral History of the Great Warming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(2020).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Rutger Bregman.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Utopia for Realists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(2017).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3552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35520" y="1268640"/>
            <a:ext cx="10745280" cy="50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(German) Stefan Rahmstorf, Hans Joachim Schellnhuber.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Der Klimawandel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(2019).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David Archer, Stefan Rahmstorf.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Climate Crisis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(2010).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Gabrielle Walker, David King.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Hot Topic: How to Tackle Global Warming and Still Keep the Lights on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(2008).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3552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Further Resources 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35520" y="1268640"/>
            <a:ext cx="10742040" cy="50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Climate University – Teaching and learning for a sustainable future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Societies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Server Infrastructure for a Global Rebellion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Podcasts: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4920" defTabSz="9144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Drilled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4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492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to Save a Planet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5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492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1,5 Grad – der Klima-Podcast mit Luisa Neubauer (German)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6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520" y="764640"/>
            <a:ext cx="1073952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License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35520" y="1268280"/>
            <a:ext cx="10739520" cy="50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2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work is licensed under a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Creative Commons Attribution-ShareAlike 4.0 International License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 To view a copy of this license, please refer to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https://creativecommons.org/licenses/by-sa/4.0/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2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Updated versions of these slides will be available in our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Github repository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35520" y="1268640"/>
            <a:ext cx="10745280" cy="50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de-DE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3552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3552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Team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3" name="Group 1"/>
          <p:cNvGrpSpPr/>
          <p:nvPr/>
        </p:nvGrpSpPr>
        <p:grpSpPr>
          <a:xfrm>
            <a:off x="346680" y="2417760"/>
            <a:ext cx="3632760" cy="2916360"/>
            <a:chOff x="346680" y="2417760"/>
            <a:chExt cx="3632760" cy="2916360"/>
          </a:xfrm>
        </p:grpSpPr>
        <p:pic>
          <p:nvPicPr>
            <p:cNvPr id="104" name="Grafik 2" descr=""/>
            <p:cNvPicPr/>
            <p:nvPr/>
          </p:nvPicPr>
          <p:blipFill>
            <a:blip r:embed="rId1"/>
            <a:stretch/>
          </p:blipFill>
          <p:spPr>
            <a:xfrm>
              <a:off x="1411200" y="2417760"/>
              <a:ext cx="1468080" cy="2169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5" name="CustomShape 2"/>
            <p:cNvSpPr/>
            <p:nvPr/>
          </p:nvSpPr>
          <p:spPr>
            <a:xfrm>
              <a:off x="346680" y="4659840"/>
              <a:ext cx="3632760" cy="674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marL="360" algn="ctr" defTabSz="914400">
                <a:lnSpc>
                  <a:spcPct val="100000"/>
                </a:lnSpc>
                <a:spcBef>
                  <a:spcPts val="360"/>
                </a:spcBef>
              </a:pPr>
              <a:r>
                <a:rPr b="0" lang="de-DE" sz="1600" spc="-1" strike="noStrike">
                  <a:solidFill>
                    <a:srgbClr val="595959"/>
                  </a:solidFill>
                  <a:latin typeface="DejaVu Sans"/>
                  <a:ea typeface="DejaVu Sans"/>
                </a:rPr>
                <a:t>Prof. Dr. Benjamin Leiding</a:t>
              </a:r>
              <a:endParaRPr b="0" lang="de-DE" sz="1600" spc="-1" strike="noStrike">
                <a:solidFill>
                  <a:srgbClr val="000000"/>
                </a:solidFill>
                <a:latin typeface="Arial"/>
              </a:endParaRPr>
            </a:p>
            <a:p>
              <a:pPr marL="360" algn="ctr" defTabSz="914400">
                <a:lnSpc>
                  <a:spcPct val="100000"/>
                </a:lnSpc>
                <a:spcBef>
                  <a:spcPts val="360"/>
                </a:spcBef>
              </a:pPr>
              <a:r>
                <a:rPr b="0" lang="de-DE" sz="1200" spc="-1" strike="noStrike">
                  <a:solidFill>
                    <a:srgbClr val="595959"/>
                  </a:solidFill>
                  <a:latin typeface="DejaVu Sans"/>
                  <a:ea typeface="DejaVu Sans"/>
                </a:rPr>
                <a:t>benjamin.leiding@tu-clausthal.de</a:t>
              </a:r>
              <a:endParaRPr b="0" lang="de-DE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06" name="Group 2"/>
          <p:cNvGrpSpPr/>
          <p:nvPr/>
        </p:nvGrpSpPr>
        <p:grpSpPr>
          <a:xfrm>
            <a:off x="3659400" y="2417760"/>
            <a:ext cx="3632760" cy="2916360"/>
            <a:chOff x="3659400" y="2417760"/>
            <a:chExt cx="3632760" cy="2916360"/>
          </a:xfrm>
        </p:grpSpPr>
        <p:sp>
          <p:nvSpPr>
            <p:cNvPr id="107" name="CustomShape 3"/>
            <p:cNvSpPr/>
            <p:nvPr/>
          </p:nvSpPr>
          <p:spPr>
            <a:xfrm>
              <a:off x="3659400" y="4659840"/>
              <a:ext cx="3632760" cy="674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marL="360" algn="ctr" defTabSz="914400">
                <a:lnSpc>
                  <a:spcPct val="100000"/>
                </a:lnSpc>
                <a:spcBef>
                  <a:spcPts val="360"/>
                </a:spcBef>
              </a:pPr>
              <a:r>
                <a:rPr b="0" lang="de-DE" sz="1600" spc="-1" strike="noStrike">
                  <a:solidFill>
                    <a:srgbClr val="595959"/>
                  </a:solidFill>
                  <a:latin typeface="DejaVu Sans"/>
                  <a:ea typeface="DejaVu Sans"/>
                </a:rPr>
                <a:t>M.A. Theresa Sommer</a:t>
              </a:r>
              <a:endParaRPr b="0" lang="de-DE" sz="1600" spc="-1" strike="noStrike">
                <a:solidFill>
                  <a:srgbClr val="000000"/>
                </a:solidFill>
                <a:latin typeface="Arial"/>
              </a:endParaRPr>
            </a:p>
            <a:p>
              <a:pPr marL="360" algn="ctr" defTabSz="914400">
                <a:lnSpc>
                  <a:spcPct val="100000"/>
                </a:lnSpc>
                <a:spcBef>
                  <a:spcPts val="360"/>
                </a:spcBef>
              </a:pPr>
              <a:r>
                <a:rPr b="0" lang="de-DE" sz="1200" spc="-1" strike="noStrike">
                  <a:solidFill>
                    <a:srgbClr val="595959"/>
                  </a:solidFill>
                  <a:latin typeface="DejaVu Sans"/>
                  <a:ea typeface="DejaVu Sans"/>
                </a:rPr>
                <a:t>theresa.sommer@tu-clausthal.de</a:t>
              </a:r>
              <a:endParaRPr b="0" lang="de-DE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08" name="Grafik 3" descr=""/>
            <p:cNvPicPr/>
            <p:nvPr/>
          </p:nvPicPr>
          <p:blipFill>
            <a:blip r:embed="rId2"/>
            <a:srcRect l="13539" t="11778" r="9754" b="0"/>
            <a:stretch/>
          </p:blipFill>
          <p:spPr>
            <a:xfrm>
              <a:off x="4768560" y="2417760"/>
              <a:ext cx="1414440" cy="216936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09" name="Grafik 11" descr=""/>
          <p:cNvPicPr/>
          <p:nvPr/>
        </p:nvPicPr>
        <p:blipFill>
          <a:blip r:embed="rId3"/>
          <a:srcRect l="10676" t="0" r="11696" b="0"/>
          <a:stretch/>
        </p:blipFill>
        <p:spPr>
          <a:xfrm>
            <a:off x="8072280" y="2490120"/>
            <a:ext cx="1691280" cy="2169360"/>
          </a:xfrm>
          <a:prstGeom prst="rect">
            <a:avLst/>
          </a:prstGeom>
          <a:ln w="0"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6375240" y="4662720"/>
            <a:ext cx="5221800" cy="67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 defTabSz="914400">
              <a:lnSpc>
                <a:spcPct val="100000"/>
              </a:lnSpc>
              <a:spcBef>
                <a:spcPts val="360"/>
              </a:spcBef>
            </a:pPr>
            <a:r>
              <a:rPr b="0" lang="en-GB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M.Sc. Anant Sujatanagarjuna</a:t>
            </a:r>
            <a:br>
              <a:rPr sz="1600"/>
            </a:br>
            <a:r>
              <a:rPr b="0" lang="en-GB" sz="1200" spc="-1" strike="noStrike">
                <a:solidFill>
                  <a:srgbClr val="595959"/>
                </a:solidFill>
                <a:latin typeface="DejaVu Sans"/>
                <a:ea typeface="DejaVu Sans"/>
              </a:rPr>
              <a:t>anant.sujatanagarjuna@tu-clausthal.de</a:t>
            </a:r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42880" y="721800"/>
            <a:ext cx="1035108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619200" y="1213920"/>
            <a:ext cx="10581480" cy="48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0600" defTabSz="9144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merging </a:t>
            </a: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echnologies for the </a:t>
            </a: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ircular </a:t>
            </a: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conomy → </a:t>
            </a: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 defTabSz="9144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focus: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 defTabSz="9144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Intersection of IT and sustainability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 defTabSz="9144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Economy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 defTabSz="9144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Self-organized, decentralized and distributed systems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 defTabSz="9144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Machine-to-Everything Economy (M2X Economy)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 defTabSz="9144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courses: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 defTabSz="9144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(WS – M.Sc.)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 defTabSz="9144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Emerging Technologies for the Circular Economy (SS – M.Sc.)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42880" y="721800"/>
            <a:ext cx="1035108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51800" y="1709280"/>
            <a:ext cx="8218440" cy="4346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609480" y="1769400"/>
            <a:ext cx="10581480" cy="48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0600" defTabSz="9144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 Website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 defTabSz="9144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 defTabSz="9144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Theses/project topics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009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 defTabSz="9144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 defTabSz="9144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 defTabSz="9144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3200" defTabSz="91440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3200" algn="ctr" defTabSz="91440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DejaVu Sans"/>
                <a:ea typeface="DejaVu Sans"/>
              </a:rPr>
              <a:t>You want join us? Write us an email!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223200" algn="ctr" defTabSz="914400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→ </a:t>
            </a:r>
            <a:r>
              <a:rPr b="0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benjamin.leiding@tu-clausthal.de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42880" y="721800"/>
            <a:ext cx="1035108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51800" y="1709280"/>
            <a:ext cx="8218440" cy="4346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609480" y="1769400"/>
            <a:ext cx="10581480" cy="48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0600" defTabSz="9144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 Website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 defTabSz="9144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 defTabSz="9144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Theses/project topics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009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 defTabSz="9144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 defTabSz="9144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 defTabSz="9144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3200" defTabSz="91440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3200" algn="ctr" defTabSz="91440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want join us? Write us an email!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223200" algn="ctr" defTabSz="914400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benjamin.leiding@tu-clausthal.de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42880" y="721800"/>
            <a:ext cx="1035108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51800" y="1709280"/>
            <a:ext cx="8218440" cy="4346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609480" y="1769400"/>
            <a:ext cx="10581480" cy="48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0600" defTabSz="9144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Basics of climate change, environmental pollution, and dwindling non-renewable resources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 defTabSz="9144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 to the circular economy, sustainability, and related concepts (biocapacity, etc.)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 defTabSz="9144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Sustainability goals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 defTabSz="9144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Feedback loops and tipping points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 defTabSz="9144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Implications of closed systems with a finite supply of resources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 defTabSz="9144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Technology-focused and technology-critical approaches towards sustainability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 defTabSz="9144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Societies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42880" y="721800"/>
            <a:ext cx="1035108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 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1800" y="1709280"/>
            <a:ext cx="8218440" cy="4346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609480" y="1769400"/>
            <a:ext cx="10581480" cy="48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0600" defTabSz="9144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Understanding the concept of a circular economy, sustainability, and related concepts (biocapacity, etc.).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 defTabSz="9144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Gain a basic understanding of causes, dimensions, and the characterization of climate change, environmental pollution, and dwindling non-renewable resources.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 defTabSz="9144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Being able to make high-level, transdisciplinary assessments of decisions and measures in a social, economic, and political context.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 defTabSz="9144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ability to critically assess upcoming technological solutions enabling/facilitating sustainability and the circular economy.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3552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Plan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6" name="Table 1"/>
          <p:cNvGraphicFramePr/>
          <p:nvPr/>
        </p:nvGraphicFramePr>
        <p:xfrm>
          <a:off x="442080" y="1564920"/>
          <a:ext cx="10181520" cy="4812480"/>
        </p:xfrm>
        <a:graphic>
          <a:graphicData uri="http://schemas.openxmlformats.org/drawingml/2006/table">
            <a:tbl>
              <a:tblPr/>
              <a:tblGrid>
                <a:gridCol w="1497240"/>
                <a:gridCol w="8684280"/>
              </a:tblGrid>
              <a:tr h="320760">
                <a:tc>
                  <a:txBody>
                    <a:bodyPr lIns="44280" rIns="4428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de-DE" sz="1400" spc="-1" strike="noStrike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Date</a:t>
                      </a:r>
                      <a:endParaRPr b="0" lang="de-DE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1" lang="de-DE" sz="1400" spc="-1" strike="noStrike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Lecture Title</a:t>
                      </a:r>
                      <a:endParaRPr b="0" lang="de-DE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0760">
                <a:tc>
                  <a:txBody>
                    <a:bodyPr lIns="44280" rIns="4428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de-DE" sz="1300" spc="-1" strike="noStrike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08.11.2023</a:t>
                      </a:r>
                      <a:endParaRPr b="0" lang="de-DE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0" lang="de-DE" sz="1400" spc="-1" strike="noStrike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L00 – Organisation + L01 – Introduction</a:t>
                      </a:r>
                      <a:endParaRPr b="0" lang="de-DE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320760">
                <a:tc>
                  <a:txBody>
                    <a:bodyPr lIns="44280" rIns="4428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de-DE" sz="1300" spc="-1" strike="noStrike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15.11.2023</a:t>
                      </a:r>
                      <a:endParaRPr b="0" lang="de-DE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L02 – Challenges I – Climate Change</a:t>
                      </a:r>
                      <a:endParaRPr b="0" lang="de-DE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20760">
                <a:tc>
                  <a:txBody>
                    <a:bodyPr lIns="44280" rIns="4428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de-DE" sz="1300" spc="-1" strike="noStrike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22.11.2023</a:t>
                      </a:r>
                      <a:endParaRPr b="0" lang="de-DE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L03 – Challenges II – Environmental Pollution and Resources</a:t>
                      </a:r>
                      <a:endParaRPr b="0" lang="de-DE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320760">
                <a:tc>
                  <a:txBody>
                    <a:bodyPr lIns="44280" rIns="4428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de-DE" sz="1300" spc="-1" strike="noStrike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29.11.2023</a:t>
                      </a:r>
                      <a:endParaRPr b="0" lang="de-DE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L04 – A History of Political (In-) Action</a:t>
                      </a:r>
                      <a:endParaRPr b="0" lang="de-DE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20760">
                <a:tc>
                  <a:txBody>
                    <a:bodyPr lIns="44280" rIns="4428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de-DE" sz="1300" spc="-1" strike="noStrike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06.12.2023</a:t>
                      </a:r>
                      <a:endParaRPr b="0" lang="de-DE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L05 – Overshoot, the Limits to Growth and Planetary Boundaries</a:t>
                      </a:r>
                      <a:endParaRPr b="0" lang="de-DE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320760">
                <a:tc>
                  <a:txBody>
                    <a:bodyPr lIns="44280" rIns="4428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de-DE" sz="1300" spc="-1" strike="noStrike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13.12.2023</a:t>
                      </a:r>
                      <a:endParaRPr b="0" lang="de-DE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0" lang="de-DE" sz="1400" spc="-1" strike="noStrike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L06 – LCA </a:t>
                      </a:r>
                      <a:r>
                        <a:rPr b="1" lang="en-US" sz="1400" spc="-1" strike="noStrike">
                          <a:solidFill>
                            <a:srgbClr val="008c4f"/>
                          </a:solidFill>
                          <a:latin typeface="DejaVu Sans"/>
                          <a:ea typeface="DejaVu Sans"/>
                        </a:rPr>
                        <a:t>(MOOC)</a:t>
                      </a:r>
                      <a:endParaRPr b="0" lang="de-DE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20760">
                <a:tc>
                  <a:txBody>
                    <a:bodyPr lIns="44280" rIns="4428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de-DE" sz="1300" spc="-1" strike="noStrike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20.12.2023</a:t>
                      </a:r>
                      <a:endParaRPr b="0" lang="de-DE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L07 – Technology and Sustainability </a:t>
                      </a:r>
                      <a:r>
                        <a:rPr b="1" lang="en-US" sz="1400" spc="-1" strike="noStrike">
                          <a:solidFill>
                            <a:srgbClr val="008c4f"/>
                          </a:solidFill>
                          <a:latin typeface="DejaVu Sans"/>
                          <a:ea typeface="DejaVu Sans"/>
                        </a:rPr>
                        <a:t>(MOOC)</a:t>
                      </a:r>
                      <a:endParaRPr b="0" lang="de-DE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320760">
                <a:tc>
                  <a:txBody>
                    <a:bodyPr lIns="44280" rIns="4428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de-DE" sz="1300" spc="-1" strike="noStrike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10.01.2024</a:t>
                      </a:r>
                      <a:endParaRPr b="0" lang="de-DE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L08 – Circular Economy </a:t>
                      </a:r>
                      <a:r>
                        <a:rPr b="1" lang="en-US" sz="1400" spc="-1" strike="noStrike">
                          <a:solidFill>
                            <a:srgbClr val="008c4f"/>
                          </a:solidFill>
                          <a:latin typeface="DejaVu Sans"/>
                          <a:ea typeface="DejaVu Sans"/>
                        </a:rPr>
                        <a:t>(MOOC)</a:t>
                      </a:r>
                      <a:endParaRPr b="0" lang="de-DE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20760">
                <a:tc>
                  <a:txBody>
                    <a:bodyPr lIns="44280" rIns="4428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de-DE" sz="1300" spc="-1" strike="noStrike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17.01.2024</a:t>
                      </a:r>
                      <a:endParaRPr b="0" lang="de-DE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0" lang="de-DE" sz="1400" spc="-1" strike="noStrike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L09 – Circular Societies </a:t>
                      </a:r>
                      <a:r>
                        <a:rPr b="1" lang="en-US" sz="1400" spc="-1" strike="noStrike">
                          <a:solidFill>
                            <a:srgbClr val="008c4f"/>
                          </a:solidFill>
                          <a:latin typeface="DejaVu Sans"/>
                          <a:ea typeface="DejaVu Sans"/>
                        </a:rPr>
                        <a:t>(MOOC)</a:t>
                      </a:r>
                      <a:endParaRPr b="0" lang="de-DE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320760">
                <a:tc>
                  <a:txBody>
                    <a:bodyPr lIns="44280" rIns="4428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de-DE" sz="1300" spc="-1" strike="noStrike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24.01.2024</a:t>
                      </a:r>
                      <a:endParaRPr b="0" lang="de-DE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L10 – Beyond the Circular Economy I </a:t>
                      </a:r>
                      <a:r>
                        <a:rPr b="1" lang="en-US" sz="1400" spc="-1" strike="noStrike">
                          <a:solidFill>
                            <a:srgbClr val="008c4f"/>
                          </a:solidFill>
                          <a:latin typeface="DejaVu Sans"/>
                          <a:ea typeface="DejaVu Sans"/>
                        </a:rPr>
                        <a:t>(MOOC)</a:t>
                      </a:r>
                      <a:endParaRPr b="0" lang="de-DE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20760">
                <a:tc>
                  <a:txBody>
                    <a:bodyPr lIns="44280" rIns="4428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de-DE" sz="1300" spc="-1" strike="noStrike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31.01.2024</a:t>
                      </a:r>
                      <a:endParaRPr b="0" lang="de-DE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L10 – Beyond the Circular Economy II </a:t>
                      </a:r>
                      <a:endParaRPr b="0" lang="de-DE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320760">
                <a:tc>
                  <a:txBody>
                    <a:bodyPr lIns="44280" rIns="4428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de-DE" sz="1300" spc="-1" strike="noStrike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07.02.2024</a:t>
                      </a:r>
                      <a:endParaRPr b="0" lang="de-DE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0" lang="de-DE" sz="1400" spc="-1" strike="noStrike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L11 – Invited Lecture </a:t>
                      </a:r>
                      <a:endParaRPr b="0" lang="de-DE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20760">
                <a:tc>
                  <a:txBody>
                    <a:bodyPr lIns="44280" rIns="4428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de-DE" sz="1300" spc="-1" strike="noStrike">
                          <a:solidFill>
                            <a:schemeClr val="dk1"/>
                          </a:solidFill>
                          <a:latin typeface="DejaVu Sans"/>
                          <a:ea typeface="Calibri"/>
                        </a:rPr>
                        <a:t>14.02.2024</a:t>
                      </a:r>
                      <a:endParaRPr b="0" lang="de-DE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0" lang="de-DE" sz="1400" spc="-1" strike="noStrike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L12 – Summary</a:t>
                      </a:r>
                      <a:endParaRPr b="0" lang="de-DE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320760">
                <a:tc>
                  <a:txBody>
                    <a:bodyPr lIns="44280" rIns="4428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de-DE" sz="1300" spc="-1" strike="noStrike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28.02.2024</a:t>
                      </a:r>
                      <a:endParaRPr b="0" lang="de-DE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44280" rIns="44280" tIns="0" bIns="0" anchor="ctr">
                      <a:noAutofit/>
                    </a:bodyPr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0" lang="de-DE" sz="1400" spc="-1" strike="noStrike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Exam Q&amp;A</a:t>
                      </a:r>
                      <a:endParaRPr b="0" lang="de-DE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44280" marR="442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LibreOffice/7.6.2.1$Linux_X86_64 LibreOffice_project/60$Build-1</Application>
  <AppVersion>15.0000</AppVersion>
  <Words>1451</Words>
  <Paragraphs>206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>Benjamin Leiding</cp:lastModifiedBy>
  <dcterms:modified xsi:type="dcterms:W3CDTF">2023-11-08T11:38:38Z</dcterms:modified>
  <cp:revision>3166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5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20</vt:i4>
  </property>
</Properties>
</file>