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6.xml.rels" ContentType="application/vnd.openxmlformats-package.relationships+xml"/>
  <Override PartName="/ppt/notesSlides/_rels/notesSlide5.xml.rels" ContentType="application/vnd.openxmlformats-package.relationships+xml"/>
  <Override PartName="/ppt/notesSlides/_rels/notesSlide4.xml.rels" ContentType="application/vnd.openxmlformats-package.relationships+xml"/>
  <Override PartName="/ppt/notesSlides/_rels/notesSlide3.xml.rels" ContentType="application/vnd.openxmlformats-package.relationship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media/image2.png" ContentType="image/png"/>
  <Override PartName="/ppt/media/image3.jpeg" ContentType="image/jpeg"/>
  <Override PartName="/ppt/media/image6.png" ContentType="image/png"/>
  <Override PartName="/ppt/media/image4.jpeg" ContentType="image/jpeg"/>
  <Override PartName="/ppt/media/image5.jpeg" ContentType="image/jpeg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8.xml.rels" ContentType="application/vnd.openxmlformats-package.relationships+xml"/>
  <Override PartName="/ppt/slides/_rels/slide5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4.xml.rels" ContentType="application/vnd.openxmlformats-package.relationships+xml"/>
  <Override PartName="/ppt/slides/_rels/slide15.xml.rels" ContentType="application/vnd.openxmlformats-package.relationships+xml"/>
  <Override PartName="/ppt/slides/_rels/slide3.xml.rels" ContentType="application/vnd.openxmlformats-package.relationships+xml"/>
  <Override PartName="/ppt/slides/_rels/slide14.xml.rels" ContentType="application/vnd.openxmlformats-package.relationships+xml"/>
  <Override PartName="/ppt/slides/_rels/slide2.xml.rels" ContentType="application/vnd.openxmlformats-package.relationships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edit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the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not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es 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for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ma</a:t>
            </a: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4D49352-98D4-4007-9496-8CCC92C9D342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Text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5F8911A-5C08-46A1-A365-A1A4EAC054F4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5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Text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FDBBC06B-4D98-45A5-A738-4B11776CBC5C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Text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9582A8A-A0CC-4086-8142-EB415D9E90DF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4920" cy="3763080"/>
          </a:xfrm>
          <a:prstGeom prst="rect">
            <a:avLst/>
          </a:prstGeom>
          <a:ln w="0">
            <a:noFill/>
          </a:ln>
        </p:spPr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08560" cy="451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TextShape 3"/>
          <p:cNvSpPr/>
          <p:nvPr/>
        </p:nvSpPr>
        <p:spPr>
          <a:xfrm>
            <a:off x="4399200" y="9555480"/>
            <a:ext cx="3363840" cy="493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AF98E903-AE26-4B04-AD93-ADAD388CACF9}" type="slidenum">
              <a:rPr b="0" lang="en-GB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827BEE76-0EF0-4C25-8642-8BB7D1F908A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17A7646B-1AD2-4E8B-9B7F-8343B04FAA5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8800" cy="36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2800" cy="56268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8640" cy="51480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11444760" y="0"/>
            <a:ext cx="741960" cy="685080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38640" y="6453360"/>
            <a:ext cx="7588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E53E27F-509A-43FD-9930-027BBEBA8FB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2720"/>
            <a:ext cx="121849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DejaVu Sans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ic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k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to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ed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it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th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titl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e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te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xt 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fo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r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m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hyperlink" Target="https://re.etce-lab.de/" TargetMode="External"/><Relationship Id="rId2" Type="http://schemas.openxmlformats.org/officeDocument/2006/relationships/hyperlink" Target="https://github.com/ETCE-LAB/teaching-material/tree/master/Requirements-Engineering" TargetMode="External"/><Relationship Id="rId3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hyperlink" Target="https://webconf.tu-clausthal.de/b/ben-hsg-rt9-6ur" TargetMode="External"/><Relationship Id="rId2" Type="http://schemas.openxmlformats.org/officeDocument/2006/relationships/hyperlink" Target="https://webconf.tu-clausthal.de/rooms/ben-hsg-rt9-6ur/join" TargetMode="External"/><Relationship Id="rId3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etce-lab.de/" TargetMode="External"/><Relationship Id="rId2" Type="http://schemas.openxmlformats.org/officeDocument/2006/relationships/hyperlink" Target="https://www.zdf.de/dokumentation/planet-e/planet-e-roboter-als-retter-100.html" TargetMode="External"/><Relationship Id="rId3" Type="http://schemas.openxmlformats.org/officeDocument/2006/relationships/hyperlink" Target="https://www.youtube.com/watch?v=3QO1stC4fvs" TargetMode="External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527400" y="1412640"/>
            <a:ext cx="10361880" cy="1148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GB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527400" y="2852640"/>
            <a:ext cx="10361880" cy="236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0: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7" name="Table 1"/>
          <p:cNvGraphicFramePr/>
          <p:nvPr/>
        </p:nvGraphicFramePr>
        <p:xfrm>
          <a:off x="898920" y="1556280"/>
          <a:ext cx="9435240" cy="3034800"/>
        </p:xfrm>
        <a:graphic>
          <a:graphicData uri="http://schemas.openxmlformats.org/drawingml/2006/table">
            <a:tbl>
              <a:tblPr/>
              <a:tblGrid>
                <a:gridCol w="1757160"/>
                <a:gridCol w="1532880"/>
                <a:gridCol w="6145560"/>
              </a:tblGrid>
              <a:tr h="53964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Publication Date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Submission Deadline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5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Exercise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E01 – Knowledge Test (MC)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E02 – Elicitation I, E03 – Elicitation II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E04 – Agent-Oriented Modeling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E05 – CPN I, E06 – CPN II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E07 – Management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7036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E08 – Traceability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noFill/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61812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DejaVu Sans"/>
                          <a:ea typeface="WenQuanYi Zen Hei"/>
                        </a:rPr>
                        <a:t>EXX – Bonus Task (Not-Mandatory)</a:t>
                      </a:r>
                      <a:endParaRPr b="0" lang="en-US" sz="15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32"/>
          <p:cNvSpPr/>
          <p:nvPr/>
        </p:nvSpPr>
        <p:spPr>
          <a:xfrm>
            <a:off x="53964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Organization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CustomShape 33"/>
          <p:cNvSpPr/>
          <p:nvPr/>
        </p:nvSpPr>
        <p:spPr>
          <a:xfrm>
            <a:off x="539640" y="126828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Massive Open Online Course (MOOC) style asynchronous learning: 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re.etce-lab.de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 is mainly delivered as pre-produced learning material.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are additionally available via Github (</a:t>
            </a:r>
            <a:r>
              <a:rPr b="0" lang="en-US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/ Q&amp;A Session live streams (BBB – next slide) and Goslar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 time slots </a:t>
            </a:r>
            <a:r>
              <a:rPr b="0" lang="de-DE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=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Time for questions and eventual tutorials related to the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 Write us an email: </a:t>
            </a: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etce-re@tu-clausthal.de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←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We will </a:t>
            </a:r>
            <a:r>
              <a:rPr b="1" lang="en-GB" sz="1800" spc="-1" strike="noStrike" u="sng">
                <a:solidFill>
                  <a:srgbClr val="c9211e"/>
                </a:solidFill>
                <a:uFillTx/>
                <a:latin typeface="DejaVu Sans"/>
                <a:ea typeface="DejaVu Sans"/>
              </a:rPr>
              <a:t>only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respond to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 algn="ctr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emails written to this specific email address!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9"/>
          <p:cNvSpPr/>
          <p:nvPr/>
        </p:nvSpPr>
        <p:spPr>
          <a:xfrm>
            <a:off x="539640" y="764640"/>
            <a:ext cx="10737720" cy="48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Dates/Times/Locations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CustomShape 10"/>
          <p:cNvSpPr/>
          <p:nvPr/>
        </p:nvSpPr>
        <p:spPr>
          <a:xfrm>
            <a:off x="539640" y="1268640"/>
            <a:ext cx="10737720" cy="5025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Lecture: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2:15 pm to 3:45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Location: Goslar Gotec (Am Stollen 19 C, 38640 Goslar, Germany) or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Exercise / Q&amp;A: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Monday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4 pm to 5:00 pm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(Berlin time) –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30.10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2023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to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12.02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.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via BigBlueButton (</a:t>
            </a:r>
            <a:r>
              <a:rPr b="0" lang="en-GB" sz="18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539640" y="126828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Organization of the exercise: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Individual work →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group submissions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or practical tasks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7-14 days to submit (depending on the task)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deadline is always Monday at 1:59pm (right before the next lecture period)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Submission of each exercise is mandatory</a:t>
            </a:r>
            <a:r>
              <a:rPr b="1" lang="en-GB" sz="1800" spc="-1" strike="noStrike">
                <a:solidFill>
                  <a:srgbClr val="ffffff"/>
                </a:solidFill>
                <a:latin typeface="DejaVu Sans"/>
                <a:ea typeface="DejaVu Sans"/>
              </a:rPr>
              <a:t>ow on the next slides (Examination)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9"/>
          <p:cNvSpPr/>
          <p:nvPr/>
        </p:nvSpPr>
        <p:spPr>
          <a:xfrm>
            <a:off x="53964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Exercises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CustomShape 20"/>
          <p:cNvSpPr/>
          <p:nvPr/>
        </p:nvSpPr>
        <p:spPr>
          <a:xfrm>
            <a:off x="539640" y="1268280"/>
            <a:ext cx="10739160" cy="5026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Multiple-choice exercises: Self-evaluated, available directly on the MOOC website.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Practical Tasks: Submitted via Moodle.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may miss/fail one of the regular practical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Submitting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AND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passing the bonus task substitutes the missed/failed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Bonus task will be very difficult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→ don’t “plan” with the bonus task. Rather submit and pass the regular exercises.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Examination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53964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Prerequisites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for admission to the final exam (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criteria have to be fulfilled):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Successful completion of the compulsory seven exercises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pass an exercise if you score 50% (or more)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have to submit </a:t>
            </a:r>
            <a:r>
              <a:rPr b="1" lang="en-GB" sz="1800" spc="-1" strike="noStrike" u="sng">
                <a:solidFill>
                  <a:srgbClr val="000000"/>
                </a:solidFill>
                <a:uFillTx/>
                <a:latin typeface="DejaVu Sans"/>
                <a:ea typeface="DejaVu Sans"/>
              </a:rPr>
              <a:t>every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exercise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Final exam: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04.03.2024 → 14:00 – 16:00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Written exam (120min)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539640" y="126828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Slides with the self-study star indicate optional/additional study material that is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mandatory but could be helpful for your future career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 course it won’t hurt to have extra knowledge to impress us during the examination ;)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6489720" y="2132640"/>
            <a:ext cx="515520" cy="495360"/>
          </a:xfrm>
          <a:prstGeom prst="star5">
            <a:avLst>
              <a:gd name="adj" fmla="val 19098"/>
              <a:gd name="hf" fmla="val 105146"/>
              <a:gd name="vf" fmla="val 110557"/>
            </a:avLst>
          </a:prstGeom>
          <a:solidFill>
            <a:srgbClr val="92d050"/>
          </a:solidFill>
          <a:ln>
            <a:solidFill>
              <a:srgbClr val="0d0d0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1" name="CustomShape 4"/>
          <p:cNvSpPr/>
          <p:nvPr/>
        </p:nvSpPr>
        <p:spPr>
          <a:xfrm>
            <a:off x="4294080" y="2247480"/>
            <a:ext cx="2283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Self-Study Star →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Literature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53964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This course is not based on a single book and you </a:t>
            </a: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do not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need to buy a book to pass the exam.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K. Pohl, C. Rupp.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Fundamentals: A Study Guide for Requirements Engineering Foundation Level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J. Dick, E. Hull, K. Jackson.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(4</a:t>
            </a:r>
            <a:r>
              <a:rPr b="0" i="1" lang="en-GB" sz="1800" spc="-1" strike="noStrike" baseline="30000">
                <a:solidFill>
                  <a:srgbClr val="000000"/>
                </a:solidFill>
                <a:latin typeface="DejaVu Sans"/>
                <a:ea typeface="DejaVu Sans"/>
              </a:rPr>
              <a:t>th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(2017).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95120" indent="-19368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" charset="2"/>
              <a:buChar char="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Chris Rupp et al. 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und Management – Das Handbuch für Anforderungen in jeder Situation (7th Edition) 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(2021).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335520" y="126864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GB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33552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Team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1" name="Grafik 2" descr=""/>
          <p:cNvPicPr/>
          <p:nvPr/>
        </p:nvPicPr>
        <p:blipFill>
          <a:blip r:embed="rId1"/>
          <a:stretch/>
        </p:blipFill>
        <p:spPr>
          <a:xfrm>
            <a:off x="2684520" y="1323360"/>
            <a:ext cx="1468800" cy="2170080"/>
          </a:xfrm>
          <a:prstGeom prst="rect">
            <a:avLst/>
          </a:prstGeom>
          <a:ln w="0">
            <a:noFill/>
          </a:ln>
        </p:spPr>
      </p:pic>
      <p:pic>
        <p:nvPicPr>
          <p:cNvPr id="102" name="Grafik 11" descr=""/>
          <p:cNvPicPr/>
          <p:nvPr/>
        </p:nvPicPr>
        <p:blipFill>
          <a:blip r:embed="rId2"/>
          <a:stretch/>
        </p:blipFill>
        <p:spPr>
          <a:xfrm>
            <a:off x="7269840" y="1716120"/>
            <a:ext cx="1782720" cy="1774800"/>
          </a:xfrm>
          <a:prstGeom prst="rect">
            <a:avLst/>
          </a:prstGeom>
          <a:ln w="0">
            <a:noFill/>
          </a:ln>
        </p:spPr>
      </p:pic>
      <p:sp>
        <p:nvSpPr>
          <p:cNvPr id="103" name="CustomShape 2"/>
          <p:cNvSpPr/>
          <p:nvPr/>
        </p:nvSpPr>
        <p:spPr>
          <a:xfrm>
            <a:off x="1620000" y="3439440"/>
            <a:ext cx="3633480" cy="6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CustomShape 3"/>
          <p:cNvSpPr/>
          <p:nvPr/>
        </p:nvSpPr>
        <p:spPr>
          <a:xfrm>
            <a:off x="6322680" y="3460320"/>
            <a:ext cx="3633480" cy="67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en-GB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CustomShape 7"/>
          <p:cNvSpPr/>
          <p:nvPr/>
        </p:nvSpPr>
        <p:spPr>
          <a:xfrm>
            <a:off x="1311840" y="5920200"/>
            <a:ext cx="362664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6" name="CustomShape 8"/>
          <p:cNvSpPr/>
          <p:nvPr/>
        </p:nvSpPr>
        <p:spPr>
          <a:xfrm>
            <a:off x="3950280" y="5903280"/>
            <a:ext cx="3626640" cy="668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360" algn="ctr">
              <a:lnSpc>
                <a:spcPct val="100000"/>
              </a:lnSpc>
              <a:spcBef>
                <a:spcPts val="360"/>
              </a:spcBef>
            </a:pPr>
            <a:r>
              <a:rPr b="0" lang="de-DE" sz="1600" spc="-1" strike="noStrike">
                <a:solidFill>
                  <a:srgbClr val="595959"/>
                </a:solidFill>
                <a:latin typeface="DejaVu Sans"/>
                <a:ea typeface="DejaVu Sans"/>
              </a:rPr>
              <a:t>B.Sc. Nisha Muthuraju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3"/>
          <a:srcRect l="0" t="0" r="9021" b="11387"/>
          <a:stretch/>
        </p:blipFill>
        <p:spPr>
          <a:xfrm>
            <a:off x="4644360" y="4042080"/>
            <a:ext cx="2056320" cy="2002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0" name="Text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merging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echnologies for the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ircular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conomy → </a:t>
            </a:r>
            <a:r>
              <a:rPr b="1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ETCE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focus: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Intersection of IT and sustainability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Circular Economy and Circular Societies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Self-organized, decentralized and distributed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Localized and resilient food production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 courses: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Emerging Technologies for the Circular Economy (SS – M.Sc.)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685800" indent="-22824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Arial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Limits to Growth – Sustainability and the Circular Economy (WS – open for everyone)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Research Group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3" name="Text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Website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1"/>
              </a:rPr>
              <a:t>Link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material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Thesis/project topics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Publications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Our research in action: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ZDF documentary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2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009"/>
              </a:spcBef>
              <a:buClr>
                <a:srgbClr val="008c4f"/>
              </a:buClr>
              <a:buSzPct val="60000"/>
              <a:buFont typeface="DejaVu Sans"/>
              <a:buChar char="—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Klartext Preis 2020 (German) – </a:t>
            </a:r>
            <a:r>
              <a:rPr b="0" lang="en-GB" sz="2000" spc="-1" strike="noStrike" u="sng">
                <a:solidFill>
                  <a:srgbClr val="0000ff"/>
                </a:solidFill>
                <a:uFillTx/>
                <a:latin typeface="DejaVu Sans"/>
                <a:ea typeface="DejaVu Sans"/>
                <a:hlinkClick r:id="rId3"/>
              </a:rPr>
              <a:t>Link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You want join us? Write us an email!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benjamin.leiding@tu-clausthal.de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6" name="Text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Elicitation techniques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Documentation methods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Textual, model-based and formal requirements specification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negotiation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Management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Traceability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validation and quality assurance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42880" y="721800"/>
            <a:ext cx="10351800" cy="492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Learning Outcome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451800" y="1709280"/>
            <a:ext cx="8219160" cy="43473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9" name="TextShape 3"/>
          <p:cNvSpPr/>
          <p:nvPr/>
        </p:nvSpPr>
        <p:spPr>
          <a:xfrm>
            <a:off x="609480" y="1769400"/>
            <a:ext cx="10582200" cy="4850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Core terminology and core tasks of requirements engineering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Understanding of the requirements engineering process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1009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Ability to choose, justify and apply appropriate methods and techniques for each step of the requirements engineering process given project constraints and properties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9"/>
              </a:spcBef>
              <a:tabLst>
                <a:tab algn="l" pos="0"/>
              </a:tabLst>
            </a:pPr>
            <a:r>
              <a:rPr b="1" lang="en-GB" sz="1600" spc="-1" strike="noStrike">
                <a:solidFill>
                  <a:srgbClr val="ffffff"/>
                </a:solidFill>
                <a:latin typeface="DejaVu Sans"/>
                <a:ea typeface="DejaVu Sans"/>
              </a:rPr>
              <a:t>What is this course about, what is it not about? 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539640" y="764640"/>
            <a:ext cx="10746000" cy="49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Disclaimer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539640" y="1268280"/>
            <a:ext cx="10746000" cy="503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course modelled and built based on the book „</a:t>
            </a:r>
            <a:r>
              <a:rPr b="0" i="1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Requirements Engineering – Fundamentals, Principles and Techniques</a:t>
            </a: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(2010)” from Klaus Pohl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360"/>
              </a:spcBef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Special thanks to Prof. Dr. Steffen Herbold and Dr. Christian Bartelt, who provided valuable input in the form of the teaching materials of their requirements engineering courses.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542880" y="721800"/>
            <a:ext cx="10354680" cy="49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Course 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3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099800" cy="207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5"/>
          <p:cNvSpPr/>
          <p:nvPr/>
        </p:nvSpPr>
        <p:spPr>
          <a:xfrm>
            <a:off x="539640" y="764640"/>
            <a:ext cx="10739160" cy="489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5" name="Table 3"/>
          <p:cNvGraphicFramePr/>
          <p:nvPr/>
        </p:nvGraphicFramePr>
        <p:xfrm>
          <a:off x="851040" y="1482480"/>
          <a:ext cx="10134720" cy="4727520"/>
        </p:xfrm>
        <a:graphic>
          <a:graphicData uri="http://schemas.openxmlformats.org/drawingml/2006/table">
            <a:tbl>
              <a:tblPr/>
              <a:tblGrid>
                <a:gridCol w="820080"/>
                <a:gridCol w="1130760"/>
                <a:gridCol w="5858280"/>
                <a:gridCol w="2325960"/>
              </a:tblGrid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Week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Date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de-DE" sz="12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Lecture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Location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b3b3b3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30.10.2023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Organization (L00)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06.11.2023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Introduction (L01)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System Context/Boundaries and Types of Requirements (L02)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20.11.2023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Elicitation (L03 + L04),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Negotiation (L05)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27.11.2023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6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04.12.2023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Introduction (L06),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Textual Requirements Specification (L07)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12240">
                      <a:noFill/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7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noFill/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708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8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18.12.2023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Model-based Requirements Documentation (L08),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Documentation – Formal Requirements Specification (L09)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 rowSpan="2"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9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08.01.2024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  <a:tc vMerge="1">
                  <a:txBody>
                    <a:bodyPr lIns="90000" rIns="90000" tIns="45000" bIns="45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10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Validation (L10)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11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22.01.2024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Management (L11)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29.01.2024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Requirements Traceability (L12)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13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05.02.2024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Tool Support (L13)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MOOC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12.02.2024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-- No Lecture --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endParaRPr b="0" lang="en-US" sz="700" spc="-1" strike="noStrike">
                        <a:solidFill>
                          <a:srgbClr val="000000"/>
                        </a:solidFill>
                        <a:latin typeface="DejaVu Sans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e6e6e6"/>
                    </a:solidFill>
                  </a:tcPr>
                </a:tc>
              </a:tr>
              <a:tr h="216000"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1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15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26.02.2024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Exam Q&amp;A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200" spc="-1" strike="noStrike">
                          <a:solidFill>
                            <a:srgbClr val="000000"/>
                          </a:solidFill>
                          <a:latin typeface="DejaVu Sans"/>
                        </a:rPr>
                        <a:t>BBB (Online+LIVE in Gotec)</a:t>
                      </a:r>
                      <a:endParaRPr b="0" lang="en-US" sz="1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90000" marR="90000">
                    <a:lnL w="720">
                      <a:solidFill>
                        <a:srgbClr val="ffffff"/>
                      </a:solidFill>
                      <a:prstDash val="solid"/>
                    </a:lnL>
                    <a:lnR w="720">
                      <a:solidFill>
                        <a:srgbClr val="ffffff"/>
                      </a:solidFill>
                      <a:prstDash val="solid"/>
                    </a:lnR>
                    <a:lnT w="720">
                      <a:solidFill>
                        <a:srgbClr val="ffffff"/>
                      </a:solidFill>
                      <a:prstDash val="solid"/>
                    </a:lnT>
                    <a:lnB w="720">
                      <a:solidFill>
                        <a:srgbClr val="ffffff"/>
                      </a:solidFill>
                      <a:prstDash val="solid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6350" cap="flat" cmpd="sng" algn="ctr">
          <a:prstDash val="solid"/>
          <a:miter/>
        </a:ln>
        <a:ln w="12700" cap="flat" cmpd="sng" algn="ctr">
          <a:prstDash val="solid"/>
          <a:miter/>
        </a:ln>
        <a:ln w="190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1167</TotalTime>
  <Application>LibreOffice/7.6.2.1$Linux_X86_64 LibreOffice_project/60$Build-1</Application>
  <AppVersion>15.0000</AppVersion>
  <Words>1010</Words>
  <Paragraphs>159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cp:lastPrinted>2023-10-30T13:19:56Z</cp:lastPrinted>
  <dcterms:modified xsi:type="dcterms:W3CDTF">2023-10-30T13:19:47Z</dcterms:modified>
  <cp:revision>3070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i4>0</vt:i4>
  </property>
  <property fmtid="{D5CDD505-2E9C-101B-9397-08002B2CF9AE}" pid="6" name="Notes">
    <vt:i4>5</vt:i4>
  </property>
  <property fmtid="{D5CDD505-2E9C-101B-9397-08002B2CF9AE}" pid="7" name="PresentationFormat">
    <vt:lpwstr>Widescreen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20</vt:i4>
  </property>
</Properties>
</file>