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E34E5D2-FF39-442D-B2E3-1D89AC1204B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A0F455C-26CA-4774-BE5B-84BD9E2067B8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66C3ED1-8F9A-40F7-AFF4-85320946D5D6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C58E9A8-2617-47D3-9BA5-464DBBD6944C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080" cy="376524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720" cy="451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3"/>
          <p:cNvSpPr/>
          <p:nvPr/>
        </p:nvSpPr>
        <p:spPr>
          <a:xfrm>
            <a:off x="4399200" y="9555480"/>
            <a:ext cx="336600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D58F418-82EC-4394-9950-E1AD9D6F9582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4120" cy="68529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61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A8A5EDC-FF26-44E3-8E99-E4604F0480D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109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4960" cy="56484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800" cy="51696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109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4120" cy="68529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70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4120" cy="68529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61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503B81D-5FB8-4514-BDF1-F91BC2DE14E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1096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4960" cy="56484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800" cy="51696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4120" cy="68529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38640" y="6453360"/>
            <a:ext cx="761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CFCF3C7-3572-4E86-813A-89F51A5FD7C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70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ETCE-LAB/teaching-material/tree/master/Requirements-Engineering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hsg-rt9-6ur" TargetMode="External"/><Relationship Id="rId2" Type="http://schemas.openxmlformats.org/officeDocument/2006/relationships/hyperlink" Target="https://webconf.tu-clausthal.de/b/ben-nb6-lcj-8hh" TargetMode="Externa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etce-lab.com/index.php/mushr-a-smart-automated-and-scalable-indoor-harvesting-system-for-gourmet-mushrooms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64040" cy="11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64040" cy="23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39640" y="764640"/>
            <a:ext cx="1074816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39640" y="1268640"/>
            <a:ext cx="10748160" cy="503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09.11.2022 → Exercise 01 – Knowledge Test (MC)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23.11.2022 → Exercise 02 – Elicitation 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30.11.2022 → Exercise 03 – Elicitation II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14.12.2022 → Exercise 04 – 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21.12.2022 → No Exercise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11.01.2023 →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05 – Coloured Petri Nets 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18.01.2023 →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06 – Coloured Petri Nets II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25.01.2023 →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01.02.2023 → Exercise 07 – Management and Traceability (MC)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32"/>
          <p:cNvSpPr/>
          <p:nvPr/>
        </p:nvSpPr>
        <p:spPr>
          <a:xfrm>
            <a:off x="539640" y="764640"/>
            <a:ext cx="1074132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33"/>
          <p:cNvSpPr/>
          <p:nvPr/>
        </p:nvSpPr>
        <p:spPr>
          <a:xfrm>
            <a:off x="539640" y="1268280"/>
            <a:ext cx="1074132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lecture: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are available via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Please report bugs!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 and exercises live stream (BBB – next slide) and Goslar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lecture recordings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time slots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for questions and eventual tutorials related to the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etce-re@tu-clausthal.de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GB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emails written to this specific email address!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9"/>
          <p:cNvSpPr/>
          <p:nvPr/>
        </p:nvSpPr>
        <p:spPr>
          <a:xfrm>
            <a:off x="539640" y="764640"/>
            <a:ext cx="1073988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539640" y="1268640"/>
            <a:ext cx="1073988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2:15 pm to 3:45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pm to 5:30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39640" y="764640"/>
            <a:ext cx="1074816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39640" y="1268280"/>
            <a:ext cx="10748160" cy="503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exercise: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 →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group submissions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or practical tasks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7-14 days to submit (depending on the task)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deadline is always Wednesday at 1:59pm (right before the next lecture)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each exercise is mandatory</a:t>
            </a: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ow on the next slides (Examination)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9"/>
          <p:cNvSpPr/>
          <p:nvPr/>
        </p:nvSpPr>
        <p:spPr>
          <a:xfrm>
            <a:off x="539640" y="764640"/>
            <a:ext cx="1074132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0"/>
          <p:cNvSpPr/>
          <p:nvPr/>
        </p:nvSpPr>
        <p:spPr>
          <a:xfrm>
            <a:off x="539640" y="1268280"/>
            <a:ext cx="1074132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may miss/fail one of the regular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Submitting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passing the bonus task substitutes the missed/failed exercise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 will be very difficult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 don’t “plan” with the bonus task. Rather submit and pass the regular exercises.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3"/>
          <p:cNvSpPr/>
          <p:nvPr/>
        </p:nvSpPr>
        <p:spPr>
          <a:xfrm>
            <a:off x="539640" y="764640"/>
            <a:ext cx="1074132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14"/>
          <p:cNvSpPr/>
          <p:nvPr/>
        </p:nvSpPr>
        <p:spPr>
          <a:xfrm>
            <a:off x="698760" y="1316880"/>
            <a:ext cx="10360080" cy="47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Step-1: Navigate to Moodle on your studip, select "Zum Kurs in Moodle"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Line 2"/>
          <p:cNvSpPr/>
          <p:nvPr/>
        </p:nvSpPr>
        <p:spPr>
          <a:xfrm>
            <a:off x="7063200" y="3499200"/>
            <a:ext cx="684360" cy="36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rcRect l="0" t="0" r="0" b="7378"/>
          <a:stretch/>
        </p:blipFill>
        <p:spPr>
          <a:xfrm>
            <a:off x="2057400" y="2111400"/>
            <a:ext cx="7313760" cy="405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5"/>
          <p:cNvSpPr/>
          <p:nvPr/>
        </p:nvSpPr>
        <p:spPr>
          <a:xfrm>
            <a:off x="539640" y="764640"/>
            <a:ext cx="1074132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16"/>
          <p:cNvSpPr/>
          <p:nvPr/>
        </p:nvSpPr>
        <p:spPr>
          <a:xfrm>
            <a:off x="698760" y="1316880"/>
            <a:ext cx="5442840" cy="4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Step-2 : Select </a:t>
            </a:r>
            <a:r>
              <a:rPr b="0" lang="de-DE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"Exercise 1"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513520" y="1828800"/>
            <a:ext cx="6857640" cy="473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7"/>
          <p:cNvSpPr/>
          <p:nvPr/>
        </p:nvSpPr>
        <p:spPr>
          <a:xfrm>
            <a:off x="539640" y="764640"/>
            <a:ext cx="1074132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18"/>
          <p:cNvSpPr/>
          <p:nvPr/>
        </p:nvSpPr>
        <p:spPr>
          <a:xfrm>
            <a:off x="698760" y="1316880"/>
            <a:ext cx="5214240" cy="4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Step-3 : Start your test if you are ready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600200" y="2073600"/>
            <a:ext cx="7698960" cy="375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rcRect l="0" t="23833" r="0" b="0"/>
          <a:stretch/>
        </p:blipFill>
        <p:spPr>
          <a:xfrm>
            <a:off x="937800" y="3069000"/>
            <a:ext cx="8868240" cy="2920320"/>
          </a:xfrm>
          <a:prstGeom prst="rect">
            <a:avLst/>
          </a:prstGeom>
          <a:ln w="0">
            <a:noFill/>
          </a:ln>
        </p:spPr>
      </p:pic>
      <p:sp>
        <p:nvSpPr>
          <p:cNvPr id="147" name="CustomShape 22"/>
          <p:cNvSpPr/>
          <p:nvPr/>
        </p:nvSpPr>
        <p:spPr>
          <a:xfrm>
            <a:off x="539640" y="764640"/>
            <a:ext cx="1074132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23"/>
          <p:cNvSpPr/>
          <p:nvPr/>
        </p:nvSpPr>
        <p:spPr>
          <a:xfrm>
            <a:off x="698760" y="1312200"/>
            <a:ext cx="17312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Step-4 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Line 1"/>
          <p:cNvSpPr/>
          <p:nvPr/>
        </p:nvSpPr>
        <p:spPr>
          <a:xfrm>
            <a:off x="9123480" y="3632760"/>
            <a:ext cx="360" cy="31032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10320" bIns="31032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0" name="Line 3"/>
          <p:cNvSpPr/>
          <p:nvPr/>
        </p:nvSpPr>
        <p:spPr>
          <a:xfrm>
            <a:off x="9803880" y="4238280"/>
            <a:ext cx="360" cy="31032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10320" bIns="31032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Line 4"/>
          <p:cNvSpPr/>
          <p:nvPr/>
        </p:nvSpPr>
        <p:spPr>
          <a:xfrm>
            <a:off x="7423560" y="5806080"/>
            <a:ext cx="592920" cy="36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CustomShape 24"/>
          <p:cNvSpPr/>
          <p:nvPr/>
        </p:nvSpPr>
        <p:spPr>
          <a:xfrm>
            <a:off x="846720" y="1679400"/>
            <a:ext cx="82965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A. Sequence of questions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B. Timer running for the test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C. Navigate to next question/Finish attampt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D. Navigate to previous question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ustomShape 26"/>
          <p:cNvSpPr/>
          <p:nvPr/>
        </p:nvSpPr>
        <p:spPr>
          <a:xfrm>
            <a:off x="7839360" y="1679400"/>
            <a:ext cx="2613240" cy="4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4" name="CustomShape 27"/>
          <p:cNvSpPr/>
          <p:nvPr/>
        </p:nvSpPr>
        <p:spPr>
          <a:xfrm>
            <a:off x="9109440" y="3583440"/>
            <a:ext cx="2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28"/>
          <p:cNvSpPr/>
          <p:nvPr/>
        </p:nvSpPr>
        <p:spPr>
          <a:xfrm>
            <a:off x="9789840" y="4188960"/>
            <a:ext cx="277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ustomShape 29"/>
          <p:cNvSpPr/>
          <p:nvPr/>
        </p:nvSpPr>
        <p:spPr>
          <a:xfrm>
            <a:off x="7531920" y="5741280"/>
            <a:ext cx="2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Line 5"/>
          <p:cNvSpPr/>
          <p:nvPr/>
        </p:nvSpPr>
        <p:spPr>
          <a:xfrm>
            <a:off x="1206000" y="5763600"/>
            <a:ext cx="592920" cy="36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CustomShape 30"/>
          <p:cNvSpPr/>
          <p:nvPr/>
        </p:nvSpPr>
        <p:spPr>
          <a:xfrm>
            <a:off x="1310760" y="5770800"/>
            <a:ext cx="2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39640" y="764640"/>
            <a:ext cx="1074816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39640" y="1268640"/>
            <a:ext cx="10748160" cy="503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for admission to the final exam (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criteria have to be fulfilled):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Successful completion of the compulsory seven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an exercise if you score 50% (or more)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have to submit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every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22.02.2023 → 14:00 – 16:00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exam (120min)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39640" y="764640"/>
            <a:ext cx="1074816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rafik 2" descr=""/>
          <p:cNvPicPr/>
          <p:nvPr/>
        </p:nvPicPr>
        <p:blipFill>
          <a:blip r:embed="rId1"/>
          <a:stretch/>
        </p:blipFill>
        <p:spPr>
          <a:xfrm>
            <a:off x="2684520" y="1323360"/>
            <a:ext cx="1470960" cy="2172240"/>
          </a:xfrm>
          <a:prstGeom prst="rect">
            <a:avLst/>
          </a:prstGeom>
          <a:ln w="0">
            <a:noFill/>
          </a:ln>
        </p:spPr>
      </p:pic>
      <p:pic>
        <p:nvPicPr>
          <p:cNvPr id="102" name="Grafik 11" descr=""/>
          <p:cNvPicPr/>
          <p:nvPr/>
        </p:nvPicPr>
        <p:blipFill>
          <a:blip r:embed="rId2"/>
          <a:stretch/>
        </p:blipFill>
        <p:spPr>
          <a:xfrm>
            <a:off x="7269840" y="1716120"/>
            <a:ext cx="1784880" cy="177696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1620000" y="3439440"/>
            <a:ext cx="3635640" cy="67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322680" y="3460320"/>
            <a:ext cx="3635640" cy="67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Grafik 1" descr=""/>
          <p:cNvPicPr/>
          <p:nvPr/>
        </p:nvPicPr>
        <p:blipFill>
          <a:blip r:embed="rId3"/>
          <a:stretch/>
        </p:blipFill>
        <p:spPr>
          <a:xfrm>
            <a:off x="4845960" y="4206240"/>
            <a:ext cx="1778040" cy="1770120"/>
          </a:xfrm>
          <a:prstGeom prst="rect">
            <a:avLst/>
          </a:prstGeom>
          <a:ln w="0">
            <a:noFill/>
          </a:ln>
        </p:spPr>
      </p:pic>
      <p:sp>
        <p:nvSpPr>
          <p:cNvPr id="106" name="CustomShape 7"/>
          <p:cNvSpPr/>
          <p:nvPr/>
        </p:nvSpPr>
        <p:spPr>
          <a:xfrm>
            <a:off x="1311840" y="5920200"/>
            <a:ext cx="3628800" cy="67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3950280" y="5903280"/>
            <a:ext cx="3628800" cy="67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B.Sc. Sepideh Sayadkouh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39640" y="764640"/>
            <a:ext cx="1074816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39640" y="1268280"/>
            <a:ext cx="10748160" cy="503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for your future career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course it won’t hurt to have extra knowledge to impress us during the examination ;)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6489720" y="2132640"/>
            <a:ext cx="517680" cy="4975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4294080" y="2247480"/>
            <a:ext cx="2286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 →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39640" y="764640"/>
            <a:ext cx="1074816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39640" y="1268640"/>
            <a:ext cx="10748160" cy="503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Pohl, C. Rupp.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Fundamentals: A Study Guide for Requirements Engineering Foundation Level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(2011).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J. Dick, E. Hull, K. Jackson.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(4</a:t>
            </a:r>
            <a:r>
              <a:rPr b="0" i="1" lang="en-GB" sz="1800" spc="-1" strike="noStrike" baseline="30000">
                <a:solidFill>
                  <a:srgbClr val="000000"/>
                </a:solidFill>
                <a:latin typeface="DejaVu Sans"/>
                <a:ea typeface="DejaVu Sans"/>
              </a:rPr>
              <a:t>th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(2017).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Chris Rupp et al.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und Management – Das Handbuch für Anforderungen in jeder Situation (7th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(2021).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35520" y="1268640"/>
            <a:ext cx="10748160" cy="503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35520" y="764640"/>
            <a:ext cx="1074816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0" name="TextShape 3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 and Circular Societies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Localized and resilient food production → watch our mushrooms!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(SS – open for everyone)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TextShape 3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Website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Thesis/project topics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Publications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TextShape 3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methods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Textual, model-based and formal requirements 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negotiation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and quality assurance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42880" y="721800"/>
            <a:ext cx="1035396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1800" y="1709280"/>
            <a:ext cx="8221320" cy="434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TextShape 3"/>
          <p:cNvSpPr/>
          <p:nvPr/>
        </p:nvSpPr>
        <p:spPr>
          <a:xfrm>
            <a:off x="609480" y="1769400"/>
            <a:ext cx="10584360" cy="48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of the requirements engineering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choose, justify and apply appropriate methods and techniques for each step of the requirements engineering process given project constraints and properties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is this course about, what is it not about?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39640" y="764640"/>
            <a:ext cx="1074816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Disclaimer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39640" y="1268280"/>
            <a:ext cx="10748160" cy="503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course modelled and built based on the book „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(2010)” from Klaus Pohl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 thanks to Prof. Dr. Steffen Herbold and Dr. Christian Bartelt, who provided valuable input in the form of the teaching materials of their requirements engineering courses.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1960" cy="207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5"/>
          <p:cNvSpPr/>
          <p:nvPr/>
        </p:nvSpPr>
        <p:spPr>
          <a:xfrm>
            <a:off x="539640" y="764640"/>
            <a:ext cx="1074132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539640" y="1268640"/>
            <a:ext cx="1074132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26.10.2022 → No lecture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02.11.2022 → Organization (L00) + Introduction (L01)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09.11.2022 → System Context Boundaries and Types of Requirements (L02)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16.11.2022 → Elicitation – Part 1 (L03)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23.11.2022 → Elicitation – Part 2 (L04) and Negotiations (L05)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30.11.2022 → Documentation – Introduction (L06)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07.12.2022 → Documentation – Textual Requirements Specification (L07)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14.12.2022 → Documentation – Model-based Requirements Documentation (L08)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21.12.2022 → No Lecture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11.01.2023 →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– Formal Requirements Specification (L09)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18.01.2023 →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(L10)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25.01.2023 →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 (L11)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01.02.2023 →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 (L12) and Tool Support (L13)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08.02.2023 → Exam Q&amp;A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Application>LibreOffice/7.4.2.3$Linux_X86_64 LibreOffice_project/40$Build-3</Application>
  <AppVersion>15.0000</AppVers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2022-11-15T12:42:34Z</dcterms:modified>
  <cp:revision>3030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