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comments/comment6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presProps" Target="presProps.xml"/><Relationship Id="rId53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E7466A-BB89-40EF-88FF-4FB4B169CA97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B34437-57CE-4083-977E-AF8A90FBC30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1B55E2-98B5-4286-9B4A-D7F3532F3F3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C643A6-13E7-4142-9191-A307C020890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4FBE3B-9613-480E-B63D-2DB105EDFB3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3350E1-C659-4A0A-B6FD-54DA47B2204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CF1C31-CE79-4FE5-954A-06FAB099AE1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CD10C5-0B99-42C1-898A-0AFB0EFB298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428C49-54E3-4F1B-947C-26B62EB964F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1C4E19-C968-4696-BA2F-8B5B15EADF1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147DDF-A608-4E92-962B-71492BB447F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9CC904-A3C8-4290-A3E0-42F650974C3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3B3E78-CDEF-4C7D-9522-DEE86E13CE9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17FC04-E209-4A9A-B181-C5F3078D6CB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B93C9B-9E4C-4D27-8643-69A43976F4F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17986A-31CA-465D-8972-CFE9A67773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609103-B57E-4215-89D8-3B8450996E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B7202A-16E9-4D82-AB42-E7C9A7EC135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578B03-1950-43C8-8437-C0F5D8FA552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E24950-C778-4912-B973-8D40EEBEBFF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012260-DF83-4BCF-AC11-3412554C80C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3C0242-1676-4FF8-92F3-7032B763606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EB2D79-39D0-4432-8A07-B83E10BBCC1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460BD7-E5D1-4CA8-9F23-4167043ED22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5DC356-0BE6-4AFD-B583-2F5BC669520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1B010C-45E1-4414-9470-063B7195188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A98C4F-F432-4EC4-9736-8EE142398E1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97E009-CB09-42FA-9A57-3D69296DF0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78ED8B-A2DC-44F1-8F95-421B48BB90B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2BC4B1-C64F-4A2A-A236-A73AF6140FC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833AE1-E627-4457-BDE9-B298D668D69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CAD28C-A9F4-4559-9AC7-68B5CA36125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361A956-5ECC-4606-890C-9CA3146BD06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80FC4AD-AE2D-40D5-A2A0-2CA0DA0E280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B7A7438-C9A0-435D-AE18-CE34CE5718D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65ADD01-1BA0-46B7-A798-372E61E9126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DCCD16B-0DF1-4A49-A0DB-82C7E7CDA34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78AD245-5ECE-4B97-8334-E162D1C205C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72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72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Content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Refers to the content of the document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themselves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completeness of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Validates the documentation of the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Flaws in the documentation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Violation of documentation guidelines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specific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specific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 of document formats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documents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Impairment of development activities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activities may require certain document formats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consider the Rational Unified Process (RUP)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Later stages refine models created during the requirements engineering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models have not been created, refinement is not possible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Misunderstandings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target audience may not understand or misinterpret requirements in certain document formats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may become unusable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Incompleteness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Relevant information may be missing from the document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not necessarily be the requirements themselves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involved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Persons responsible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Overlooking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documented at the wrong place → Not missing!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overlooked in later activities → Example: Developer wants to implement the persistence features of a system. Checks section “4.3 Persistence requirements” and implements all documented features.  Additional persistence requirements hiding in other sections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(Test Criteria)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Conformation to documentation format and rules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documents in the predetermined documentation format?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modeling languages been used properly?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Conformity to documentation structures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the structure of the document been maintained?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everything where it belongs?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understandable in the given context?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glossary sufficient?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Agreement 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gain additional knowledge during the course of requirements engineering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lead to changes between the begin of the elicitation and the end of the documentation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offers a last opportunity for changes without impacting later phases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criteria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→ Is every requirement agreed upon with all relevant stakeholders?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after changes → Is every requirement agreed upon with all relevant stakeholders after it has been changed?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resolved → Have all known conflicts with regard to the requirements been resolved?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principles of requirements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8000"/>
          </a:bodyPr>
          <a:p>
            <a:pPr marL="10728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1. Involvement of the correct stakeholders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5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Independence of the author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1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should not be the one validate a requirement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1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prior knowledge which influences the validation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5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Internal auditors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1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that are members of the developing 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1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organize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5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auditors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1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effort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1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to become familiar with the document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1280" indent="-2152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perspective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/>
          </p:nvPr>
        </p:nvSpPr>
        <p:spPr>
          <a:xfrm>
            <a:off x="609480" y="176616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2. Separating the identification and the correction of errors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flaw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flaw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 flaw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allows concentration on identification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separation of resources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3. Validation from different views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people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perspectives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5"/>
          <p:cNvSpPr/>
          <p:nvPr/>
        </p:nvSpPr>
        <p:spPr>
          <a:xfrm>
            <a:off x="53964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53964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Documentation – Formal Requirements Specification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Validation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Traceability (L11),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(L12) and Tool Support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4. Adequate change of documentation type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usage of different documentation types balances out weaknesses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expressive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complex behavior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5. Construction of development artifacts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artifacts reveals ambiguities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 test case to validate the requirement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 during the test creation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6. Repeated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validation at one point does not guarantee that a requirement is still valid at a later point in time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repeated in the following cases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Lots of innovative ideas and technologies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Significant gain of knowledge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Long-lasting projects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early previous validation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 domain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Validation Techniques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validation techniques in this lecture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types of reviews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Commenting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Walk-throughs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supporting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Perspective-based reading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Prototypes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Commenting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gives requirements to another person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 co-worker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expert opinion of the other person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Marks flaws in the document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Briefly discusses the flaws with the author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 and cheap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533124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Systematic check development artifacts for errors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4 phases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Planning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and goals of the inspection are determined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and participants are selected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Overview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explains the requirements to the inspection team → Common understanding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5"/>
          <p:cNvSpPr/>
          <p:nvPr/>
        </p:nvSpPr>
        <p:spPr>
          <a:xfrm>
            <a:off x="5973840" y="1769760"/>
            <a:ext cx="5331240" cy="48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detection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analyze the requirements for flaws → Individually or in teams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collection and consolidation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are collected and consolidated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Duplicate errors removed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each finding is indeed an error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52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b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Plans and supervises the inspection process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collection and consolidation session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Explains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error correction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Reader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Introduces the requirements to be inspected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 (usually the moderator)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/ Reviewers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the flaw detection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findings to members of the project team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Minute-taker / Recorder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Takes minutes of the results during the collection and consolidation session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Writes protocol of the inspection results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Walk-Through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Lightweight” inspection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strict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not strongly differentiated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Step-by-step “walk-through” of the requirements during the review session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introduces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the opportunity to give additional details about the requirements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rationale for a decision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Perspective-based Reading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 the requirements from a certain perspective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User/customer perspective → Do the requirements meat the expectations and desired functions of a user?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architect perspective → Do the requirements contain all information required for the architectural design?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perspective → Do the requirements contain all information necessary to derive test cases?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/ documentation / agreement perspective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6"/>
          <p:cNvSpPr/>
          <p:nvPr/>
        </p:nvSpPr>
        <p:spPr>
          <a:xfrm>
            <a:off x="53964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539640" y="126864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05 – Coloured Petri Nets 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Exercise 06 – Coloured Petri Nets II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Bonus Task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Exercise 07 – Management and Traceability (MC)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Implement something to try out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everything, but a subset of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Throw-away prototypes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once, throw away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Evolutionary prototypes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 further after prototypical use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prototypes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with prototypes requires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Manuals / Instructions → Information necessary to apply the prototype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scenarios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Scenarios to perform with the prototype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Encompasses data and user interactions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 with validation criteria → Define how users of the prototype validate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Protocol of the auditor → Experiences with the prototype of the auditor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protocol (optional) → “Second person” writes protocol of how the auditor interacted with the prototype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Set of questions and/or statements about a certain circumstance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no aspect is omitted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longer than a single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used in combination with all previously introduced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 guideline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Automatically structure review results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for checklist entries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three quality aspects of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 (Lecture 04, Part 1, Section 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Characteristics for good requirements documents (Lecture 04, Part 1, Section 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from prior projects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statistics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reviews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reviews (ideally):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 Box 3"/>
          <p:cNvSpPr/>
          <p:nvPr/>
        </p:nvSpPr>
        <p:spPr>
          <a:xfrm>
            <a:off x="5147280" y="3252960"/>
            <a:ext cx="1137960" cy="335880"/>
          </a:xfrm>
          <a:custGeom>
            <a:avLst/>
            <a:gdLst>
              <a:gd name="textAreaLeft" fmla="*/ 0 w 1137960"/>
              <a:gd name="textAreaRight" fmla="*/ 1139400 w 113796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 Box 4"/>
          <p:cNvSpPr/>
          <p:nvPr/>
        </p:nvSpPr>
        <p:spPr>
          <a:xfrm>
            <a:off x="6671520" y="3252960"/>
            <a:ext cx="1137960" cy="335880"/>
          </a:xfrm>
          <a:custGeom>
            <a:avLst/>
            <a:gdLst>
              <a:gd name="textAreaLeft" fmla="*/ 0 w 1137960"/>
              <a:gd name="textAreaRight" fmla="*/ 1139400 w 113796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 Box 5"/>
          <p:cNvSpPr/>
          <p:nvPr/>
        </p:nvSpPr>
        <p:spPr>
          <a:xfrm>
            <a:off x="8100360" y="3252960"/>
            <a:ext cx="1135800" cy="335880"/>
          </a:xfrm>
          <a:custGeom>
            <a:avLst/>
            <a:gdLst>
              <a:gd name="textAreaLeft" fmla="*/ 0 w 1135800"/>
              <a:gd name="textAreaRight" fmla="*/ 1137240 w 113580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 Box 6"/>
          <p:cNvSpPr/>
          <p:nvPr/>
        </p:nvSpPr>
        <p:spPr>
          <a:xfrm>
            <a:off x="3530520" y="3252960"/>
            <a:ext cx="1135440" cy="335880"/>
          </a:xfrm>
          <a:custGeom>
            <a:avLst/>
            <a:gdLst>
              <a:gd name="textAreaLeft" fmla="*/ 0 w 1135440"/>
              <a:gd name="textAreaRight" fmla="*/ 1136880 w 113544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 Box 7"/>
          <p:cNvSpPr/>
          <p:nvPr/>
        </p:nvSpPr>
        <p:spPr>
          <a:xfrm>
            <a:off x="9527040" y="3252960"/>
            <a:ext cx="1709280" cy="335880"/>
          </a:xfrm>
          <a:custGeom>
            <a:avLst/>
            <a:gdLst>
              <a:gd name="textAreaLeft" fmla="*/ 0 w 1709280"/>
              <a:gd name="textAreaRight" fmla="*/ 1710720 w 170928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ectangle 8"/>
          <p:cNvSpPr/>
          <p:nvPr/>
        </p:nvSpPr>
        <p:spPr>
          <a:xfrm>
            <a:off x="8005320" y="3557880"/>
            <a:ext cx="2945160" cy="70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71280" bIns="7128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Text Box 9"/>
          <p:cNvSpPr/>
          <p:nvPr/>
        </p:nvSpPr>
        <p:spPr>
          <a:xfrm>
            <a:off x="857160" y="3100680"/>
            <a:ext cx="2191680" cy="305640"/>
          </a:xfrm>
          <a:custGeom>
            <a:avLst/>
            <a:gdLst>
              <a:gd name="textAreaLeft" fmla="*/ 0 w 2191680"/>
              <a:gd name="textAreaRight" fmla="*/ 2193120 w 2191680"/>
              <a:gd name="textAreaTop" fmla="*/ 0 h 305640"/>
              <a:gd name="textAreaBottom" fmla="*/ 307080 h 305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Line 10"/>
          <p:cNvSpPr/>
          <p:nvPr/>
        </p:nvSpPr>
        <p:spPr>
          <a:xfrm>
            <a:off x="3340080" y="26434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Text Box 11"/>
          <p:cNvSpPr/>
          <p:nvPr/>
        </p:nvSpPr>
        <p:spPr>
          <a:xfrm>
            <a:off x="952200" y="2490840"/>
            <a:ext cx="2113920" cy="305640"/>
          </a:xfrm>
          <a:custGeom>
            <a:avLst/>
            <a:gdLst>
              <a:gd name="textAreaLeft" fmla="*/ 0 w 2113920"/>
              <a:gd name="textAreaRight" fmla="*/ 2115360 w 2113920"/>
              <a:gd name="textAreaTop" fmla="*/ 0 h 305640"/>
              <a:gd name="textAreaBottom" fmla="*/ 307080 h 305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tangle 17"/>
          <p:cNvSpPr/>
          <p:nvPr/>
        </p:nvSpPr>
        <p:spPr>
          <a:xfrm>
            <a:off x="3244680" y="249084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Rectangle 18"/>
          <p:cNvSpPr/>
          <p:nvPr/>
        </p:nvSpPr>
        <p:spPr>
          <a:xfrm>
            <a:off x="4861800" y="249084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Rectangle 19"/>
          <p:cNvSpPr/>
          <p:nvPr/>
        </p:nvSpPr>
        <p:spPr>
          <a:xfrm>
            <a:off x="6386040" y="249084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Rectangle 20"/>
          <p:cNvSpPr/>
          <p:nvPr/>
        </p:nvSpPr>
        <p:spPr>
          <a:xfrm>
            <a:off x="7909920" y="249084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Rectangle 21"/>
          <p:cNvSpPr/>
          <p:nvPr/>
        </p:nvSpPr>
        <p:spPr>
          <a:xfrm>
            <a:off x="9431640" y="2490840"/>
            <a:ext cx="8964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Rectangle 22"/>
          <p:cNvSpPr/>
          <p:nvPr/>
        </p:nvSpPr>
        <p:spPr>
          <a:xfrm>
            <a:off x="10860480" y="249084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Line 19"/>
          <p:cNvSpPr/>
          <p:nvPr/>
        </p:nvSpPr>
        <p:spPr>
          <a:xfrm>
            <a:off x="3340080" y="32529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Rectangle 24"/>
          <p:cNvSpPr/>
          <p:nvPr/>
        </p:nvSpPr>
        <p:spPr>
          <a:xfrm>
            <a:off x="3244680" y="310068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Rectangle 25"/>
          <p:cNvSpPr/>
          <p:nvPr/>
        </p:nvSpPr>
        <p:spPr>
          <a:xfrm>
            <a:off x="4861800" y="310068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Rectangle 26"/>
          <p:cNvSpPr/>
          <p:nvPr/>
        </p:nvSpPr>
        <p:spPr>
          <a:xfrm>
            <a:off x="6386040" y="310068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Rectangle 27"/>
          <p:cNvSpPr/>
          <p:nvPr/>
        </p:nvSpPr>
        <p:spPr>
          <a:xfrm>
            <a:off x="7909920" y="310068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Rectangle 28"/>
          <p:cNvSpPr/>
          <p:nvPr/>
        </p:nvSpPr>
        <p:spPr>
          <a:xfrm>
            <a:off x="9431640" y="310068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Rectangle 29"/>
          <p:cNvSpPr/>
          <p:nvPr/>
        </p:nvSpPr>
        <p:spPr>
          <a:xfrm>
            <a:off x="10860480" y="310068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Line 20"/>
          <p:cNvSpPr/>
          <p:nvPr/>
        </p:nvSpPr>
        <p:spPr>
          <a:xfrm>
            <a:off x="4101840" y="2643480"/>
            <a:ext cx="437976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Line 21"/>
          <p:cNvSpPr/>
          <p:nvPr/>
        </p:nvSpPr>
        <p:spPr>
          <a:xfrm>
            <a:off x="5814720" y="2643480"/>
            <a:ext cx="323604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Line 22"/>
          <p:cNvSpPr/>
          <p:nvPr/>
        </p:nvSpPr>
        <p:spPr>
          <a:xfrm>
            <a:off x="7243200" y="2643480"/>
            <a:ext cx="333180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Line 23"/>
          <p:cNvSpPr/>
          <p:nvPr/>
        </p:nvSpPr>
        <p:spPr>
          <a:xfrm>
            <a:off x="8576640" y="2643480"/>
            <a:ext cx="14266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Line 24"/>
          <p:cNvSpPr/>
          <p:nvPr/>
        </p:nvSpPr>
        <p:spPr>
          <a:xfrm>
            <a:off x="10193400" y="2643480"/>
            <a:ext cx="4762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Line 25"/>
          <p:cNvSpPr/>
          <p:nvPr/>
        </p:nvSpPr>
        <p:spPr>
          <a:xfrm>
            <a:off x="7624080" y="27957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2" name="Text Box 36"/>
          <p:cNvSpPr/>
          <p:nvPr/>
        </p:nvSpPr>
        <p:spPr>
          <a:xfrm>
            <a:off x="8481600" y="3633840"/>
            <a:ext cx="1897200" cy="366840"/>
          </a:xfrm>
          <a:custGeom>
            <a:avLst/>
            <a:gdLst>
              <a:gd name="textAreaLeft" fmla="*/ 0 w 1897200"/>
              <a:gd name="textAreaRight" fmla="*/ 1898640 w 1897200"/>
              <a:gd name="textAreaTop" fmla="*/ 0 h 366840"/>
              <a:gd name="textAreaBottom" fmla="*/ 368280 h 366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Chaos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Line 26"/>
          <p:cNvSpPr/>
          <p:nvPr/>
        </p:nvSpPr>
        <p:spPr>
          <a:xfrm>
            <a:off x="8005320" y="3405240"/>
            <a:ext cx="360" cy="15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52640" bIns="152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Rectangle 38"/>
          <p:cNvSpPr/>
          <p:nvPr/>
        </p:nvSpPr>
        <p:spPr>
          <a:xfrm>
            <a:off x="7909920" y="3405240"/>
            <a:ext cx="90000" cy="22320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5" name="Rectangle 39"/>
          <p:cNvSpPr/>
          <p:nvPr/>
        </p:nvSpPr>
        <p:spPr>
          <a:xfrm>
            <a:off x="10860120" y="3405240"/>
            <a:ext cx="87840" cy="22320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Text Box 39"/>
          <p:cNvSpPr/>
          <p:nvPr/>
        </p:nvSpPr>
        <p:spPr>
          <a:xfrm>
            <a:off x="5147280" y="5497560"/>
            <a:ext cx="1137960" cy="335880"/>
          </a:xfrm>
          <a:custGeom>
            <a:avLst/>
            <a:gdLst>
              <a:gd name="textAreaLeft" fmla="*/ 0 w 1137960"/>
              <a:gd name="textAreaRight" fmla="*/ 1139400 w 113796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 Box 40"/>
          <p:cNvSpPr/>
          <p:nvPr/>
        </p:nvSpPr>
        <p:spPr>
          <a:xfrm>
            <a:off x="6671520" y="5497560"/>
            <a:ext cx="1137960" cy="335880"/>
          </a:xfrm>
          <a:custGeom>
            <a:avLst/>
            <a:gdLst>
              <a:gd name="textAreaLeft" fmla="*/ 0 w 1137960"/>
              <a:gd name="textAreaRight" fmla="*/ 1139400 w 113796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 Box 41"/>
          <p:cNvSpPr/>
          <p:nvPr/>
        </p:nvSpPr>
        <p:spPr>
          <a:xfrm>
            <a:off x="8100360" y="5497560"/>
            <a:ext cx="1135800" cy="335880"/>
          </a:xfrm>
          <a:custGeom>
            <a:avLst/>
            <a:gdLst>
              <a:gd name="textAreaLeft" fmla="*/ 0 w 1135800"/>
              <a:gd name="textAreaRight" fmla="*/ 1137240 w 113580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 Box 42"/>
          <p:cNvSpPr/>
          <p:nvPr/>
        </p:nvSpPr>
        <p:spPr>
          <a:xfrm>
            <a:off x="3530520" y="5497560"/>
            <a:ext cx="1135440" cy="335880"/>
          </a:xfrm>
          <a:custGeom>
            <a:avLst/>
            <a:gdLst>
              <a:gd name="textAreaLeft" fmla="*/ 0 w 1135440"/>
              <a:gd name="textAreaRight" fmla="*/ 1136880 w 113544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 Box 43"/>
          <p:cNvSpPr/>
          <p:nvPr/>
        </p:nvSpPr>
        <p:spPr>
          <a:xfrm>
            <a:off x="9527040" y="5497560"/>
            <a:ext cx="1709280" cy="335880"/>
          </a:xfrm>
          <a:custGeom>
            <a:avLst/>
            <a:gdLst>
              <a:gd name="textAreaLeft" fmla="*/ 0 w 1709280"/>
              <a:gd name="textAreaRight" fmla="*/ 1710720 w 170928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 Box 44"/>
          <p:cNvSpPr/>
          <p:nvPr/>
        </p:nvSpPr>
        <p:spPr>
          <a:xfrm>
            <a:off x="857160" y="5345280"/>
            <a:ext cx="2191680" cy="305640"/>
          </a:xfrm>
          <a:custGeom>
            <a:avLst/>
            <a:gdLst>
              <a:gd name="textAreaLeft" fmla="*/ 0 w 2191680"/>
              <a:gd name="textAreaRight" fmla="*/ 2193120 w 2191680"/>
              <a:gd name="textAreaTop" fmla="*/ 0 h 305640"/>
              <a:gd name="textAreaBottom" fmla="*/ 307080 h 305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Line 27"/>
          <p:cNvSpPr/>
          <p:nvPr/>
        </p:nvSpPr>
        <p:spPr>
          <a:xfrm>
            <a:off x="3340080" y="48880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Text Box 45"/>
          <p:cNvSpPr/>
          <p:nvPr/>
        </p:nvSpPr>
        <p:spPr>
          <a:xfrm>
            <a:off x="952200" y="4735800"/>
            <a:ext cx="2096640" cy="305640"/>
          </a:xfrm>
          <a:custGeom>
            <a:avLst/>
            <a:gdLst>
              <a:gd name="textAreaLeft" fmla="*/ 0 w 2096640"/>
              <a:gd name="textAreaRight" fmla="*/ 2098080 w 2096640"/>
              <a:gd name="textAreaTop" fmla="*/ 0 h 305640"/>
              <a:gd name="textAreaBottom" fmla="*/ 307080 h 305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 Box 46"/>
          <p:cNvSpPr/>
          <p:nvPr/>
        </p:nvSpPr>
        <p:spPr>
          <a:xfrm>
            <a:off x="5147280" y="4583160"/>
            <a:ext cx="1137960" cy="335880"/>
          </a:xfrm>
          <a:custGeom>
            <a:avLst/>
            <a:gdLst>
              <a:gd name="textAreaLeft" fmla="*/ 0 w 1137960"/>
              <a:gd name="textAreaRight" fmla="*/ 1139400 w 113796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 Box 47"/>
          <p:cNvSpPr/>
          <p:nvPr/>
        </p:nvSpPr>
        <p:spPr>
          <a:xfrm>
            <a:off x="6671520" y="4583160"/>
            <a:ext cx="1137960" cy="335880"/>
          </a:xfrm>
          <a:custGeom>
            <a:avLst/>
            <a:gdLst>
              <a:gd name="textAreaLeft" fmla="*/ 0 w 1137960"/>
              <a:gd name="textAreaRight" fmla="*/ 1139400 w 113796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 Box 48"/>
          <p:cNvSpPr/>
          <p:nvPr/>
        </p:nvSpPr>
        <p:spPr>
          <a:xfrm>
            <a:off x="8100360" y="4583160"/>
            <a:ext cx="1135800" cy="335880"/>
          </a:xfrm>
          <a:custGeom>
            <a:avLst/>
            <a:gdLst>
              <a:gd name="textAreaLeft" fmla="*/ 0 w 1135800"/>
              <a:gd name="textAreaRight" fmla="*/ 1137240 w 113580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 Box 49"/>
          <p:cNvSpPr/>
          <p:nvPr/>
        </p:nvSpPr>
        <p:spPr>
          <a:xfrm>
            <a:off x="3530520" y="4583160"/>
            <a:ext cx="1135440" cy="335880"/>
          </a:xfrm>
          <a:custGeom>
            <a:avLst/>
            <a:gdLst>
              <a:gd name="textAreaLeft" fmla="*/ 0 w 1135440"/>
              <a:gd name="textAreaRight" fmla="*/ 1136880 w 113544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 Box 50"/>
          <p:cNvSpPr/>
          <p:nvPr/>
        </p:nvSpPr>
        <p:spPr>
          <a:xfrm>
            <a:off x="9527040" y="4583160"/>
            <a:ext cx="1709280" cy="335880"/>
          </a:xfrm>
          <a:custGeom>
            <a:avLst/>
            <a:gdLst>
              <a:gd name="textAreaLeft" fmla="*/ 0 w 1709280"/>
              <a:gd name="textAreaRight" fmla="*/ 1710720 w 170928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ectangle 43"/>
          <p:cNvSpPr/>
          <p:nvPr/>
        </p:nvSpPr>
        <p:spPr>
          <a:xfrm>
            <a:off x="3244680" y="473580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Rectangle 44"/>
          <p:cNvSpPr/>
          <p:nvPr/>
        </p:nvSpPr>
        <p:spPr>
          <a:xfrm>
            <a:off x="4861800" y="473580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Rectangle 45"/>
          <p:cNvSpPr/>
          <p:nvPr/>
        </p:nvSpPr>
        <p:spPr>
          <a:xfrm>
            <a:off x="6386040" y="473580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Rectangle 46"/>
          <p:cNvSpPr/>
          <p:nvPr/>
        </p:nvSpPr>
        <p:spPr>
          <a:xfrm>
            <a:off x="7909920" y="473580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Rectangle 47"/>
          <p:cNvSpPr/>
          <p:nvPr/>
        </p:nvSpPr>
        <p:spPr>
          <a:xfrm>
            <a:off x="9431640" y="4735800"/>
            <a:ext cx="8964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Rectangle 48"/>
          <p:cNvSpPr/>
          <p:nvPr/>
        </p:nvSpPr>
        <p:spPr>
          <a:xfrm>
            <a:off x="10860480" y="4735800"/>
            <a:ext cx="90000" cy="299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Line 28"/>
          <p:cNvSpPr/>
          <p:nvPr/>
        </p:nvSpPr>
        <p:spPr>
          <a:xfrm>
            <a:off x="3340080" y="54975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Rectangle 49"/>
          <p:cNvSpPr/>
          <p:nvPr/>
        </p:nvSpPr>
        <p:spPr>
          <a:xfrm>
            <a:off x="3244680" y="534528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Rectangle 50"/>
          <p:cNvSpPr/>
          <p:nvPr/>
        </p:nvSpPr>
        <p:spPr>
          <a:xfrm>
            <a:off x="4861800" y="534528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Rectangle 51"/>
          <p:cNvSpPr/>
          <p:nvPr/>
        </p:nvSpPr>
        <p:spPr>
          <a:xfrm>
            <a:off x="6386040" y="534528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Rectangle 52"/>
          <p:cNvSpPr/>
          <p:nvPr/>
        </p:nvSpPr>
        <p:spPr>
          <a:xfrm>
            <a:off x="7909920" y="534528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Rectangle 53"/>
          <p:cNvSpPr/>
          <p:nvPr/>
        </p:nvSpPr>
        <p:spPr>
          <a:xfrm>
            <a:off x="9431640" y="5345280"/>
            <a:ext cx="8964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Rectangle 54"/>
          <p:cNvSpPr/>
          <p:nvPr/>
        </p:nvSpPr>
        <p:spPr>
          <a:xfrm>
            <a:off x="10860480" y="534528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Line 29"/>
          <p:cNvSpPr/>
          <p:nvPr/>
        </p:nvSpPr>
        <p:spPr>
          <a:xfrm>
            <a:off x="533808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Line 30"/>
          <p:cNvSpPr/>
          <p:nvPr/>
        </p:nvSpPr>
        <p:spPr>
          <a:xfrm>
            <a:off x="7624080" y="5040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Line 31"/>
          <p:cNvSpPr/>
          <p:nvPr/>
        </p:nvSpPr>
        <p:spPr>
          <a:xfrm>
            <a:off x="686196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Line 32"/>
          <p:cNvSpPr/>
          <p:nvPr/>
        </p:nvSpPr>
        <p:spPr>
          <a:xfrm>
            <a:off x="381636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Line 33"/>
          <p:cNvSpPr/>
          <p:nvPr/>
        </p:nvSpPr>
        <p:spPr>
          <a:xfrm>
            <a:off x="838620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Line 34"/>
          <p:cNvSpPr/>
          <p:nvPr/>
        </p:nvSpPr>
        <p:spPr>
          <a:xfrm>
            <a:off x="981252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Text Box 12"/>
          <p:cNvSpPr/>
          <p:nvPr/>
        </p:nvSpPr>
        <p:spPr>
          <a:xfrm>
            <a:off x="5141520" y="2342160"/>
            <a:ext cx="1137960" cy="335880"/>
          </a:xfrm>
          <a:custGeom>
            <a:avLst/>
            <a:gdLst>
              <a:gd name="textAreaLeft" fmla="*/ 0 w 1137960"/>
              <a:gd name="textAreaRight" fmla="*/ 1139400 w 113796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 Box 13"/>
          <p:cNvSpPr/>
          <p:nvPr/>
        </p:nvSpPr>
        <p:spPr>
          <a:xfrm>
            <a:off x="6665760" y="2342160"/>
            <a:ext cx="1137960" cy="335880"/>
          </a:xfrm>
          <a:custGeom>
            <a:avLst/>
            <a:gdLst>
              <a:gd name="textAreaLeft" fmla="*/ 0 w 1137960"/>
              <a:gd name="textAreaRight" fmla="*/ 1139400 w 113796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 Box 14"/>
          <p:cNvSpPr/>
          <p:nvPr/>
        </p:nvSpPr>
        <p:spPr>
          <a:xfrm>
            <a:off x="8094600" y="2342160"/>
            <a:ext cx="1135800" cy="335880"/>
          </a:xfrm>
          <a:custGeom>
            <a:avLst/>
            <a:gdLst>
              <a:gd name="textAreaLeft" fmla="*/ 0 w 1135800"/>
              <a:gd name="textAreaRight" fmla="*/ 1137240 w 113580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 Box 15"/>
          <p:cNvSpPr/>
          <p:nvPr/>
        </p:nvSpPr>
        <p:spPr>
          <a:xfrm>
            <a:off x="3524760" y="2342160"/>
            <a:ext cx="1135440" cy="335880"/>
          </a:xfrm>
          <a:custGeom>
            <a:avLst/>
            <a:gdLst>
              <a:gd name="textAreaLeft" fmla="*/ 0 w 1135440"/>
              <a:gd name="textAreaRight" fmla="*/ 1136880 w 113544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 Box 16"/>
          <p:cNvSpPr/>
          <p:nvPr/>
        </p:nvSpPr>
        <p:spPr>
          <a:xfrm>
            <a:off x="9521280" y="2342160"/>
            <a:ext cx="1709280" cy="335880"/>
          </a:xfrm>
          <a:custGeom>
            <a:avLst/>
            <a:gdLst>
              <a:gd name="textAreaLeft" fmla="*/ 0 w 1709280"/>
              <a:gd name="textAreaRight" fmla="*/ 1710720 w 1709280"/>
              <a:gd name="textAreaTop" fmla="*/ 0 h 335880"/>
              <a:gd name="textAreaBottom" fmla="*/ 337320 h 335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Line 25"/>
          <p:cNvSpPr/>
          <p:nvPr/>
        </p:nvSpPr>
        <p:spPr>
          <a:xfrm>
            <a:off x="7617960" y="2799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Inspections as the most reliable review technique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Empirical studies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50% more defects than walkthroughs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up to 6x more defects than ad-hoc reviews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Line 1"/>
          <p:cNvSpPr/>
          <p:nvPr/>
        </p:nvSpPr>
        <p:spPr>
          <a:xfrm>
            <a:off x="819000" y="2571840"/>
            <a:ext cx="9924120" cy="3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Line 2"/>
          <p:cNvSpPr/>
          <p:nvPr/>
        </p:nvSpPr>
        <p:spPr>
          <a:xfrm>
            <a:off x="13230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Text Box 1"/>
          <p:cNvSpPr/>
          <p:nvPr/>
        </p:nvSpPr>
        <p:spPr>
          <a:xfrm>
            <a:off x="781560" y="2725920"/>
            <a:ext cx="1451160" cy="397440"/>
          </a:xfrm>
          <a:custGeom>
            <a:avLst/>
            <a:gdLst>
              <a:gd name="textAreaLeft" fmla="*/ 0 w 1451160"/>
              <a:gd name="textAreaRight" fmla="*/ 1452600 w 1451160"/>
              <a:gd name="textAreaTop" fmla="*/ 0 h 397440"/>
              <a:gd name="textAreaBottom" fmla="*/ 398880 h 397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000" spc="-1" strike="noStrike">
                <a:solidFill>
                  <a:srgbClr val="c00000"/>
                </a:solidFill>
                <a:latin typeface="Arial"/>
                <a:ea typeface="DejaVu Sans"/>
              </a:rPr>
              <a:t>Inspection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 Box 2"/>
          <p:cNvSpPr/>
          <p:nvPr/>
        </p:nvSpPr>
        <p:spPr>
          <a:xfrm>
            <a:off x="2318400" y="2725920"/>
            <a:ext cx="1056240" cy="702360"/>
          </a:xfrm>
          <a:custGeom>
            <a:avLst/>
            <a:gdLst>
              <a:gd name="textAreaLeft" fmla="*/ 0 w 1056240"/>
              <a:gd name="textAreaRight" fmla="*/ 1057680 w 1056240"/>
              <a:gd name="textAreaTop" fmla="*/ 0 h 702360"/>
              <a:gd name="textAreaBottom" fmla="*/ 703800 h 702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Team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Review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 Box 8"/>
          <p:cNvSpPr/>
          <p:nvPr/>
        </p:nvSpPr>
        <p:spPr>
          <a:xfrm>
            <a:off x="3738600" y="2725920"/>
            <a:ext cx="1725480" cy="397440"/>
          </a:xfrm>
          <a:custGeom>
            <a:avLst/>
            <a:gdLst>
              <a:gd name="textAreaLeft" fmla="*/ 0 w 1725480"/>
              <a:gd name="textAreaRight" fmla="*/ 1726920 w 1725480"/>
              <a:gd name="textAreaTop" fmla="*/ 0 h 397440"/>
              <a:gd name="textAreaBottom" fmla="*/ 398880 h 397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Walkthrough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 Box 10"/>
          <p:cNvSpPr/>
          <p:nvPr/>
        </p:nvSpPr>
        <p:spPr>
          <a:xfrm>
            <a:off x="5355000" y="2725920"/>
            <a:ext cx="1830600" cy="702360"/>
          </a:xfrm>
          <a:custGeom>
            <a:avLst/>
            <a:gdLst>
              <a:gd name="textAreaLeft" fmla="*/ 0 w 1830600"/>
              <a:gd name="textAreaRight" fmla="*/ 1832040 w 1830600"/>
              <a:gd name="textAreaTop" fmla="*/ 0 h 702360"/>
              <a:gd name="textAreaBottom" fmla="*/ 703800 h 702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Pair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Programming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 Box 17"/>
          <p:cNvSpPr/>
          <p:nvPr/>
        </p:nvSpPr>
        <p:spPr>
          <a:xfrm>
            <a:off x="7494120" y="2725920"/>
            <a:ext cx="2021040" cy="702360"/>
          </a:xfrm>
          <a:custGeom>
            <a:avLst/>
            <a:gdLst>
              <a:gd name="textAreaLeft" fmla="*/ 0 w 2021040"/>
              <a:gd name="textAreaRight" fmla="*/ 2022480 w 2021040"/>
              <a:gd name="textAreaTop" fmla="*/ 0 h 702360"/>
              <a:gd name="textAreaBottom" fmla="*/ 703800 h 702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Peer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Desk-Checking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 Box 18"/>
          <p:cNvSpPr/>
          <p:nvPr/>
        </p:nvSpPr>
        <p:spPr>
          <a:xfrm>
            <a:off x="9575280" y="2750760"/>
            <a:ext cx="1056240" cy="397440"/>
          </a:xfrm>
          <a:custGeom>
            <a:avLst/>
            <a:gdLst>
              <a:gd name="textAreaLeft" fmla="*/ 0 w 1056240"/>
              <a:gd name="textAreaRight" fmla="*/ 1057680 w 1056240"/>
              <a:gd name="textAreaTop" fmla="*/ 0 h 397440"/>
              <a:gd name="textAreaBottom" fmla="*/ 398880 h 397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Ad-hoc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Line 3"/>
          <p:cNvSpPr/>
          <p:nvPr/>
        </p:nvSpPr>
        <p:spPr>
          <a:xfrm>
            <a:off x="44532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7" name="Line 4"/>
          <p:cNvSpPr/>
          <p:nvPr/>
        </p:nvSpPr>
        <p:spPr>
          <a:xfrm>
            <a:off x="283644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8" name="Line 5"/>
          <p:cNvSpPr/>
          <p:nvPr/>
        </p:nvSpPr>
        <p:spPr>
          <a:xfrm>
            <a:off x="62856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Line 6"/>
          <p:cNvSpPr/>
          <p:nvPr/>
        </p:nvSpPr>
        <p:spPr>
          <a:xfrm>
            <a:off x="847188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0" name="Line 7"/>
          <p:cNvSpPr/>
          <p:nvPr/>
        </p:nvSpPr>
        <p:spPr>
          <a:xfrm>
            <a:off x="998676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Text Box 19"/>
          <p:cNvSpPr/>
          <p:nvPr/>
        </p:nvSpPr>
        <p:spPr>
          <a:xfrm>
            <a:off x="544320" y="2005200"/>
            <a:ext cx="724320" cy="518760"/>
          </a:xfrm>
          <a:custGeom>
            <a:avLst/>
            <a:gdLst>
              <a:gd name="textAreaLeft" fmla="*/ 0 w 724320"/>
              <a:gd name="textAreaRight" fmla="*/ 725760 w 724320"/>
              <a:gd name="textAreaTop" fmla="*/ 0 h 518760"/>
              <a:gd name="textAreaBottom" fmla="*/ 520200 h 518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 Box 20"/>
          <p:cNvSpPr/>
          <p:nvPr/>
        </p:nvSpPr>
        <p:spPr>
          <a:xfrm>
            <a:off x="10045080" y="2047320"/>
            <a:ext cx="724320" cy="518760"/>
          </a:xfrm>
          <a:custGeom>
            <a:avLst/>
            <a:gdLst>
              <a:gd name="textAreaLeft" fmla="*/ 0 w 724320"/>
              <a:gd name="textAreaRight" fmla="*/ 725760 w 724320"/>
              <a:gd name="textAreaTop" fmla="*/ 0 h 518760"/>
              <a:gd name="textAreaBottom" fmla="*/ 520200 h 518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less</a:t>
            </a:r>
            <a:br>
              <a:rPr sz="1800"/>
            </a:b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Ad-hoc Review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you cannot solve a problem, you spontaneously ask an employee for help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 depends entirely on the experience of one employee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Peer Desk-Checking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ad-hoc review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employee "executes the product to be checked on paper" (mostly code)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Pair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Programming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developers share a PC workstation. While one operates the keyboard, the other checks the input.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practices of eXtreme Programming.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Walkthrough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 of a document presents it to collaborators to gain a general understanding and improve the quality of the document.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predefined process and no guidance on how to find errors.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Risk: The author easily forgets to focus on the essential parts of the document during the presentation.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2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2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/>
          <p:nvPr/>
        </p:nvSpPr>
        <p:spPr>
          <a:xfrm>
            <a:off x="335520" y="1269000"/>
            <a:ext cx="5599080" cy="503964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 Unicode MS"/>
              <a:ea typeface="DejaVu Sans"/>
            </a:endParaRPr>
          </a:p>
        </p:txBody>
      </p:sp>
      <p:sp>
        <p:nvSpPr>
          <p:cNvPr id="199" name="TextShape 4"/>
          <p:cNvSpPr/>
          <p:nvPr/>
        </p:nvSpPr>
        <p:spPr>
          <a:xfrm>
            <a:off x="487800" y="1421280"/>
            <a:ext cx="5599080" cy="503964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rafik 1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1320" cy="41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Team-Review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inspection technique but less formal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Several employees inspect a product individually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results are discussed in a meeting with the author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ensures quality of the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sure all stakeholders are on the same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offers last chance for changes without negative impact on later phases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aspects of quality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Content, documentation, agreement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abide by the six principles of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quality of validation results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 available for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some flavor of a review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 are helpful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4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Rechteck 3"/>
          <p:cNvSpPr/>
          <p:nvPr/>
        </p:nvSpPr>
        <p:spPr>
          <a:xfrm>
            <a:off x="542880" y="12672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Shape 5"/>
          <p:cNvSpPr/>
          <p:nvPr/>
        </p:nvSpPr>
        <p:spPr>
          <a:xfrm>
            <a:off x="335520" y="1269000"/>
            <a:ext cx="5599080" cy="503964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 Unicode MS"/>
              <a:ea typeface="DejaVu Sans"/>
            </a:endParaRPr>
          </a:p>
        </p:txBody>
      </p:sp>
      <p:sp>
        <p:nvSpPr>
          <p:cNvPr id="433" name="TextShape 6"/>
          <p:cNvSpPr/>
          <p:nvPr/>
        </p:nvSpPr>
        <p:spPr>
          <a:xfrm>
            <a:off x="487800" y="1421280"/>
            <a:ext cx="5599080" cy="503964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Grafik 3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1320" cy="41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1"/>
          <p:cNvSpPr/>
          <p:nvPr/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Additional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literature on reviews and software inspection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Karl E. Wiegers (2002) – Peer Reviews in Software – A practical Guide.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T. Gilb, D. Graham (1993) – Software Inspection.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18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520" cy="2077920"/>
          </a:xfrm>
          <a:prstGeom prst="rect">
            <a:avLst/>
          </a:prstGeom>
          <a:ln w="0">
            <a:noFill/>
          </a:ln>
        </p:spPr>
      </p:pic>
      <p:sp>
        <p:nvSpPr>
          <p:cNvPr id="204" name="Rahmen 6"/>
          <p:cNvSpPr/>
          <p:nvPr/>
        </p:nvSpPr>
        <p:spPr>
          <a:xfrm>
            <a:off x="5519160" y="2297880"/>
            <a:ext cx="1816560" cy="22568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4"/>
          <p:cNvSpPr/>
          <p:nvPr/>
        </p:nvSpPr>
        <p:spPr>
          <a:xfrm>
            <a:off x="542880" y="757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hteck 195"/>
          <p:cNvSpPr/>
          <p:nvPr/>
        </p:nvSpPr>
        <p:spPr>
          <a:xfrm>
            <a:off x="542880" y="1303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HSN-Hierarchy 2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HSN-Hierarchy 26"/>
          <p:cNvSpPr/>
          <p:nvPr/>
        </p:nvSpPr>
        <p:spPr>
          <a:xfrm>
            <a:off x="604080" y="186156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Review of the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uncover errors in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 requirements to stakeholders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deviations between requirements and actual wishes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requirements is evaluated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is made if quality is sufficient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approval of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use predefined criteria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of Requirements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major goals of validation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relevant requirements elicited and documented?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level of detail appropriate?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according to predefined guidelines and specifications?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all stakeholders concur with the documented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LibreOffice/7.4.3.2$Linux_X86_64 LibreOffice_project/40$Build-2</Application>
  <AppVersion>15.0000</AppVersion>
  <Words>1842</Words>
  <Paragraphs>403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2023-01-17T17:25:23Z</dcterms:modified>
  <cp:revision>3270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31</vt:i4>
  </property>
  <property fmtid="{D5CDD505-2E9C-101B-9397-08002B2CF9AE}" pid="4" name="PresentationFormat">
    <vt:lpwstr>Widescreen</vt:lpwstr>
  </property>
  <property fmtid="{D5CDD505-2E9C-101B-9397-08002B2CF9AE}" pid="5" name="Slides">
    <vt:i4>41</vt:i4>
  </property>
</Properties>
</file>