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67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79.xml.rels" ContentType="application/vnd.openxmlformats-package.relationships+xml"/>
  <Override PartName="/ppt/notesSlides/_rels/notesSlide80.xml.rels" ContentType="application/vnd.openxmlformats-package.relationships+xml"/>
  <Override PartName="/ppt/notesSlides/_rels/notesSlide8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8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62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7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_rels/presentation.xml.rels" ContentType="application/vnd.openxmlformats-package.relationships+xml"/>
  <Override PartName="/ppt/media/image13.wmf" ContentType="image/x-wmf"/>
  <Override PartName="/ppt/media/image5.png" ContentType="image/png"/>
  <Override PartName="/ppt/media/image9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.png" ContentType="image/png"/>
  <Override PartName="/ppt/media/image2.png" ContentType="image/png"/>
  <Override PartName="/ppt/media/image10.png" ContentType="image/png"/>
  <Override PartName="/ppt/media/image14.wmf" ContentType="image/x-wmf"/>
  <Override PartName="/ppt/media/image6.png" ContentType="image/png"/>
  <Override PartName="/ppt/media/image7.png" ContentType="image/png"/>
  <Override PartName="/ppt/media/image11.wmf" ContentType="image/x-wmf"/>
  <Override PartName="/ppt/media/image3.png" ContentType="image/png"/>
  <Override PartName="/ppt/media/image8.png" ContentType="image/png"/>
  <Override PartName="/ppt/media/image12.wmf" ContentType="image/x-wmf"/>
  <Override PartName="/ppt/media/image4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83.xml.rels" ContentType="application/vnd.openxmlformats-package.relationships+xml"/>
  <Override PartName="/ppt/slides/_rels/slide79.xml.rels" ContentType="application/vnd.openxmlformats-package.relationships+xml"/>
  <Override PartName="/ppt/slides/_rels/slide30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5.xml.rels" ContentType="application/vnd.openxmlformats-package.relationships+xml"/>
  <Override PartName="/ppt/slides/_rels/slide3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9.xml.rels" ContentType="application/vnd.openxmlformats-package.relationships+xml"/>
  <Override PartName="/ppt/slides/_rels/slide23.xml.rels" ContentType="application/vnd.openxmlformats-package.relationships+xml"/>
  <Override PartName="/ppt/slides/_rels/slide84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80.xml.rels" ContentType="application/vnd.openxmlformats-package.relationships+xml"/>
  <Override PartName="/ppt/slides/_rels/slide73.xml.rels" ContentType="application/vnd.openxmlformats-package.relationships+xml"/>
  <Override PartName="/ppt/slides/_rels/slide69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27.xml.rels" ContentType="application/vnd.openxmlformats-package.relationships+xml"/>
  <Override PartName="/ppt/slides/_rels/slide36.xml.rels" ContentType="application/vnd.openxmlformats-package.relationships+xml"/>
  <Override PartName="/ppt/slides/_rels/slide48.xml.rels" ContentType="application/vnd.openxmlformats-package.relationships+xml"/>
  <Override PartName="/ppt/slides/_rels/slide55.xml.rels" ContentType="application/vnd.openxmlformats-package.relationships+xml"/>
  <Override PartName="/ppt/slides/_rels/slide6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81.xml.rels" ContentType="application/vnd.openxmlformats-package.relationships+xml"/>
  <Override PartName="/ppt/slides/_rels/slide65.xml.rels" ContentType="application/vnd.openxmlformats-package.relationships+xml"/>
  <Override PartName="/ppt/slides/_rels/slide74.xml.rels" ContentType="application/vnd.openxmlformats-package.relationships+xml"/>
  <Override PartName="/ppt/slides/_rels/slide58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3.xml.rels" ContentType="application/vnd.openxmlformats-package.relationships+xml"/>
  <Override PartName="/ppt/slides/_rels/slide62.xml.rels" ContentType="application/vnd.openxmlformats-package.relationships+xml"/>
  <Override PartName="/ppt/slides/_rels/slide46.xml.rels" ContentType="application/vnd.openxmlformats-package.relationships+xml"/>
  <Override PartName="/ppt/slides/_rels/slide4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76.xml.rels" ContentType="application/vnd.openxmlformats-package.relationships+xml"/>
  <Override PartName="/ppt/slides/_rels/slide14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39.xml.rels" ContentType="application/vnd.openxmlformats-package.relationships+xml"/>
  <Override PartName="/ppt/slides/_rels/slide66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75.xml.rels" ContentType="application/vnd.openxmlformats-package.relationships+xml"/>
  <Override PartName="/ppt/slides/_rels/slide82.xml.rels" ContentType="application/vnd.openxmlformats-package.relationships+xml"/>
  <Override PartName="/ppt/slides/_rels/slide25.xml.rels" ContentType="application/vnd.openxmlformats-package.relationships+xml"/>
  <Override PartName="/ppt/slides/_rels/slide59.xml.rels" ContentType="application/vnd.openxmlformats-package.relationships+xml"/>
  <Override PartName="/ppt/slides/_rels/slide10.xml.rels" ContentType="application/vnd.openxmlformats-package.relationships+xml"/>
  <Override PartName="/ppt/slides/_rels/slide78.xml.rels" ContentType="application/vnd.openxmlformats-package.relationships+xml"/>
  <Override PartName="/ppt/slides/_rels/slide3.xml.rels" ContentType="application/vnd.openxmlformats-package.relationships+xml"/>
  <Override PartName="/ppt/slides/_rels/slide87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77.xml.rels" ContentType="application/vnd.openxmlformats-package.relationships+xml"/>
  <Override PartName="/ppt/slides/_rels/slide2.xml.rels" ContentType="application/vnd.openxmlformats-package.relationships+xml"/>
  <Override PartName="/ppt/slides/_rels/slide86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_rels/slide88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44.xml" ContentType="application/vnd.openxmlformats-officedocument.presentationml.slide+xml"/>
  <Override PartName="/ppt/slides/slide9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48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8.xml" ContentType="application/vnd.openxmlformats-officedocument.presentationml.slide+xml"/>
  <Override PartName="/ppt/slides/slide70.xml" ContentType="application/vnd.openxmlformats-officedocument.presentationml.slide+xml"/>
  <Override PartName="/ppt/slides/slide65.xml" ContentType="application/vnd.openxmlformats-officedocument.presentationml.slide+xml"/>
  <Override PartName="/ppt/slides/slide29.xml" ContentType="application/vnd.openxmlformats-officedocument.presentationml.slide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9.xml" ContentType="application/vnd.openxmlformats-officedocument.presentationml.slide+xml"/>
  <Override PartName="/ppt/slides/slide42.xml" ContentType="application/vnd.openxmlformats-officedocument.presentationml.slide+xml"/>
  <Override PartName="/ppt/slides/slide78.xml" ContentType="application/vnd.openxmlformats-officedocument.presentationml.slide+xml"/>
  <Override PartName="/ppt/slides/slide41.xml" ContentType="application/vnd.openxmlformats-officedocument.presentationml.slide+xml"/>
  <Override PartName="/ppt/slides/slide77.xml" ContentType="application/vnd.openxmlformats-officedocument.presentationml.slide+xml"/>
  <Override PartName="/ppt/slides/slide40.xml" ContentType="application/vnd.openxmlformats-officedocument.presentationml.slide+xml"/>
  <Override PartName="/ppt/slides/slide72.xml" ContentType="application/vnd.openxmlformats-officedocument.presentationml.slide+xml"/>
  <Override PartName="/ppt/slides/slide69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slides/slide82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80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comments/comment10.xml" ContentType="application/vnd.openxmlformats-officedocument.presentationml.comments+xml"/>
  <Override PartName="/ppt/comments/comment12.xml" ContentType="application/vnd.openxmlformats-officedocument.presentationml.comments+xml"/>
  <Override PartName="/ppt/comments/comment30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presProps" Target="presProps.xml"/><Relationship Id="rId96" Type="http://schemas.openxmlformats.org/officeDocument/2006/relationships/commentAuthors" Target="commentAuthors.xml"/>
</Relationships>
</file>

<file path=ppt/comments/comment10.xml><?xml version="1.0" encoding="utf-8"?>
<p:cmLst xmlns:p="http://schemas.openxmlformats.org/presentationml/2006/main">
  <p:cm authorId="0" dt="2022-01-11T12:23:17.000000000" idx="1">
    <p:pos x="0" y="0"/>
    <p:text/>
  </p:cm>
</p:cmLst>
</file>

<file path=ppt/comments/comment12.xml><?xml version="1.0" encoding="utf-8"?>
<p:cmLst xmlns:p="http://schemas.openxmlformats.org/presentationml/2006/main">
  <p:cm authorId="0" dt="2022-01-11T12:23:17.000000000" idx="2">
    <p:pos x="0" y="0"/>
    <p:text/>
  </p:cm>
</p:cmLst>
</file>

<file path=ppt/comments/comment30.xml><?xml version="1.0" encoding="utf-8"?>
<p:cmLst xmlns:p="http://schemas.openxmlformats.org/presentationml/2006/main">
  <p:cm authorId="0" dt="2022-01-12T15:20:49.000000000" idx="3">
    <p:pos x="0" y="0"/>
    <p:text>Recreate Table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move the slide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DejaVu Sans"/>
              </a:rPr>
              <a:t>Click to edit the notes format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DejaVu Serif"/>
              </a:rPr>
              <a:t>&lt;header&gt;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DejaVu Serif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DejaVu Serif"/>
              </a:rPr>
              <a:t>&lt;date/time&gt;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DejaVu Serif"/>
              </a:defRPr>
            </a:lvl1pPr>
          </a:lstStyle>
          <a:p>
            <a:r>
              <a:rPr b="0" lang="en-US" sz="1400" spc="-1" strike="noStrike">
                <a:latin typeface="DejaVu Serif"/>
              </a:rPr>
              <a:t>&lt;footer&gt;</a:t>
            </a:r>
            <a:endParaRPr b="0" lang="en-US" sz="1400" spc="-1" strike="noStrike">
              <a:latin typeface="DejaVu Serif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DejaVu Serif"/>
              </a:defRPr>
            </a:lvl1pPr>
          </a:lstStyle>
          <a:p>
            <a:pPr algn="r">
              <a:buNone/>
            </a:pPr>
            <a:fld id="{9F5BBBEA-82A8-4E38-9A89-8617F89F11D0}" type="slidenum">
              <a:rPr b="0" lang="en-US" sz="1400" spc="-1" strike="noStrike">
                <a:latin typeface="DejaVu Serif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9.xml.rels><?xml version="1.0" encoding="UTF-8"?>
<Relationships xmlns="http://schemas.openxmlformats.org/package/2006/relationships"><Relationship Id="rId1" Type="http://schemas.openxmlformats.org/officeDocument/2006/relationships/slide" Target="../slides/slide79.xml"/><Relationship Id="rId2" Type="http://schemas.openxmlformats.org/officeDocument/2006/relationships/notesMaster" Target="../notesMasters/notesMaster1.xml"/>
</Relationships>
</file>

<file path=ppt/notesSlides/_rels/notesSlide80.xml.rels><?xml version="1.0" encoding="UTF-8"?>
<Relationships xmlns="http://schemas.openxmlformats.org/package/2006/relationships"><Relationship Id="rId1" Type="http://schemas.openxmlformats.org/officeDocument/2006/relationships/slide" Target="../slides/slide80.xml"/><Relationship Id="rId2" Type="http://schemas.openxmlformats.org/officeDocument/2006/relationships/notesMaster" Target="../notesMasters/notesMaster1.xml"/>
</Relationships>
</file>

<file path=ppt/notesSlides/_rels/notesSlide82.xml.rels><?xml version="1.0" encoding="UTF-8"?>
<Relationships xmlns="http://schemas.openxmlformats.org/package/2006/relationships"><Relationship Id="rId1" Type="http://schemas.openxmlformats.org/officeDocument/2006/relationships/slide" Target="../slides/slide82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6.xml.rels><?xml version="1.0" encoding="UTF-8"?>
<Relationships xmlns="http://schemas.openxmlformats.org/package/2006/relationships"><Relationship Id="rId1" Type="http://schemas.openxmlformats.org/officeDocument/2006/relationships/slide" Target="../slides/slide86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54" name="PlaceHolder 3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F2665C-49E7-4371-A733-FA9C30DFF78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sldNum" idx="5"/>
          </p:nvPr>
        </p:nvSpPr>
        <p:spPr>
          <a:xfrm>
            <a:off x="4403520" y="9555840"/>
            <a:ext cx="3362040" cy="496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54EB0B-2112-449E-A7C1-7D5A23AADCA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56" name="Rectangle 10"/>
          <p:cNvSpPr/>
          <p:nvPr/>
        </p:nvSpPr>
        <p:spPr>
          <a:xfrm>
            <a:off x="4403520" y="9555840"/>
            <a:ext cx="33620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D3A71A35-47E9-41C4-8A9D-1D355581088A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7080" cy="3764880"/>
          </a:xfrm>
          <a:prstGeom prst="rect">
            <a:avLst/>
          </a:prstGeom>
          <a:ln w="0">
            <a:noFill/>
          </a:ln>
        </p:spPr>
      </p:sp>
      <p:sp>
        <p:nvSpPr>
          <p:cNvPr id="558" name="PlaceHolder 3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448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PlaceHolder 1"/>
          <p:cNvSpPr>
            <a:spLocks noGrp="1"/>
          </p:cNvSpPr>
          <p:nvPr>
            <p:ph type="sldNum" idx="6"/>
          </p:nvPr>
        </p:nvSpPr>
        <p:spPr>
          <a:xfrm>
            <a:off x="4403520" y="9555840"/>
            <a:ext cx="3362040" cy="496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F4E625-4A3A-4878-A077-C6DE7293787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60" name="Rectangle 6"/>
          <p:cNvSpPr/>
          <p:nvPr/>
        </p:nvSpPr>
        <p:spPr>
          <a:xfrm>
            <a:off x="4403520" y="9555840"/>
            <a:ext cx="33620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A6724583-E23A-4F93-A51F-EA792F1EE943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7080" cy="3764880"/>
          </a:xfrm>
          <a:prstGeom prst="rect">
            <a:avLst/>
          </a:prstGeom>
          <a:ln w="0">
            <a:noFill/>
          </a:ln>
        </p:spPr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448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ldNum" idx="7"/>
          </p:nvPr>
        </p:nvSpPr>
        <p:spPr>
          <a:xfrm>
            <a:off x="4403520" y="9555840"/>
            <a:ext cx="3362040" cy="496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1BD70E-CDEB-4475-B4E4-FF0ECC130231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64" name="Rectangle 8"/>
          <p:cNvSpPr/>
          <p:nvPr/>
        </p:nvSpPr>
        <p:spPr>
          <a:xfrm>
            <a:off x="4403520" y="9555840"/>
            <a:ext cx="33620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03A20D70-F8F8-4F37-9827-661752AF91F4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565" name="PlaceHolder 2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7080" cy="3764880"/>
          </a:xfrm>
          <a:prstGeom prst="rect">
            <a:avLst/>
          </a:prstGeom>
          <a:ln w="0">
            <a:noFill/>
          </a:ln>
        </p:spPr>
      </p:sp>
      <p:sp>
        <p:nvSpPr>
          <p:cNvPr id="566" name="PlaceHolder 3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448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 type="sldNum" idx="8"/>
          </p:nvPr>
        </p:nvSpPr>
        <p:spPr>
          <a:xfrm>
            <a:off x="4403520" y="9555840"/>
            <a:ext cx="3362040" cy="496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BE1B5F-8356-4A05-B274-3C9E2C4034E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568" name="Rectangle 9"/>
          <p:cNvSpPr/>
          <p:nvPr/>
        </p:nvSpPr>
        <p:spPr>
          <a:xfrm>
            <a:off x="4403520" y="9555840"/>
            <a:ext cx="33620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EA38E9E9-95B7-43D7-8F04-85E71799C053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569" name="PlaceHolder 2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7080" cy="3764880"/>
          </a:xfrm>
          <a:prstGeom prst="rect">
            <a:avLst/>
          </a:prstGeom>
          <a:ln w="0">
            <a:noFill/>
          </a:ln>
        </p:spPr>
      </p:sp>
      <p:sp>
        <p:nvSpPr>
          <p:cNvPr id="570" name="PlaceHolder 3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448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7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1EC766-6962-40D5-8FC3-E304A042267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7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76" name="PlaceHolder 3"/>
          <p:cNvSpPr>
            <a:spLocks noGrp="1"/>
          </p:cNvSpPr>
          <p:nvPr>
            <p:ph type="sldNum" idx="10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29647C-D701-4E86-BEB8-60D564EEFC9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79" name="PlaceHolder 3"/>
          <p:cNvSpPr>
            <a:spLocks noGrp="1"/>
          </p:cNvSpPr>
          <p:nvPr>
            <p:ph type="sldNum" idx="11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8A90ED7-897F-4BEF-A3E1-53C02814CA3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82" name="PlaceHolder 3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986E94-B9C7-4E89-8818-A50534EEB4A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071264D-DE59-43C5-856D-57748CA1F97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8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88" name="PlaceHolder 3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907A9F-713E-4284-B41A-7AA02C3ACCB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91" name="PlaceHolder 3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2EFB4B-7D94-40DE-A1F4-753564A57E1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94" name="PlaceHolder 3"/>
          <p:cNvSpPr>
            <a:spLocks noGrp="1"/>
          </p:cNvSpPr>
          <p:nvPr>
            <p:ph type="sldNum" idx="16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0AF351-C9A8-459A-948F-51C4F3183BD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597" name="PlaceHolder 3"/>
          <p:cNvSpPr>
            <a:spLocks noGrp="1"/>
          </p:cNvSpPr>
          <p:nvPr>
            <p:ph type="sldNum" idx="17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30F0E7A-FB05-4B04-8C91-7E0A0458A12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59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0070238-894A-49D0-9CC2-80202961ADD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ldNum" idx="19"/>
          </p:nvPr>
        </p:nvSpPr>
        <p:spPr>
          <a:xfrm>
            <a:off x="4403520" y="9555840"/>
            <a:ext cx="3362040" cy="496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AC2C57-634E-4B9A-AE87-A7C7C383755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602" name="Rectangle 13"/>
          <p:cNvSpPr/>
          <p:nvPr/>
        </p:nvSpPr>
        <p:spPr>
          <a:xfrm>
            <a:off x="4403520" y="9555840"/>
            <a:ext cx="33620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F08678FC-EF86-4D93-BB44-982F4EE4A621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603" name="PlaceHolder 2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7080" cy="3764880"/>
          </a:xfrm>
          <a:prstGeom prst="rect">
            <a:avLst/>
          </a:prstGeom>
          <a:ln w="0">
            <a:noFill/>
          </a:ln>
        </p:spPr>
      </p:sp>
      <p:sp>
        <p:nvSpPr>
          <p:cNvPr id="604" name="PlaceHolder 3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448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sldNum" idx="20"/>
          </p:nvPr>
        </p:nvSpPr>
        <p:spPr>
          <a:xfrm>
            <a:off x="4362840" y="10378440"/>
            <a:ext cx="3331080" cy="54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A5FF92-54D7-4300-976E-9EE1A46DE8D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606" name="PlaceHolder 2"/>
          <p:cNvSpPr>
            <a:spLocks noGrp="1"/>
          </p:cNvSpPr>
          <p:nvPr>
            <p:ph type="sldImg"/>
          </p:nvPr>
        </p:nvSpPr>
        <p:spPr>
          <a:xfrm>
            <a:off x="210960" y="820800"/>
            <a:ext cx="7273440" cy="4090320"/>
          </a:xfrm>
          <a:prstGeom prst="rect">
            <a:avLst/>
          </a:prstGeom>
          <a:ln w="0">
            <a:noFill/>
          </a:ln>
        </p:spPr>
      </p:sp>
      <p:sp>
        <p:nvSpPr>
          <p:cNvPr id="607" name="PlaceHolder 3"/>
          <p:cNvSpPr>
            <a:spLocks noGrp="1"/>
          </p:cNvSpPr>
          <p:nvPr>
            <p:ph type="body"/>
          </p:nvPr>
        </p:nvSpPr>
        <p:spPr>
          <a:xfrm>
            <a:off x="1026000" y="5188680"/>
            <a:ext cx="5642280" cy="491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sldNum" idx="21"/>
          </p:nvPr>
        </p:nvSpPr>
        <p:spPr>
          <a:xfrm>
            <a:off x="4362840" y="10378440"/>
            <a:ext cx="3331080" cy="54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160477-D9FF-4458-B9A3-BB4E6B99162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sldImg"/>
          </p:nvPr>
        </p:nvSpPr>
        <p:spPr>
          <a:xfrm>
            <a:off x="210960" y="820800"/>
            <a:ext cx="7273440" cy="4090320"/>
          </a:xfrm>
          <a:prstGeom prst="rect">
            <a:avLst/>
          </a:prstGeom>
          <a:ln w="0">
            <a:noFill/>
          </a:ln>
        </p:spPr>
      </p:sp>
      <p:sp>
        <p:nvSpPr>
          <p:cNvPr id="610" name="PlaceHolder 3"/>
          <p:cNvSpPr>
            <a:spLocks noGrp="1"/>
          </p:cNvSpPr>
          <p:nvPr>
            <p:ph type="body"/>
          </p:nvPr>
        </p:nvSpPr>
        <p:spPr>
          <a:xfrm>
            <a:off x="1026000" y="5188680"/>
            <a:ext cx="5642280" cy="4910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 type="sldNum" idx="22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CB5D40-4BFE-45F7-961E-9A9AC1DEBAD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 type="sldNum" idx="23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22A72F-A21C-458C-9111-915172BC257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sldNum" idx="24"/>
          </p:nvPr>
        </p:nvSpPr>
        <p:spPr>
          <a:xfrm>
            <a:off x="4362840" y="10378440"/>
            <a:ext cx="3331080" cy="54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7C4E0F0-5299-44DF-ACBB-6A9004D1C072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618" name="Rectangle 29"/>
          <p:cNvSpPr/>
          <p:nvPr/>
        </p:nvSpPr>
        <p:spPr>
          <a:xfrm>
            <a:off x="4362840" y="10378440"/>
            <a:ext cx="333108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5295757F-C81C-4AAD-8762-92E2228CD120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 type="sldImg"/>
          </p:nvPr>
        </p:nvSpPr>
        <p:spPr>
          <a:xfrm>
            <a:off x="212760" y="820800"/>
            <a:ext cx="7270200" cy="4088880"/>
          </a:xfrm>
          <a:prstGeom prst="rect">
            <a:avLst/>
          </a:prstGeom>
          <a:ln w="0">
            <a:noFill/>
          </a:ln>
        </p:spPr>
      </p:sp>
      <p:sp>
        <p:nvSpPr>
          <p:cNvPr id="620" name="PlaceHolder 3"/>
          <p:cNvSpPr>
            <a:spLocks noGrp="1"/>
          </p:cNvSpPr>
          <p:nvPr>
            <p:ph type="body"/>
          </p:nvPr>
        </p:nvSpPr>
        <p:spPr>
          <a:xfrm>
            <a:off x="1026000" y="5186520"/>
            <a:ext cx="5642280" cy="4911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Nach Pohl S.332f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sldNum" idx="25"/>
          </p:nvPr>
        </p:nvSpPr>
        <p:spPr>
          <a:xfrm>
            <a:off x="4362840" y="10378440"/>
            <a:ext cx="3331080" cy="54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CE9B8D-B214-4C6A-A98C-604D8746CD8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622" name="Rectangle 34"/>
          <p:cNvSpPr/>
          <p:nvPr/>
        </p:nvSpPr>
        <p:spPr>
          <a:xfrm>
            <a:off x="4362840" y="10378440"/>
            <a:ext cx="333108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DDF39D58-D359-40C9-9DEB-9334AD234469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623" name="PlaceHolder 2"/>
          <p:cNvSpPr>
            <a:spLocks noGrp="1"/>
          </p:cNvSpPr>
          <p:nvPr>
            <p:ph type="sldImg"/>
          </p:nvPr>
        </p:nvSpPr>
        <p:spPr>
          <a:xfrm>
            <a:off x="212760" y="820800"/>
            <a:ext cx="7270200" cy="4088880"/>
          </a:xfrm>
          <a:prstGeom prst="rect">
            <a:avLst/>
          </a:prstGeom>
          <a:ln w="0">
            <a:noFill/>
          </a:ln>
        </p:spPr>
      </p:sp>
      <p:sp>
        <p:nvSpPr>
          <p:cNvPr id="624" name="PlaceHolder 3"/>
          <p:cNvSpPr>
            <a:spLocks noGrp="1"/>
          </p:cNvSpPr>
          <p:nvPr>
            <p:ph type="body"/>
          </p:nvPr>
        </p:nvSpPr>
        <p:spPr>
          <a:xfrm>
            <a:off x="1026000" y="5186520"/>
            <a:ext cx="5642280" cy="4911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Nach Pohl S.332f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ldNum" idx="26"/>
          </p:nvPr>
        </p:nvSpPr>
        <p:spPr>
          <a:xfrm>
            <a:off x="4362840" y="10378440"/>
            <a:ext cx="3331080" cy="54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C6C642-277D-4153-8284-824614D8C1D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626" name="Rectangle 39"/>
          <p:cNvSpPr/>
          <p:nvPr/>
        </p:nvSpPr>
        <p:spPr>
          <a:xfrm>
            <a:off x="4362840" y="10378440"/>
            <a:ext cx="333108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D6EB0593-0BA2-41AE-B5B7-97EE27976984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627" name="PlaceHolder 2"/>
          <p:cNvSpPr>
            <a:spLocks noGrp="1"/>
          </p:cNvSpPr>
          <p:nvPr>
            <p:ph type="sldImg"/>
          </p:nvPr>
        </p:nvSpPr>
        <p:spPr>
          <a:xfrm>
            <a:off x="212760" y="820800"/>
            <a:ext cx="7270200" cy="4088880"/>
          </a:xfrm>
          <a:prstGeom prst="rect">
            <a:avLst/>
          </a:prstGeom>
          <a:ln w="0">
            <a:noFill/>
          </a:ln>
        </p:spPr>
      </p:sp>
      <p:sp>
        <p:nvSpPr>
          <p:cNvPr id="628" name="PlaceHolder 3"/>
          <p:cNvSpPr>
            <a:spLocks noGrp="1"/>
          </p:cNvSpPr>
          <p:nvPr>
            <p:ph type="body"/>
          </p:nvPr>
        </p:nvSpPr>
        <p:spPr>
          <a:xfrm>
            <a:off x="1026000" y="5186520"/>
            <a:ext cx="5642280" cy="4911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Nach Pohl S.332f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sldNum" idx="27"/>
          </p:nvPr>
        </p:nvSpPr>
        <p:spPr>
          <a:xfrm>
            <a:off x="4362840" y="10378440"/>
            <a:ext cx="3331080" cy="540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7F000F-30BE-47C2-9691-8FC940510E7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630" name="Rectangle 44"/>
          <p:cNvSpPr/>
          <p:nvPr/>
        </p:nvSpPr>
        <p:spPr>
          <a:xfrm>
            <a:off x="4362840" y="10378440"/>
            <a:ext cx="3331080" cy="54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8D70F592-54AC-498F-A1E0-20D4D2345BB7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631" name="PlaceHolder 2"/>
          <p:cNvSpPr>
            <a:spLocks noGrp="1"/>
          </p:cNvSpPr>
          <p:nvPr>
            <p:ph type="sldImg"/>
          </p:nvPr>
        </p:nvSpPr>
        <p:spPr>
          <a:xfrm>
            <a:off x="212760" y="820800"/>
            <a:ext cx="7270200" cy="4088880"/>
          </a:xfrm>
          <a:prstGeom prst="rect">
            <a:avLst/>
          </a:prstGeom>
          <a:ln w="0">
            <a:noFill/>
          </a:ln>
        </p:spPr>
      </p:sp>
      <p:sp>
        <p:nvSpPr>
          <p:cNvPr id="632" name="PlaceHolder 3"/>
          <p:cNvSpPr>
            <a:spLocks noGrp="1"/>
          </p:cNvSpPr>
          <p:nvPr>
            <p:ph type="body"/>
          </p:nvPr>
        </p:nvSpPr>
        <p:spPr>
          <a:xfrm>
            <a:off x="1026000" y="5186520"/>
            <a:ext cx="5642280" cy="4911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Nach Pohl S.332f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35" name="PlaceHolder 3"/>
          <p:cNvSpPr>
            <a:spLocks noGrp="1"/>
          </p:cNvSpPr>
          <p:nvPr>
            <p:ph type="sldNum" idx="28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7D8789E-41F8-48F7-AC39-C360D3163FB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3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38" name="PlaceHolder 3"/>
          <p:cNvSpPr>
            <a:spLocks noGrp="1"/>
          </p:cNvSpPr>
          <p:nvPr>
            <p:ph type="sldNum" idx="29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E8887F-CEA2-4619-A1B2-95D128AC766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41" name="PlaceHolder 3"/>
          <p:cNvSpPr>
            <a:spLocks noGrp="1"/>
          </p:cNvSpPr>
          <p:nvPr>
            <p:ph type="sldNum" idx="30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513868-2359-426F-AE45-59B8069C96D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4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44" name="PlaceHolder 3"/>
          <p:cNvSpPr>
            <a:spLocks noGrp="1"/>
          </p:cNvSpPr>
          <p:nvPr>
            <p:ph type="sldNum" idx="31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266B34B-EBCF-4D1D-8EA3-4029F7F0C09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47" name="PlaceHolder 3"/>
          <p:cNvSpPr>
            <a:spLocks noGrp="1"/>
          </p:cNvSpPr>
          <p:nvPr>
            <p:ph type="sldNum" idx="32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DD0428-BBAE-4EC6-A6EB-8078CD6350E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4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50" name="PlaceHolder 3"/>
          <p:cNvSpPr>
            <a:spLocks noGrp="1"/>
          </p:cNvSpPr>
          <p:nvPr>
            <p:ph type="sldNum" idx="33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CE3D9C-75AB-4DF9-A085-E657E68F9E8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53" name="PlaceHolder 3"/>
          <p:cNvSpPr>
            <a:spLocks noGrp="1"/>
          </p:cNvSpPr>
          <p:nvPr>
            <p:ph type="sldNum" idx="34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683BD0-81B6-4A8C-82D7-550520BC476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5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56" name="PlaceHolder 3"/>
          <p:cNvSpPr>
            <a:spLocks noGrp="1"/>
          </p:cNvSpPr>
          <p:nvPr>
            <p:ph type="sldNum" idx="35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C3C6A6-450D-4E67-AA8F-ABC720DDD0A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59" name="PlaceHolder 3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731199-469B-4A69-9BDE-6886983A2F6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66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62" name="PlaceHolder 3"/>
          <p:cNvSpPr>
            <a:spLocks noGrp="1"/>
          </p:cNvSpPr>
          <p:nvPr>
            <p:ph type="sldNum" idx="37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F9144F-3579-4455-983C-6A96B95742E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66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65" name="PlaceHolder 3"/>
          <p:cNvSpPr>
            <a:spLocks noGrp="1"/>
          </p:cNvSpPr>
          <p:nvPr>
            <p:ph type="sldNum" idx="38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829094-304A-4A92-BDB0-19816CB2F3C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6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68" name="PlaceHolder 3"/>
          <p:cNvSpPr>
            <a:spLocks noGrp="1"/>
          </p:cNvSpPr>
          <p:nvPr>
            <p:ph type="sldNum" idx="39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880E36-BD06-41E0-BE8D-40B14C2E849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71" name="PlaceHolder 3"/>
          <p:cNvSpPr>
            <a:spLocks noGrp="1"/>
          </p:cNvSpPr>
          <p:nvPr>
            <p:ph type="sldNum" idx="40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2DC4679-947A-4FD9-BA1B-12B664F70A0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6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74" name="PlaceHolder 3"/>
          <p:cNvSpPr>
            <a:spLocks noGrp="1"/>
          </p:cNvSpPr>
          <p:nvPr>
            <p:ph type="sldNum" idx="41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B97DD1-55B6-4594-B5B0-BE884F36A19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67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77" name="PlaceHolder 3"/>
          <p:cNvSpPr>
            <a:spLocks noGrp="1"/>
          </p:cNvSpPr>
          <p:nvPr>
            <p:ph type="sldNum" idx="42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0EE6D70-A90C-437E-8344-BB61F5F0A25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6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80" name="PlaceHolder 3"/>
          <p:cNvSpPr>
            <a:spLocks noGrp="1"/>
          </p:cNvSpPr>
          <p:nvPr>
            <p:ph type="sldNum" idx="43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2502B1-2008-4B21-A587-E8E25FB32A8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83" name="PlaceHolder 3"/>
          <p:cNvSpPr>
            <a:spLocks noGrp="1"/>
          </p:cNvSpPr>
          <p:nvPr>
            <p:ph type="sldNum" idx="44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AB23E5-D35A-4AF1-A8FF-CEEC066F99C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6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686" name="PlaceHolder 3"/>
          <p:cNvSpPr>
            <a:spLocks noGrp="1"/>
          </p:cNvSpPr>
          <p:nvPr>
            <p:ph type="sldNum" idx="45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6FBE44-E93E-4F81-A8D1-CE871087820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PlaceHolder 1"/>
          <p:cNvSpPr>
            <a:spLocks noGrp="1"/>
          </p:cNvSpPr>
          <p:nvPr>
            <p:ph type="sldNum" idx="46"/>
          </p:nvPr>
        </p:nvSpPr>
        <p:spPr>
          <a:xfrm>
            <a:off x="4403520" y="9555840"/>
            <a:ext cx="3362040" cy="496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712F3DA-BD16-44B4-8BA0-A009D5C548A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688" name="Rectangle 17"/>
          <p:cNvSpPr/>
          <p:nvPr/>
        </p:nvSpPr>
        <p:spPr>
          <a:xfrm>
            <a:off x="4403520" y="9555840"/>
            <a:ext cx="33620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FF1CEE42-918E-44FA-B332-BD355BDB7855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689" name="PlaceHolder 2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7080" cy="3764880"/>
          </a:xfrm>
          <a:prstGeom prst="rect">
            <a:avLst/>
          </a:prstGeom>
          <a:ln w="0">
            <a:noFill/>
          </a:ln>
        </p:spPr>
      </p:sp>
      <p:sp>
        <p:nvSpPr>
          <p:cNvPr id="690" name="PlaceHolder 3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448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ldNum" idx="47"/>
          </p:nvPr>
        </p:nvSpPr>
        <p:spPr>
          <a:xfrm>
            <a:off x="4403520" y="9555840"/>
            <a:ext cx="3362040" cy="496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37CCCBE-1FF2-4700-BA78-791B60CEC4E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692" name="Rectangle 18"/>
          <p:cNvSpPr/>
          <p:nvPr/>
        </p:nvSpPr>
        <p:spPr>
          <a:xfrm>
            <a:off x="4403520" y="9555840"/>
            <a:ext cx="33620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1447A2D7-1B25-445B-BDC1-096FE332860F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693" name="PlaceHolder 2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7080" cy="3764880"/>
          </a:xfrm>
          <a:prstGeom prst="rect">
            <a:avLst/>
          </a:prstGeom>
          <a:ln w="0">
            <a:noFill/>
          </a:ln>
        </p:spPr>
      </p:sp>
      <p:sp>
        <p:nvSpPr>
          <p:cNvPr id="694" name="PlaceHolder 3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448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sldNum" idx="48"/>
          </p:nvPr>
        </p:nvSpPr>
        <p:spPr>
          <a:xfrm>
            <a:off x="4403520" y="9555840"/>
            <a:ext cx="3362040" cy="496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36072E-F513-4ECC-9217-DECFAC7FA2A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696" name="Rectangle 19"/>
          <p:cNvSpPr/>
          <p:nvPr/>
        </p:nvSpPr>
        <p:spPr>
          <a:xfrm>
            <a:off x="4403520" y="9555840"/>
            <a:ext cx="33620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1B477C1F-66A5-4F04-B3C6-E68FF9989122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7080" cy="3764880"/>
          </a:xfrm>
          <a:prstGeom prst="rect">
            <a:avLst/>
          </a:prstGeom>
          <a:ln w="0">
            <a:noFill/>
          </a:ln>
        </p:spPr>
      </p:sp>
      <p:sp>
        <p:nvSpPr>
          <p:cNvPr id="698" name="PlaceHolder 3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448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laceHolder 1"/>
          <p:cNvSpPr>
            <a:spLocks noGrp="1"/>
          </p:cNvSpPr>
          <p:nvPr>
            <p:ph type="sldNum" idx="49"/>
          </p:nvPr>
        </p:nvSpPr>
        <p:spPr>
          <a:xfrm>
            <a:off x="4403520" y="9555840"/>
            <a:ext cx="3362040" cy="496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DD4308-93F8-4AC2-BF6F-826984488F3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700" name="Rectangle 20"/>
          <p:cNvSpPr/>
          <p:nvPr/>
        </p:nvSpPr>
        <p:spPr>
          <a:xfrm>
            <a:off x="4403520" y="9555840"/>
            <a:ext cx="33620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56C61FDC-DB8A-4D3A-92FD-14800978DEE1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701" name="PlaceHolder 2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7080" cy="3764880"/>
          </a:xfrm>
          <a:prstGeom prst="rect">
            <a:avLst/>
          </a:prstGeom>
          <a:ln w="0">
            <a:noFill/>
          </a:ln>
        </p:spPr>
      </p:sp>
      <p:sp>
        <p:nvSpPr>
          <p:cNvPr id="702" name="PlaceHolder 3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448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Num" idx="50"/>
          </p:nvPr>
        </p:nvSpPr>
        <p:spPr>
          <a:xfrm>
            <a:off x="4403520" y="9555840"/>
            <a:ext cx="3362040" cy="496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D40C709-128C-4C22-B7C9-D642E91F52F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704" name="PlaceHolder 2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7080" cy="3764880"/>
          </a:xfrm>
          <a:prstGeom prst="rect">
            <a:avLst/>
          </a:prstGeom>
          <a:ln w="0">
            <a:noFill/>
          </a:ln>
        </p:spPr>
      </p:sp>
      <p:sp>
        <p:nvSpPr>
          <p:cNvPr id="705" name="PlaceHolder 3"/>
          <p:cNvSpPr>
            <a:spLocks noGrp="1"/>
          </p:cNvSpPr>
          <p:nvPr>
            <p:ph type="body"/>
          </p:nvPr>
        </p:nvSpPr>
        <p:spPr>
          <a:xfrm>
            <a:off x="1035360" y="4777200"/>
            <a:ext cx="5694480" cy="4520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 type="sldNum" idx="51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A4276C4-0954-4AD9-889D-EE9FEB56940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 type="sldNum" idx="52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108FC37-7E6C-4794-ABF2-EE0989BDB24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sldNum" idx="53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A0AC141-51C7-4A51-AEF5-D5637011D3D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sldNum" idx="54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C9E7A5-1B69-4DD4-AB90-A8CB3ABD135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sldNum" idx="55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24B0977-7BAB-490E-8915-78CBDD31715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7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 type="sldNum" idx="56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DBD38B0-B28F-4275-B612-D332E9A5910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8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sldNum" idx="57"/>
          </p:nvPr>
        </p:nvSpPr>
        <p:spPr>
          <a:xfrm>
            <a:off x="4403520" y="9555840"/>
            <a:ext cx="3362040" cy="496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9430692-8E62-4AAF-93B6-2FB577CDCE31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725" name="Rectangle 15"/>
          <p:cNvSpPr/>
          <p:nvPr/>
        </p:nvSpPr>
        <p:spPr>
          <a:xfrm>
            <a:off x="4403520" y="9555840"/>
            <a:ext cx="33620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  <a:buNone/>
            </a:pPr>
            <a:fld id="{26E77025-85AF-44E5-85E9-FE650C0DBF9A}" type="slidenum">
              <a:rPr b="0" lang="de-DE" sz="15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500" spc="-1" strike="noStrike">
              <a:latin typeface="DejaVu Sans"/>
            </a:endParaRPr>
          </a:p>
        </p:txBody>
      </p:sp>
      <p:sp>
        <p:nvSpPr>
          <p:cNvPr id="726" name="PlaceHolder 2"/>
          <p:cNvSpPr>
            <a:spLocks noGrp="1"/>
          </p:cNvSpPr>
          <p:nvPr>
            <p:ph type="sldImg"/>
          </p:nvPr>
        </p:nvSpPr>
        <p:spPr>
          <a:xfrm>
            <a:off x="538200" y="755640"/>
            <a:ext cx="6691320" cy="3764160"/>
          </a:xfrm>
          <a:prstGeom prst="rect">
            <a:avLst/>
          </a:prstGeom>
          <a:ln w="0">
            <a:noFill/>
          </a:ln>
        </p:spPr>
      </p:sp>
      <p:sp>
        <p:nvSpPr>
          <p:cNvPr id="727" name="PlaceHolder 3"/>
          <p:cNvSpPr>
            <a:spLocks noGrp="1"/>
          </p:cNvSpPr>
          <p:nvPr>
            <p:ph type="body"/>
          </p:nvPr>
        </p:nvSpPr>
        <p:spPr>
          <a:xfrm>
            <a:off x="1035360" y="4775400"/>
            <a:ext cx="5694480" cy="4521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8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58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628847-CAC2-408E-94E1-27732864C00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33" name="PlaceHolder 3"/>
          <p:cNvSpPr>
            <a:spLocks noGrp="1"/>
          </p:cNvSpPr>
          <p:nvPr>
            <p:ph type="sldNum" idx="59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B70FF17-DBD7-4E34-9B0B-549D019FEB5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 type="sldNum" idx="60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CC925E-1B9A-44F2-BE13-FDA0BA29DAA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notesSlides/notesSlide8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sldNum" idx="61"/>
          </p:nvPr>
        </p:nvSpPr>
        <p:spPr>
          <a:xfrm>
            <a:off x="4403520" y="9555840"/>
            <a:ext cx="3362040" cy="496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86E060-F00F-4490-B703-D3FDC29E93E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latin typeface="DejaVu Serif"/>
            </a:endParaRPr>
          </a:p>
        </p:txBody>
      </p:sp>
      <p:sp>
        <p:nvSpPr>
          <p:cNvPr id="738" name="PlaceHolder 2"/>
          <p:cNvSpPr>
            <a:spLocks noGrp="1"/>
          </p:cNvSpPr>
          <p:nvPr>
            <p:ph type="sldImg"/>
          </p:nvPr>
        </p:nvSpPr>
        <p:spPr>
          <a:xfrm>
            <a:off x="534960" y="755640"/>
            <a:ext cx="6697080" cy="3764880"/>
          </a:xfrm>
          <a:prstGeom prst="rect">
            <a:avLst/>
          </a:prstGeom>
          <a:ln w="0">
            <a:noFill/>
          </a:ln>
        </p:spPr>
      </p:sp>
      <p:sp>
        <p:nvSpPr>
          <p:cNvPr id="739" name="PlaceHolder 3"/>
          <p:cNvSpPr>
            <a:spLocks noGrp="1"/>
          </p:cNvSpPr>
          <p:nvPr>
            <p:ph type="body"/>
          </p:nvPr>
        </p:nvSpPr>
        <p:spPr>
          <a:xfrm>
            <a:off x="1035360" y="4777200"/>
            <a:ext cx="5694480" cy="45201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5400" rIns="95400" tIns="47520" bIns="4752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latin typeface="Times New Roman"/>
              </a:rPr>
              <a:t>Nicht sicher, ob ich die Schrift in der Skizze richtig deuten konnte.</a:t>
            </a:r>
            <a:endParaRPr b="0" lang="en-US" sz="2000" spc="-1" strike="noStrike">
              <a:latin typeface="DejaVu Sans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DejaVu Sans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sldNum" idx="62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D41225-3A9C-412C-8290-48BF8C04760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latin typeface="DejaVu Serif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DejaVu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DejaVu San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4E04429C-827D-435D-ABEF-C9C61FBCA7B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080" cy="56196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920" cy="51408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0" y="6646680"/>
            <a:ext cx="121860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8C817E73-48DD-40BC-94F9-6A483AD69DB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080" cy="56196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920" cy="51408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7"/>
          <p:cNvSpPr/>
          <p:nvPr/>
        </p:nvSpPr>
        <p:spPr>
          <a:xfrm>
            <a:off x="0" y="6646680"/>
            <a:ext cx="121860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0F6A9004-0FCF-4726-AD5F-D336D9051C2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080" cy="56196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920" cy="51408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7"/>
          <p:cNvSpPr/>
          <p:nvPr/>
        </p:nvSpPr>
        <p:spPr>
          <a:xfrm>
            <a:off x="0" y="6646680"/>
            <a:ext cx="121860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655CD75C-908B-4FA3-84DE-EB0CD9A4A5A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080" cy="56196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920" cy="51408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142748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fld id="{1FB5FD64-C1E5-43FA-AA49-6786991F52E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latin typeface="DejaVu Sans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6680"/>
            <a:ext cx="121860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latin typeface="DejaVu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DejaVu Sans"/>
              </a:rPr>
              <a:t>Click to edit the title text format</a:t>
            </a:r>
            <a:endParaRPr b="0" lang="en-US" sz="4400" spc="-1" strike="noStrike">
              <a:latin typeface="DejaVu San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DejaVu Sans"/>
              </a:rPr>
              <a:t>Click to edit the outline text format</a:t>
            </a:r>
            <a:endParaRPr b="0" lang="en-US" sz="3200" spc="-1" strike="noStrike">
              <a:latin typeface="DejaVu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DejaVu Sans"/>
              </a:rPr>
              <a:t>Second Outline Level</a:t>
            </a:r>
            <a:endParaRPr b="0" lang="en-US" sz="2800" spc="-1" strike="noStrike">
              <a:latin typeface="DejaVu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DejaVu Sans"/>
              </a:rPr>
              <a:t>Third Outline Level</a:t>
            </a:r>
            <a:endParaRPr b="0" lang="en-US" sz="2400" spc="-1" strike="noStrike">
              <a:latin typeface="DejaVu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DejaVu Sans"/>
              </a:rPr>
              <a:t>Fourth Outline Level</a:t>
            </a:r>
            <a:endParaRPr b="0" lang="en-US" sz="2000" spc="-1" strike="noStrike">
              <a:latin typeface="DejaVu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Fifth Outline Level</a:t>
            </a:r>
            <a:endParaRPr b="0" lang="en-US" sz="2000" spc="-1" strike="noStrike">
              <a:latin typeface="DejaVu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Sixth Outline Level</a:t>
            </a:r>
            <a:endParaRPr b="0" lang="en-US" sz="2000" spc="-1" strike="noStrike">
              <a:latin typeface="DejaVu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DejaVu Sans"/>
              </a:rPr>
              <a:t>Seventh Outline Level</a:t>
            </a:r>
            <a:endParaRPr b="0" lang="en-US" sz="2000" spc="-1" strike="noStrike">
              <a:latin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NI43U9UpkQo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<Relationship Id="rId4" Type="http://schemas.openxmlformats.org/officeDocument/2006/relationships/comments" Target="../comments/commen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comments" Target="../comments/comment30.xml"/><Relationship Id="rId4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0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6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Relationship Id="rId3" Type="http://schemas.openxmlformats.org/officeDocument/2006/relationships/image" Target="../media/image13.wmf"/><Relationship Id="rId4" Type="http://schemas.openxmlformats.org/officeDocument/2006/relationships/image" Target="../media/image14.wmf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61160" cy="11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latin typeface="DejaVu Sans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61160" cy="23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3: Requirements Elicitation</a:t>
            </a: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buNone/>
              <a:tabLst>
                <a:tab algn="l" pos="0"/>
              </a:tabLst>
            </a:pPr>
            <a:endParaRPr b="0" lang="en-US" sz="24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Anant Sujatanagarjuna</a:t>
            </a:r>
            <a:endParaRPr b="0" lang="en-US" sz="16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Rectangle 2"/>
          <p:cNvSpPr/>
          <p:nvPr/>
        </p:nvSpPr>
        <p:spPr>
          <a:xfrm>
            <a:off x="457200" y="2057400"/>
            <a:ext cx="10738440" cy="456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DejaVu Sans"/>
                <a:ea typeface="DejaVu Sans"/>
              </a:rPr>
              <a:t>Youtube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17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7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1700" spc="-1" strike="noStrike">
              <a:latin typeface="DejaVu Sans"/>
            </a:endParaRPr>
          </a:p>
        </p:txBody>
      </p:sp>
      <p:pic>
        <p:nvPicPr>
          <p:cNvPr id="247" name="Grafik 2" descr=""/>
          <p:cNvPicPr/>
          <p:nvPr/>
        </p:nvPicPr>
        <p:blipFill>
          <a:blip r:embed="rId2"/>
          <a:stretch/>
        </p:blipFill>
        <p:spPr>
          <a:xfrm>
            <a:off x="2329920" y="2606040"/>
            <a:ext cx="6985440" cy="2758320"/>
          </a:xfrm>
          <a:prstGeom prst="rect">
            <a:avLst/>
          </a:prstGeom>
          <a:ln w="0">
            <a:noFill/>
          </a:ln>
        </p:spPr>
      </p:pic>
      <p:sp>
        <p:nvSpPr>
          <p:cNvPr id="248" name="PlaceHolder 13"/>
          <p:cNvSpPr/>
          <p:nvPr/>
        </p:nvSpPr>
        <p:spPr>
          <a:xfrm>
            <a:off x="542880" y="72468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9" name="Rechteck 7"/>
          <p:cNvSpPr/>
          <p:nvPr/>
        </p:nvSpPr>
        <p:spPr>
          <a:xfrm>
            <a:off x="542880" y="127116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 Problems – Telephone Game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Rectangle 2"/>
          <p:cNvSpPr/>
          <p:nvPr/>
        </p:nvSpPr>
        <p:spPr>
          <a:xfrm>
            <a:off x="457200" y="2057400"/>
            <a:ext cx="10738440" cy="456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Consideration of all stakeholders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can not describe abstractly what they are doing, why they are doing it, nor what they need to be able to do things.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Requests are much too general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Presentation of new possibilities and their consequences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like to keep their existing approaches 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It is difficult to invent new approaches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51" name="PlaceHolder 8"/>
          <p:cNvSpPr/>
          <p:nvPr/>
        </p:nvSpPr>
        <p:spPr>
          <a:xfrm>
            <a:off x="542880" y="72468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2" name="Rechteck 8"/>
          <p:cNvSpPr/>
          <p:nvPr/>
        </p:nvSpPr>
        <p:spPr>
          <a:xfrm>
            <a:off x="542880" y="127116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 Problems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ctangle 5"/>
          <p:cNvSpPr/>
          <p:nvPr/>
        </p:nvSpPr>
        <p:spPr>
          <a:xfrm>
            <a:off x="457200" y="2057400"/>
            <a:ext cx="10738440" cy="456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Cause of power struggles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Cause of opposition against charges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Priorities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want too much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always add new ideas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54" name="PlaceHolder 9"/>
          <p:cNvSpPr/>
          <p:nvPr/>
        </p:nvSpPr>
        <p:spPr>
          <a:xfrm>
            <a:off x="542880" y="72468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5" name="Rechteck 9"/>
          <p:cNvSpPr/>
          <p:nvPr/>
        </p:nvSpPr>
        <p:spPr>
          <a:xfrm>
            <a:off x="542880" y="127116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 Problems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35520" y="4406760"/>
            <a:ext cx="1074708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Requirement sources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335520" y="2906640"/>
            <a:ext cx="10747080" cy="14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59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Sources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0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Three kinds of requirement sources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People or organizations that influence the requirements of a system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users, operators, architects, testers, ...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Contain important information that can provide requirements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standards, legal documents, requirements documents, error reports of legacy systems, ...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Systems in operation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Legacy/predecessor systems or computer systems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/>
          </p:nvPr>
        </p:nvSpPr>
        <p:spPr>
          <a:xfrm>
            <a:off x="465840" y="1828800"/>
            <a:ext cx="10729800" cy="4578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Previous functions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secretary organized meetings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Problems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status of the organization is not recognizable for everyone, takes too long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Objectives for new functions / systems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transparent organization, faster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Factors of success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organizing a typical meeting within one day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 system architecture (how much components, partitioning)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install software for every employee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63" name="Rechteck 5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 of Knowledge to Gain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4" name="PlaceHolder 15"/>
          <p:cNvSpPr/>
          <p:nvPr/>
        </p:nvSpPr>
        <p:spPr>
          <a:xfrm>
            <a:off x="542880" y="72288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/>
          </p:nvPr>
        </p:nvSpPr>
        <p:spPr>
          <a:xfrm>
            <a:off x="465840" y="1828800"/>
            <a:ext cx="10729800" cy="4578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865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Realistic Solutions</a:t>
            </a:r>
            <a:endParaRPr b="0" lang="en-US" sz="2000" spc="-1" strike="noStrike">
              <a:latin typeface="DejaVu San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System is gathering data, people are solving problems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Consequences and risks</a:t>
            </a:r>
            <a:endParaRPr b="0" lang="en-US" sz="2000" spc="-1" strike="noStrike">
              <a:latin typeface="DejaVu Sans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too little freedom of decision for participants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266" name="Rechteck 21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Type of Knowledge to Gain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67" name="PlaceHolder 43"/>
          <p:cNvSpPr/>
          <p:nvPr/>
        </p:nvSpPr>
        <p:spPr>
          <a:xfrm>
            <a:off x="542880" y="72288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/>
          </p:nvPr>
        </p:nvSpPr>
        <p:spPr>
          <a:xfrm>
            <a:off x="465840" y="1843200"/>
            <a:ext cx="10729800" cy="4353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-2286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Customer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Actual and potential customers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leader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 manager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Old and new users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</p:txBody>
      </p:sp>
      <p:sp>
        <p:nvSpPr>
          <p:cNvPr id="269" name="Rechteck 5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Typical Stakeholders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0" name="PlaceHolder 16"/>
          <p:cNvSpPr/>
          <p:nvPr/>
        </p:nvSpPr>
        <p:spPr>
          <a:xfrm>
            <a:off x="542880" y="7239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/>
          </p:nvPr>
        </p:nvSpPr>
        <p:spPr>
          <a:xfrm>
            <a:off x="458280" y="1339200"/>
            <a:ext cx="10737360" cy="5055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Developer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marketing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leader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Technical leader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Architect / Designer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Tester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Legal Department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Maybe in different locations, maybe in competing divisions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  <p:sp>
        <p:nvSpPr>
          <p:cNvPr id="272" name="Rechteck 5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Typical Stakeholders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3" name="PlaceHolder 17"/>
          <p:cNvSpPr/>
          <p:nvPr/>
        </p:nvSpPr>
        <p:spPr>
          <a:xfrm>
            <a:off x="542880" y="7239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5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Significance of Stakeholders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6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are the main source of requirements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Missing stakeholders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Missing requirements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Leads to change requests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Retroactive changes are expensive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all stakeholders are equally important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stakeholders also require prioritization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Never tell them!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 checklists of all stakeholders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4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3" name="Rechteck 186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pic>
        <p:nvPicPr>
          <p:cNvPr id="194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0520" cy="2077920"/>
          </a:xfrm>
          <a:prstGeom prst="rect">
            <a:avLst/>
          </a:prstGeom>
          <a:ln w="0">
            <a:noFill/>
          </a:ln>
        </p:spPr>
      </p:pic>
      <p:sp>
        <p:nvSpPr>
          <p:cNvPr id="195" name="Rahmen 6"/>
          <p:cNvSpPr/>
          <p:nvPr/>
        </p:nvSpPr>
        <p:spPr>
          <a:xfrm>
            <a:off x="474120" y="2297880"/>
            <a:ext cx="1816560" cy="225684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79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Maintenance of Stakeholder Data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0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tables and spreadsheets to handle stakeholder data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each stakeholder, maintain at least: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name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function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personal and contact data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Temporal and spatial availability during the project progress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Relevance of the stakeholder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Area and extent of expertise of the stakeholder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 in interests regarding the project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3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Handling Stakeholders Throughout the Project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4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Continuous exchange of information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Periodic status updates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Continuous involvement turns stakeholders from affected by the project into collaborators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Principally affected stakeholders vs. well-integrated, jointly responsible stakeholders</a:t>
            </a:r>
            <a:endParaRPr b="0" lang="en-US" sz="16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Lack of attention may lead to overcritical stakeholders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However, stakeholders might not be motivated from the beginning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they like the existing legacy system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supports project management with convincing stakeholders of the benefit of a project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7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Agreement with Stakeholders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88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 agreements with stakeholders are often useful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 misunderstandings and disputes regarding competence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Such agreements should include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Responsibilities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Managerial authority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goals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paths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Feedback loops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50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1" name="Rechteck 22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Agreement with Stakeholders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2" name="HSN-Hierarchy 3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informal (“shaking hands”) or formal with written documents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be signed of by the management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5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Tasks of the Requirements Engineer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6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Speaks language of the stakeholders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Becomes thoroughly familiar with the application domain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Creates a requirements document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Is able to get work results across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Maintains a respectful relationship with any stakeholder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Presents ideas and alternatives as well as realizations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Allows stakeholders to demand properties that make the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user-friendly and simple.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Ensures that the system satisfies the functional and qualitative demands of the stakeholders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99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Tasks of the Stakeholder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0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Introduce the requirements engineer into the application domain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Supply the requirements engineer with requirements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requirements assiduously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 timely decisions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Respect the requirements engineer’s estimates of costs and feasibility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Prioritize requirements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Sources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3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Tasks of the Stakeholder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4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Inspect requirements that the requirements engineer documents, such as prototypes, etc.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Communicate changes in the requirements immediately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Adhere to the predetermined change process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Respect the requirements engineering process that has been instated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CustomShape 1"/>
          <p:cNvSpPr/>
          <p:nvPr/>
        </p:nvSpPr>
        <p:spPr>
          <a:xfrm>
            <a:off x="335520" y="4406760"/>
            <a:ext cx="1074708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Elicitation Techniques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307" name="CustomShape 2"/>
          <p:cNvSpPr/>
          <p:nvPr/>
        </p:nvSpPr>
        <p:spPr>
          <a:xfrm>
            <a:off x="335520" y="2906640"/>
            <a:ext cx="10747080" cy="14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09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0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the identification of the conscious, unconscious, and subconscious requirements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universal method!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 must match the project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Factors for choosing a technique are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distinction between conscious, unconscious and subconscious requirements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and budget constraints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Availability of stakeholders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 with a particular technique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Chances and risks of the project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Combination of different techniques minimizes risks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3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14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15" name="Tabelle 2"/>
          <p:cNvGraphicFramePr/>
          <p:nvPr/>
        </p:nvGraphicFramePr>
        <p:xfrm>
          <a:off x="732960" y="1813320"/>
          <a:ext cx="9979920" cy="451872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18560" cy="48567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Getting the Right Information is Tricky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 Sources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Elicitation Techniques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spcAft>
                <a:spcPts val="601"/>
              </a:spcAft>
              <a:buClr>
                <a:srgbClr val="000000"/>
              </a:buClr>
              <a:buFont typeface="StarSymbol"/>
              <a:buAutoNum type="arabicPlain"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Arial"/>
              </a:rPr>
              <a:t>Assistance/Support Techniques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197" name="Text Box 2"/>
          <p:cNvSpPr/>
          <p:nvPr/>
        </p:nvSpPr>
        <p:spPr>
          <a:xfrm>
            <a:off x="0" y="6858000"/>
            <a:ext cx="1218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HSN:/RE as part of Software Engineering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198" name="PlaceHolder 10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3: Requirements Elicitation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199" name="Rechteck 243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 Box 49"/>
          <p:cNvSpPr/>
          <p:nvPr/>
        </p:nvSpPr>
        <p:spPr>
          <a:xfrm>
            <a:off x="2001960" y="3708720"/>
            <a:ext cx="1613880" cy="81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 = possible</a:t>
            </a:r>
            <a:br/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g = good</a:t>
            </a:r>
            <a:endParaRPr b="0" lang="en-US" sz="1600" spc="-1" strike="noStrike">
              <a:latin typeface="DejaVu Sans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v = very good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17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S. Lauesen (2002) – Software Requirements – Styles and Techniques</a:t>
            </a:r>
            <a:endParaRPr b="0" lang="en-US" sz="900" spc="-1" strike="noStrike">
              <a:latin typeface="DejaVu Sans"/>
            </a:endParaRPr>
          </a:p>
        </p:txBody>
      </p:sp>
      <p:pic>
        <p:nvPicPr>
          <p:cNvPr id="318" name="Grafik 2" descr=""/>
          <p:cNvPicPr/>
          <p:nvPr/>
        </p:nvPicPr>
        <p:blipFill>
          <a:blip r:embed="rId1"/>
          <a:stretch/>
        </p:blipFill>
        <p:spPr>
          <a:xfrm>
            <a:off x="5619240" y="1320840"/>
            <a:ext cx="4226040" cy="5154480"/>
          </a:xfrm>
          <a:prstGeom prst="rect">
            <a:avLst/>
          </a:prstGeom>
          <a:ln w="0">
            <a:noFill/>
          </a:ln>
        </p:spPr>
      </p:pic>
      <p:sp>
        <p:nvSpPr>
          <p:cNvPr id="319" name="PlaceHolder 18"/>
          <p:cNvSpPr/>
          <p:nvPr/>
        </p:nvSpPr>
        <p:spPr>
          <a:xfrm>
            <a:off x="542880" y="722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0" name="Rechteck 10"/>
          <p:cNvSpPr/>
          <p:nvPr/>
        </p:nvSpPr>
        <p:spPr>
          <a:xfrm>
            <a:off x="542880" y="12675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Aquisition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1" name="Stern: 5 Zacken 2"/>
          <p:cNvSpPr/>
          <p:nvPr/>
        </p:nvSpPr>
        <p:spPr>
          <a:xfrm>
            <a:off x="9950040" y="91152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/>
          </p:nvPr>
        </p:nvSpPr>
        <p:spPr>
          <a:xfrm>
            <a:off x="612720" y="1697400"/>
            <a:ext cx="10414080" cy="4327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Interview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More time consuming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Requires explicit integration of standpoints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Allows better adaptation on background of the interviewed person and interests of the interviewee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Observations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Most complicated technique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Least impact of presumptions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23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A.M. Hickey, A.M. Davis (2003)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Elicitation Technique Selection: How do Experts do it?</a:t>
            </a: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 </a:t>
            </a:r>
            <a:endParaRPr b="0" lang="en-US" sz="900" spc="-1" strike="noStrike">
              <a:latin typeface="DejaVu Sans"/>
            </a:endParaRPr>
          </a:p>
        </p:txBody>
      </p:sp>
      <p:sp>
        <p:nvSpPr>
          <p:cNvPr id="324" name="PlaceHolder 19"/>
          <p:cNvSpPr/>
          <p:nvPr/>
        </p:nvSpPr>
        <p:spPr>
          <a:xfrm>
            <a:off x="542880" y="722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5" name="Rechteck 11"/>
          <p:cNvSpPr/>
          <p:nvPr/>
        </p:nvSpPr>
        <p:spPr>
          <a:xfrm>
            <a:off x="542880" y="12675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most common / important techniques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4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A.M. Hickey, A.M. Davis (2003)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Elicitation Technique Selection: How do Experts do it?</a:t>
            </a: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 </a:t>
            </a:r>
            <a:endParaRPr b="0" lang="en-US" sz="900" spc="-1" strike="noStrike">
              <a:latin typeface="DejaVu Sans"/>
            </a:endParaRPr>
          </a:p>
        </p:txBody>
      </p:sp>
      <p:sp>
        <p:nvSpPr>
          <p:cNvPr id="327" name="PlaceHolder 30"/>
          <p:cNvSpPr/>
          <p:nvPr/>
        </p:nvSpPr>
        <p:spPr>
          <a:xfrm>
            <a:off x="542880" y="722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8" name="Rechteck 17"/>
          <p:cNvSpPr/>
          <p:nvPr/>
        </p:nvSpPr>
        <p:spPr>
          <a:xfrm>
            <a:off x="542880" y="12675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most common / important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29" name="PlaceHolder 31"/>
          <p:cNvSpPr/>
          <p:nvPr/>
        </p:nvSpPr>
        <p:spPr>
          <a:xfrm>
            <a:off x="612720" y="1687680"/>
            <a:ext cx="10726920" cy="4327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ctr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Workshop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Frequently used technique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Relative little expenditure of time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Fundamental for team creation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Creates new ideas (→ Vision workshop)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Problems with social structures, focus on hot spots</a:t>
            </a:r>
            <a:endParaRPr b="0" lang="en-US" sz="18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Other techniques may be used in addition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31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32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PlaceHolder 1"/>
          <p:cNvSpPr>
            <a:spLocks noGrp="1"/>
          </p:cNvSpPr>
          <p:nvPr>
            <p:ph/>
          </p:nvPr>
        </p:nvSpPr>
        <p:spPr>
          <a:xfrm>
            <a:off x="55764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requirements engineer asks questions, the stakeholders answer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Driven by the requirements engineer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Possible that stakeholder concerns are missed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for eliciting explicit knowledge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Conscious requirements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Assumptions: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respondents are capable of explicitly expressing their knowledge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respondents are committed to invest time and effort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35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Interviews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36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employed during the entire development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prepares questions beforehand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Might be the same for multiple stakeholders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 that arise during the interview can be discussed immediately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Clever questions may uncover subconscious requirements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Experienced interviewers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control the course of the conversation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commit themselves to each stakeholder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inquire about specific aspects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Drawback of interviews: very time-consuming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/>
          </p:nvPr>
        </p:nvSpPr>
        <p:spPr>
          <a:xfrm>
            <a:off x="557640" y="1339200"/>
            <a:ext cx="10512000" cy="50580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Preparation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Analysis of documents (e.g. scenarios, previous work documents)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Prepare questions (with at least one domain expert)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Performance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Two interviewers if possible (Analyst; Transcript writer) 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Single or multiple person interviews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Maybe recording on tape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Analysis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Analysis / Summary of answers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Feedback to participants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</p:txBody>
      </p:sp>
      <p:sp>
        <p:nvSpPr>
          <p:cNvPr id="339" name="PlaceHolder 20"/>
          <p:cNvSpPr/>
          <p:nvPr/>
        </p:nvSpPr>
        <p:spPr>
          <a:xfrm>
            <a:off x="542880" y="722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40" name="Rechteck 12"/>
          <p:cNvSpPr/>
          <p:nvPr/>
        </p:nvSpPr>
        <p:spPr>
          <a:xfrm>
            <a:off x="542880" y="12675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Interviews 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/>
          </p:nvPr>
        </p:nvSpPr>
        <p:spPr>
          <a:xfrm>
            <a:off x="557640" y="1339200"/>
            <a:ext cx="10730160" cy="4857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228600" indent="-228600">
              <a:lnSpc>
                <a:spcPct val="104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Purpose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Define the purpose of the interview explicitly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87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Participants (interviewees)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Invite participants, taking the object of the interview into account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Communicate with participants (invitation, purpose and background)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87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Location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Select a suitable location for the interview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87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Questions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Prepare open and closed questions, where possible with a specific context (with at least one domain expert)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Avoid leading questions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87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Interviewer → Make yourself familiar with the participants and their terminology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342" name="PlaceHolder 21"/>
          <p:cNvSpPr/>
          <p:nvPr/>
        </p:nvSpPr>
        <p:spPr>
          <a:xfrm>
            <a:off x="542880" y="72252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43" name="Rechteck 13"/>
          <p:cNvSpPr/>
          <p:nvPr/>
        </p:nvSpPr>
        <p:spPr>
          <a:xfrm>
            <a:off x="542880" y="126792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Prepare an Interview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/>
          </p:nvPr>
        </p:nvSpPr>
        <p:spPr>
          <a:xfrm>
            <a:off x="557640" y="1339200"/>
            <a:ext cx="10730160" cy="4857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Introduction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What is the interview good for?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What will happen with the answers?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questionnaire 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Start general, progress to more specific issues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Mixture of open and closed questions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Active listening! (esp. paraphrasing)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Ensure non-verbal communication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Prevent typical mistakes: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Deviation from topic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Answers too general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Uneasy atmosphere (noise, interruptions, etc.)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345" name="PlaceHolder 22"/>
          <p:cNvSpPr/>
          <p:nvPr/>
        </p:nvSpPr>
        <p:spPr>
          <a:xfrm>
            <a:off x="542880" y="72288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46" name="Rechteck 14"/>
          <p:cNvSpPr/>
          <p:nvPr/>
        </p:nvSpPr>
        <p:spPr>
          <a:xfrm>
            <a:off x="542880" y="126828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Conduct an Interview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19640" cy="4857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Finish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Comment on the first impression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Outline further activities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Thank the interviewed person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Interviewed person has the final say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48" name="Rechteck 15"/>
          <p:cNvSpPr/>
          <p:nvPr/>
        </p:nvSpPr>
        <p:spPr>
          <a:xfrm>
            <a:off x="542880" y="12686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Conduct an Interview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49" name="PlaceHolder 23"/>
          <p:cNvSpPr/>
          <p:nvPr/>
        </p:nvSpPr>
        <p:spPr>
          <a:xfrm>
            <a:off x="542880" y="72432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19640" cy="4857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Write a protocol of the interview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Document explicitly gained requirements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Revise your models and scenarios used for the interview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Make a to-do-List of the remaining questions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Further communication with the interviewed persons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Give them your results, so they can check and confirm them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Identify conflicts between the requirements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Try to resolve identified conflicts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51" name="PlaceHolder 24"/>
          <p:cNvSpPr/>
          <p:nvPr/>
        </p:nvSpPr>
        <p:spPr>
          <a:xfrm>
            <a:off x="542880" y="72288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52" name="Rechteck 16"/>
          <p:cNvSpPr/>
          <p:nvPr/>
        </p:nvSpPr>
        <p:spPr>
          <a:xfrm>
            <a:off x="542880" y="126828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Post-processing the Interview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35520" y="4406760"/>
            <a:ext cx="1074708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35520" y="2906640"/>
            <a:ext cx="10747080" cy="14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54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Questionnaires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55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viable option for a large number of participants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Cheap and time efficient in comparison to interviews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use online questionnaire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use different kinds of questions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Open questions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do you think is the most important feature of the new system?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Closed questions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you think the new system requires a GUI?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Closed questions better suited for less experienced stakeholders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2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58" name="Rechteck 18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Survey Techniques – Questionnaires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59" name="HSN-Hierarchy 1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Drawbacks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for eliciting requirements known or conjectured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able to pose additional question due to feedback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immediate feedback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Forgotten or badly phrased questions possible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62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63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64" name="Tabelle 2"/>
          <p:cNvGraphicFramePr/>
          <p:nvPr/>
        </p:nvGraphicFramePr>
        <p:xfrm>
          <a:off x="732960" y="1813320"/>
          <a:ext cx="9979920" cy="451872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66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67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for: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Outlining an initial vision of a system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Developing innovative requirements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Eliciting excitement factors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well-suited for getting fine-grained requirements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Techniques yield general ideas about possible requirements, not specifics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unsuited for complex charting of system behavior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70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Brainstorming 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71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Fixed timeframe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in groups of 5 to 10 people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Moderator documents ideas without discussing, judging, or commenting on them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Participants expand and modify ideas to add new ones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Once the ideas are collected, they are discussed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idea is subjected to thorough analysis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effective if different stakeholders are involved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74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Brainstorming 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75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Large number of ideas can be collected in a short amount of time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People can expand on ideas collaboratively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Unbiased collection allows new ideas and solutions to pop up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Effectiveness depends on the group dynamics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Varied levels of dominance effectively reduce number of participants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techniques better suited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6-3-5 method: six participants, three ideas each, fivefold hand-off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78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Brainstorming Paradox 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79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Variant of brainstorming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Collects events that must not occur, instead of ideas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Develops measures to prevent the events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for the early identification of risks and countermeasures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Same advantages and drawbacks as brainstorming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82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Change of Perspective 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83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Involved people change their perspective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popular: Six Thinking Hats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 a problem from six different perspectives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Information: what is available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Emotions: intuitive reactions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Discernment: logical analysis of reasons to be cautious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38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86" name="Rechteck 1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Change of Perspective 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87" name="HSN-Hierarchy 2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2240" cy="4853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rmAutofit/>
          </a:bodyPr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Optimistic response: logically identifying benefits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Creativity: provocation and investigation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Ordered: overview over processes, “big picture”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Solutions approach the problems from different standpoints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convinced of their opinion are persuaded to adopt a different point of view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90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Creativity Techniques – Analogy Technique  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91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an analogy for the system or a partial problem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Discuss the analogy instead of the system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Draw conclusions for the real system based on the analogy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Assumes that each participant is capable of analogous thinking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applied in the open or covertly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Covert application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the requirements engineer knows the relationship to the real system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Participants only know the analogy</a:t>
            </a:r>
            <a:endParaRPr b="0" lang="en-US" sz="16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responsible to map everything back to the real world</a:t>
            </a:r>
            <a:endParaRPr b="0" lang="en-US" sz="16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Open application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Everybody knows the relationship to the real system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393" name="Stern: 5 Zacken 1"/>
          <p:cNvSpPr/>
          <p:nvPr/>
        </p:nvSpPr>
        <p:spPr>
          <a:xfrm>
            <a:off x="9950040" y="91548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5"/>
          <p:cNvSpPr/>
          <p:nvPr/>
        </p:nvSpPr>
        <p:spPr>
          <a:xfrm>
            <a:off x="542880" y="72252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3" name="Rechteck 1"/>
          <p:cNvSpPr/>
          <p:nvPr/>
        </p:nvSpPr>
        <p:spPr>
          <a:xfrm>
            <a:off x="542880" y="127116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Requirements Engineering = Communication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4" name="Rectangle 4"/>
          <p:cNvSpPr/>
          <p:nvPr/>
        </p:nvSpPr>
        <p:spPr>
          <a:xfrm>
            <a:off x="493560" y="1828800"/>
            <a:ext cx="10846080" cy="456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Software Engineering (SE) we can assume that there exists prior documentation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 </a:t>
            </a:r>
            <a:r>
              <a:rPr b="1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But not in Requirements Engineering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95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96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97" name="Tabelle 2"/>
          <p:cNvGraphicFramePr/>
          <p:nvPr/>
        </p:nvGraphicFramePr>
        <p:xfrm>
          <a:off x="732960" y="1813320"/>
          <a:ext cx="9979920" cy="451872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399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00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Reuse of solutions and experiences made with existing systems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when a legacy system is replaced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Make sure that the new system covers all important features of the legacy system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be combined with other techniques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of the elicited requirements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Discovery of new requirements impossible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/>
          </p:nvPr>
        </p:nvSpPr>
        <p:spPr>
          <a:xfrm>
            <a:off x="465840" y="2057400"/>
            <a:ext cx="10730160" cy="413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Document analysis is an important part of requirements elicitation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Typical types of documents: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Development documents (of current or earlier systems)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Standards &amp; Norms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Compliance (legal information)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03" name="PlaceHolder 133"/>
          <p:cNvSpPr/>
          <p:nvPr/>
        </p:nvSpPr>
        <p:spPr>
          <a:xfrm>
            <a:off x="542880" y="71856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04" name="Rechteck 401"/>
          <p:cNvSpPr/>
          <p:nvPr/>
        </p:nvSpPr>
        <p:spPr>
          <a:xfrm>
            <a:off x="542880" y="127116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06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System Archaeology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07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Extracts information from documentation or implementations of existing systems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Legacy systems or competitor’s system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recover lost knowledge about system logic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logic is elicited anew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Yields large amount of detailed requirements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10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Reuse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11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Assumption: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Documented requirements are available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requirements have a high quality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Such requirements do not have to be reelicited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Instead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just reuse the existing requirements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Saves costs and time!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14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Perspective-based Reading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15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Analyzes documents from a certain perspective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implementer or tester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aspects not related to the perspective are ignored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Allows analysis focused on particular aspects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separate technology-related or implementation- related aspects from operational aspects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417" name="Stern: 5 Zacken 1"/>
          <p:cNvSpPr/>
          <p:nvPr/>
        </p:nvSpPr>
        <p:spPr>
          <a:xfrm>
            <a:off x="9950040" y="91548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/>
          </p:nvPr>
        </p:nvSpPr>
        <p:spPr>
          <a:xfrm>
            <a:off x="465840" y="2057400"/>
            <a:ext cx="10730160" cy="413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Define goals and expected results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Define perspectives based on the goals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Pick documents based on the defined perspectives and goal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Choose stakeholders matching the perspectives to do the reading</a:t>
            </a:r>
            <a:r>
              <a:rPr b="0" lang="en-US" sz="185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endParaRPr b="0" lang="en-US" sz="1850" spc="-1" strike="noStrike">
              <a:latin typeface="DejaVu Sans"/>
            </a:endParaRPr>
          </a:p>
        </p:txBody>
      </p:sp>
      <p:sp>
        <p:nvSpPr>
          <p:cNvPr id="419" name="PlaceHolder 135"/>
          <p:cNvSpPr/>
          <p:nvPr/>
        </p:nvSpPr>
        <p:spPr>
          <a:xfrm>
            <a:off x="542880" y="71784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20" name="Rechteck 407"/>
          <p:cNvSpPr/>
          <p:nvPr/>
        </p:nvSpPr>
        <p:spPr>
          <a:xfrm>
            <a:off x="542880" y="127116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Prepare Perspective-based Reading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21" name="Stern: 5 Zacken 1"/>
          <p:cNvSpPr/>
          <p:nvPr/>
        </p:nvSpPr>
        <p:spPr>
          <a:xfrm>
            <a:off x="9950040" y="91548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/>
          </p:nvPr>
        </p:nvSpPr>
        <p:spPr>
          <a:xfrm>
            <a:off x="465840" y="2057400"/>
            <a:ext cx="10730160" cy="413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316440" indent="-3164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 two methods to conduct perspective-based reading are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sequenced reading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and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top-down reading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.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Sequenced reading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whole documents are read with the defined perspectives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Top-down reading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documents must have structuring means (table of contents, index, list of figures etc.)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Only relevant text passages found with the structuring means and the perspective are read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23" name="PlaceHolder 136"/>
          <p:cNvSpPr/>
          <p:nvPr/>
        </p:nvSpPr>
        <p:spPr>
          <a:xfrm>
            <a:off x="542880" y="71784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24" name="Rechteck 410"/>
          <p:cNvSpPr/>
          <p:nvPr/>
        </p:nvSpPr>
        <p:spPr>
          <a:xfrm>
            <a:off x="542880" y="127116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Conduct Perspective-based Reading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25" name="Stern: 5 Zacken 1"/>
          <p:cNvSpPr/>
          <p:nvPr/>
        </p:nvSpPr>
        <p:spPr>
          <a:xfrm>
            <a:off x="9950040" y="91548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0160" cy="4857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-2286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Documenting the requirements 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 the gained requirements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Ensure the traceability between the requirements and the text passages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27" name="PlaceHolder 137"/>
          <p:cNvSpPr/>
          <p:nvPr/>
        </p:nvSpPr>
        <p:spPr>
          <a:xfrm>
            <a:off x="542880" y="71748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28" name="Rechteck 413"/>
          <p:cNvSpPr/>
          <p:nvPr/>
        </p:nvSpPr>
        <p:spPr>
          <a:xfrm>
            <a:off x="542880" y="127116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Document-centric Techniques – Post-process Perspective-based Reading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29" name="Stern: 5 Zacken 1"/>
          <p:cNvSpPr/>
          <p:nvPr/>
        </p:nvSpPr>
        <p:spPr>
          <a:xfrm>
            <a:off x="9950040" y="91548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31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32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33" name="Tabelle 2"/>
          <p:cNvGraphicFramePr/>
          <p:nvPr/>
        </p:nvGraphicFramePr>
        <p:xfrm>
          <a:off x="732960" y="1813320"/>
          <a:ext cx="9979920" cy="451872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tangle 7"/>
          <p:cNvSpPr/>
          <p:nvPr/>
        </p:nvSpPr>
        <p:spPr>
          <a:xfrm>
            <a:off x="493560" y="1828800"/>
            <a:ext cx="10846080" cy="456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Software Engineering (SE) we can assume that there exists prior documentation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 </a:t>
            </a:r>
            <a:r>
              <a:rPr b="1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But not in Requirements Engineering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the beginning requirements are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unknown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unconscious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Misunderstood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Furthermore there are different opinions about the requirements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(in general at least one per stakeholder)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  <p:sp>
        <p:nvSpPr>
          <p:cNvPr id="206" name="PlaceHolder 4"/>
          <p:cNvSpPr/>
          <p:nvPr/>
        </p:nvSpPr>
        <p:spPr>
          <a:xfrm>
            <a:off x="542880" y="72252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07" name="Rechteck 2"/>
          <p:cNvSpPr/>
          <p:nvPr/>
        </p:nvSpPr>
        <p:spPr>
          <a:xfrm>
            <a:off x="542880" y="127116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Requirements Engineering = Communication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35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36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Observation of stakeholders during their work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Instead of a stakeholder or domain expert describing their work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Active demonstration or passive observation both possible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documents all steps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Elicits the business process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Observes mistakes, risks, and open questions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 the existing process in order to determine how the process should look like</a:t>
            </a:r>
            <a:endParaRPr b="0" lang="en-US" sz="1800" spc="-1" strike="noStrike">
              <a:latin typeface="DejaVu Sans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Avoids documenting an outdated or suboptimal process</a:t>
            </a:r>
            <a:endParaRPr b="0" lang="en-US" sz="16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to obtain dissatisfiers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well-suited for the development of new requirements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Field Observation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39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 is on location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Observes and documents processes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be supported by video and audio recordings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for requirements and processes that are difficult to describe verbally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Instead, they are simply shown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41" name="PlaceHolder 26"/>
          <p:cNvSpPr/>
          <p:nvPr/>
        </p:nvSpPr>
        <p:spPr>
          <a:xfrm>
            <a:off x="542880" y="7232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29800" cy="48574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-2286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Decide on the purpose of the observation 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Decide on the object of the observation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Work results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 the planed work results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43" name="Rechteck 421"/>
          <p:cNvSpPr/>
          <p:nvPr/>
        </p:nvSpPr>
        <p:spPr>
          <a:xfrm>
            <a:off x="542880" y="127116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Prepare Observation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44" name="PlaceHolder 25"/>
          <p:cNvSpPr/>
          <p:nvPr/>
        </p:nvSpPr>
        <p:spPr>
          <a:xfrm>
            <a:off x="542880" y="72324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/>
          </p:nvPr>
        </p:nvSpPr>
        <p:spPr>
          <a:xfrm>
            <a:off x="465840" y="1743120"/>
            <a:ext cx="10729800" cy="445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rmAutofit/>
          </a:bodyPr>
          <a:p>
            <a:pPr marL="343080" indent="-34308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Ethnographic observation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observer works together with the stakeholders over a longer time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During this time the observer watches the stakeholders to learn and understand their mode of operation and procedure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possible, the observer does these operations independently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Direct observation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observer watches the stakeholders, analyses their operations and asks comprehension questions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systems can be observed through observation of their usage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46" name="Rechteck 424"/>
          <p:cNvSpPr/>
          <p:nvPr/>
        </p:nvSpPr>
        <p:spPr>
          <a:xfrm>
            <a:off x="542880" y="127116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Conduct Observation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47" name="PlaceHolder 81"/>
          <p:cNvSpPr/>
          <p:nvPr/>
        </p:nvSpPr>
        <p:spPr>
          <a:xfrm>
            <a:off x="542880" y="72252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/>
          </p:nvPr>
        </p:nvSpPr>
        <p:spPr>
          <a:xfrm>
            <a:off x="465840" y="1743120"/>
            <a:ext cx="10729800" cy="445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-2286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Guideline for an observation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Gain the trust of the observed stakeholders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Pay attention to details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Write down your expressions immediately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the objectivity of your documentation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 the authenticity of the observed activities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Forms of documentation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Writing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Audio recording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Video recording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49" name="Rechteck 427"/>
          <p:cNvSpPr/>
          <p:nvPr/>
        </p:nvSpPr>
        <p:spPr>
          <a:xfrm>
            <a:off x="542880" y="127116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Conduct Observation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50" name="PlaceHolder 86"/>
          <p:cNvSpPr/>
          <p:nvPr/>
        </p:nvSpPr>
        <p:spPr>
          <a:xfrm>
            <a:off x="542880" y="72252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/>
          </p:nvPr>
        </p:nvSpPr>
        <p:spPr>
          <a:xfrm>
            <a:off x="465840" y="1743120"/>
            <a:ext cx="10729800" cy="44535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Post process the records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Link the records of your observation with the gained requirements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Adjust  your results together with the participating stakeholders (for example with an interview or a workshop)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452" name="Rechteck 430"/>
          <p:cNvSpPr/>
          <p:nvPr/>
        </p:nvSpPr>
        <p:spPr>
          <a:xfrm>
            <a:off x="542880" y="127116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Post-process Observation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53" name="PlaceHolder 91"/>
          <p:cNvSpPr/>
          <p:nvPr/>
        </p:nvSpPr>
        <p:spPr>
          <a:xfrm>
            <a:off x="542880" y="72252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/>
          </p:nvPr>
        </p:nvSpPr>
        <p:spPr>
          <a:xfrm>
            <a:off x="465840" y="1743120"/>
            <a:ext cx="10729800" cy="4880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Observation of stakeholders in their environment: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done by observer, camera or computer monitoring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Objectives are: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fundamental knowledge, that nobody is going to mention (implicit knowledge)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Find hidden requirements / causes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Get a better understanding for the real situation on the side of the requirements engineers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Disadvantages: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Large amounts of irrelevant data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consuming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Rare events may be eventually disregarded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55" name="Rechteck 433"/>
          <p:cNvSpPr/>
          <p:nvPr/>
        </p:nvSpPr>
        <p:spPr>
          <a:xfrm>
            <a:off x="542880" y="127116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Ethnography / Observations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56" name="PlaceHolder 96"/>
          <p:cNvSpPr/>
          <p:nvPr/>
        </p:nvSpPr>
        <p:spPr>
          <a:xfrm>
            <a:off x="542880" y="72252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58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Observation Techniques – Apprenticing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59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requirements engineer actively learns and performs the procedures of the stakeholders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Like an apprentice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Encouraged to question unclear and complex procedures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Allows the elicitation of requirements the stakeholders take for granted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Reverses the balance of power between the requirements engineer and the domain specialist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461" name="Stern: 5 Zacken 1"/>
          <p:cNvSpPr/>
          <p:nvPr/>
        </p:nvSpPr>
        <p:spPr>
          <a:xfrm>
            <a:off x="9950040" y="91548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335520" y="4406760"/>
            <a:ext cx="1074708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Assistance / Support Techniques</a:t>
            </a: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	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463" name="CustomShape 2"/>
          <p:cNvSpPr/>
          <p:nvPr/>
        </p:nvSpPr>
        <p:spPr>
          <a:xfrm>
            <a:off x="335520" y="2906640"/>
            <a:ext cx="10747080" cy="14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65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66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467" name="Tabelle 2"/>
          <p:cNvGraphicFramePr/>
          <p:nvPr/>
        </p:nvGraphicFramePr>
        <p:xfrm>
          <a:off x="732960" y="1813320"/>
          <a:ext cx="9979920" cy="4518720"/>
        </p:xfrm>
        <a:graphic>
          <a:graphicData uri="http://schemas.openxmlformats.org/drawingml/2006/table">
            <a:tbl>
              <a:tblPr/>
              <a:tblGrid>
                <a:gridCol w="1930320"/>
                <a:gridCol w="1930320"/>
                <a:gridCol w="1930320"/>
                <a:gridCol w="1930320"/>
                <a:gridCol w="2259000"/>
              </a:tblGrid>
              <a:tr h="88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Survey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Creativity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Document-centric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Observation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Support Techniques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622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Interviews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System Archaeology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Field Observation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Mind Mapping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4808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Questionnaires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Brainstorming Paradox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Perspective-based Reading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Apprenticing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Workshops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Change of Perspective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Reuse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CRC Cards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588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Analogy Technique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Audio and Video Recording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6224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Use Case Modeling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5712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Prototypes</a:t>
                      </a:r>
                      <a:endParaRPr b="0" lang="en-US" sz="1800" spc="-1" strike="noStrike">
                        <a:latin typeface="DejaVu Sans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Rectangle 11"/>
          <p:cNvSpPr/>
          <p:nvPr/>
        </p:nvSpPr>
        <p:spPr>
          <a:xfrm>
            <a:off x="493560" y="1828800"/>
            <a:ext cx="10846080" cy="4566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rm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Software Engineering (SE) we can assume that there exists prior documentation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→  </a:t>
            </a:r>
            <a:r>
              <a:rPr b="1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But not in Requirements Engineering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the beginning requirements are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unknown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unconscious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spcAft>
                <a:spcPts val="1001"/>
              </a:spcAft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Misunderstood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Furthermore there are different opinions about the requirements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(in general at least one per stakeholder)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Acquisition of information as part of the requirements engineering activity</a:t>
            </a:r>
            <a:br/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is called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</a:t>
            </a:r>
            <a:endParaRPr b="0" lang="en-US" sz="2000" spc="-1" strike="noStrike">
              <a:latin typeface="DejaVu Sans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</p:txBody>
      </p:sp>
      <p:sp>
        <p:nvSpPr>
          <p:cNvPr id="209" name="PlaceHolder 6"/>
          <p:cNvSpPr/>
          <p:nvPr/>
        </p:nvSpPr>
        <p:spPr>
          <a:xfrm>
            <a:off x="542880" y="72252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0" name="Rechteck 3"/>
          <p:cNvSpPr/>
          <p:nvPr/>
        </p:nvSpPr>
        <p:spPr>
          <a:xfrm>
            <a:off x="542880" y="127116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Requirements Engineering = Communication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69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70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the previously presented elicitation techniques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techniques not only related to requirements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every support technique is suitable for every elicitation technique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improve the efficiency, balance out weakness, or prevent pitfalls of a technique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73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Mind Mapping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74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87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Graphical representation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Shows relationships and interdependencies between terms</a:t>
            </a:r>
            <a:endParaRPr b="0" lang="en-US" sz="1800" spc="-1" strike="noStrike">
              <a:latin typeface="DejaVu Sans"/>
            </a:endParaRPr>
          </a:p>
        </p:txBody>
      </p:sp>
      <p:pic>
        <p:nvPicPr>
          <p:cNvPr id="476" name="Grafik 2" descr=""/>
          <p:cNvPicPr/>
          <p:nvPr/>
        </p:nvPicPr>
        <p:blipFill>
          <a:blip r:embed="rId1"/>
          <a:stretch/>
        </p:blipFill>
        <p:spPr>
          <a:xfrm>
            <a:off x="1995480" y="2663640"/>
            <a:ext cx="7449840" cy="3787200"/>
          </a:xfrm>
          <a:prstGeom prst="rect">
            <a:avLst/>
          </a:prstGeom>
          <a:ln w="0">
            <a:noFill/>
          </a:ln>
        </p:spPr>
      </p:pic>
      <p:sp>
        <p:nvSpPr>
          <p:cNvPr id="477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79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Workshop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80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Joint meeting of requirements engineer and stakeholders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meeting to elaborate on goals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May also go into details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a workshop to design the user interfaces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4480" cy="50605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Objective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Define the objective of the workshop explicitly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Work results and procedure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Decide the work results explicitly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Define the procedure to gain and develop the work results 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Combine them to an agenda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Plan regular breaks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83" name="PlaceHolder 122"/>
          <p:cNvSpPr/>
          <p:nvPr/>
        </p:nvSpPr>
        <p:spPr>
          <a:xfrm>
            <a:off x="542880" y="72072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84" name="Rechteck 380"/>
          <p:cNvSpPr/>
          <p:nvPr/>
        </p:nvSpPr>
        <p:spPr>
          <a:xfrm>
            <a:off x="542880" y="126612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Prepare Workshop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45"/>
          <p:cNvSpPr/>
          <p:nvPr/>
        </p:nvSpPr>
        <p:spPr>
          <a:xfrm>
            <a:off x="542880" y="72072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86" name="Rechteck 20"/>
          <p:cNvSpPr/>
          <p:nvPr/>
        </p:nvSpPr>
        <p:spPr>
          <a:xfrm>
            <a:off x="542880" y="126612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Prepare Workshop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87" name="PlaceHolder 46"/>
          <p:cNvSpPr/>
          <p:nvPr/>
        </p:nvSpPr>
        <p:spPr>
          <a:xfrm>
            <a:off x="457200" y="1980720"/>
            <a:ext cx="10884600" cy="4602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Participants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Choose the participants based on the work results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Make sure your selection of participants is representative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Invite the participants early enough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Agree with the participants upon the work results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0160" cy="4857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Location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Ensure the location has enough room for the participants 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Provide the proper atmosphere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Organize technical equipment (whiteboard, projector etc.)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Moderator and transcript writer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Invite an external moderator and an external transcript writer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89" name="PlaceHolder 124"/>
          <p:cNvSpPr/>
          <p:nvPr/>
        </p:nvSpPr>
        <p:spPr>
          <a:xfrm>
            <a:off x="542880" y="72036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90" name="Rechteck 383"/>
          <p:cNvSpPr/>
          <p:nvPr/>
        </p:nvSpPr>
        <p:spPr>
          <a:xfrm>
            <a:off x="542880" y="126576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Prepare Workshop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0160" cy="4857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Introduction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Present the workshops object and work results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Give the participants the opportunity to discuss them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Explain the procedure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Set the discussion rules explicitly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Let the participants vote on the application of these rules one by one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Working part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Make sure that the participants adhere to the agenda and the discussion rules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Protocol the results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 and identify conflicts and try to solve them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Document decisions explicitly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</p:txBody>
      </p:sp>
      <p:sp>
        <p:nvSpPr>
          <p:cNvPr id="492" name="PlaceHolder 125"/>
          <p:cNvSpPr/>
          <p:nvPr/>
        </p:nvSpPr>
        <p:spPr>
          <a:xfrm>
            <a:off x="542880" y="7200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93" name="Rechteck 386"/>
          <p:cNvSpPr/>
          <p:nvPr/>
        </p:nvSpPr>
        <p:spPr>
          <a:xfrm>
            <a:off x="542880" y="127116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Conduct Workshop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0160" cy="4857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Finish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Be sure to gather all remaining topics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Define the further procedure for each remaining topic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Allow your participants to give a feedback about the workshop (participants have the last word)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Thank the participants for their attendance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495" name="PlaceHolder 126"/>
          <p:cNvSpPr/>
          <p:nvPr/>
        </p:nvSpPr>
        <p:spPr>
          <a:xfrm>
            <a:off x="542880" y="71964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96" name="Rechteck 389"/>
          <p:cNvSpPr/>
          <p:nvPr/>
        </p:nvSpPr>
        <p:spPr>
          <a:xfrm>
            <a:off x="542880" y="127116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Conduct Workshop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0160" cy="4857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Consolidate the work results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Ask the participants for their approval of the transcript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Let each participant approve on the consolidated work results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498" name="PlaceHolder 127"/>
          <p:cNvSpPr/>
          <p:nvPr/>
        </p:nvSpPr>
        <p:spPr>
          <a:xfrm>
            <a:off x="542880" y="71928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499" name="Rechteck 392"/>
          <p:cNvSpPr/>
          <p:nvPr/>
        </p:nvSpPr>
        <p:spPr>
          <a:xfrm>
            <a:off x="542880" y="127116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Post-processing Workshop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01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Prototypes for Illustrations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02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to illustrate requirements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Allows clarification of vague requirements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Consequences of new or changed requirements can be identified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Mostly used for user interface prototypes</a:t>
            </a:r>
            <a:endParaRPr b="0" lang="en-US" sz="20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Rectangle 3"/>
          <p:cNvSpPr/>
          <p:nvPr/>
        </p:nvSpPr>
        <p:spPr>
          <a:xfrm>
            <a:off x="457560" y="1842480"/>
            <a:ext cx="5708880" cy="47948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rm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Why do we need to elicit information?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Knowledge acquisition (Elicitation, Acquisition)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About involved persons and objectives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Current state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Expectations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Domain</a:t>
            </a:r>
            <a:endParaRPr b="0" lang="en-US" sz="1800" spc="-1" strike="noStrike">
              <a:latin typeface="DejaVu Sans"/>
            </a:endParaRPr>
          </a:p>
        </p:txBody>
      </p:sp>
      <p:pic>
        <p:nvPicPr>
          <p:cNvPr id="212" name="Grafik 9" descr=""/>
          <p:cNvPicPr/>
          <p:nvPr/>
        </p:nvPicPr>
        <p:blipFill>
          <a:blip r:embed="rId1"/>
          <a:stretch/>
        </p:blipFill>
        <p:spPr>
          <a:xfrm>
            <a:off x="6171840" y="3615120"/>
            <a:ext cx="5108040" cy="1048680"/>
          </a:xfrm>
          <a:prstGeom prst="rect">
            <a:avLst/>
          </a:prstGeom>
          <a:ln w="0">
            <a:noFill/>
          </a:ln>
        </p:spPr>
      </p:pic>
      <p:sp>
        <p:nvSpPr>
          <p:cNvPr id="213" name="PlaceHolder 11"/>
          <p:cNvSpPr/>
          <p:nvPr/>
        </p:nvSpPr>
        <p:spPr>
          <a:xfrm>
            <a:off x="542880" y="72252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14" name="Rechteck 4"/>
          <p:cNvSpPr/>
          <p:nvPr/>
        </p:nvSpPr>
        <p:spPr>
          <a:xfrm>
            <a:off x="542880" y="127116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Objectives of the Elicitation Phase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PlaceHolder 1"/>
          <p:cNvSpPr>
            <a:spLocks noGrp="1"/>
          </p:cNvSpPr>
          <p:nvPr>
            <p:ph/>
          </p:nvPr>
        </p:nvSpPr>
        <p:spPr>
          <a:xfrm>
            <a:off x="465840" y="1743120"/>
            <a:ext cx="10729800" cy="4651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t">
            <a:noAutofit/>
          </a:bodyPr>
          <a:p>
            <a:pPr marL="228600" indent="-2286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Prototypes can be very different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Paper prototypes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for graphical user interfaces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Wizard of Oz” Prototype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of a graphical user interface (GUI), but input will be sent directly to an operator, who is simulating the systems behavior and who produces the appropriate output. 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prototypes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 realized in Visual Basic  (throw-away prototypes)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05" name="Rechteck 442"/>
          <p:cNvSpPr/>
          <p:nvPr/>
        </p:nvSpPr>
        <p:spPr>
          <a:xfrm>
            <a:off x="542880" y="127116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Prototypes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06" name="PlaceHolder 62"/>
          <p:cNvSpPr/>
          <p:nvPr/>
        </p:nvSpPr>
        <p:spPr>
          <a:xfrm>
            <a:off x="542880" y="72252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0160" cy="4857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DejaVu Sans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Special form of workshop (6-10 participants)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Start with problems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e.g. map collection, flipchart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Collect reasons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Then focus on optimal solution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But not only opposites of the problems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Collect reasons, too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Then group the issues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Should be about 40 issues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Then priorities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e.g. distribute 10 points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9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e.g. in groups according to stakeholder roles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Finish with a review of the results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508" name="PlaceHolder 128"/>
          <p:cNvSpPr/>
          <p:nvPr/>
        </p:nvSpPr>
        <p:spPr>
          <a:xfrm>
            <a:off x="542880" y="71892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09" name="Rechteck 395"/>
          <p:cNvSpPr/>
          <p:nvPr/>
        </p:nvSpPr>
        <p:spPr>
          <a:xfrm>
            <a:off x="542880" y="127116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Focus Group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10" name="Stern: 5 Zacken 1"/>
          <p:cNvSpPr/>
          <p:nvPr/>
        </p:nvSpPr>
        <p:spPr>
          <a:xfrm>
            <a:off x="9950040" y="91548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12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CRC Cards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13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CRC = Class Responsibility Collaboration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Denote context aspects and their attributes on index cards</a:t>
            </a:r>
            <a:endParaRPr b="0" lang="en-US" sz="20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Formulate requirements based on the cards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515" name="Stern: 5 Zacken 1"/>
          <p:cNvSpPr/>
          <p:nvPr/>
        </p:nvSpPr>
        <p:spPr>
          <a:xfrm>
            <a:off x="9950040" y="91548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17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Audio and Video Recordings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18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Recordings as substitute for actual contact with the stakeholders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the stakeholders are not available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budget is tight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system is highly critical</a:t>
            </a: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useful for field observations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might feel supervised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behavior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Might refuse to participate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20" name="Stern: 5 Zacken 1"/>
          <p:cNvSpPr/>
          <p:nvPr/>
        </p:nvSpPr>
        <p:spPr>
          <a:xfrm>
            <a:off x="9950040" y="91548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Assistance / Support Techniques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22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Support Techniques – Modeling Action Sequences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23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 are the external view of how the system will be used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a trigger event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an expected result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Describe functionality that the system must support</a:t>
            </a:r>
            <a:endParaRPr b="0" lang="en-US" sz="2000" spc="-1" strike="noStrike">
              <a:latin typeface="DejaVu Sans"/>
            </a:endParaRPr>
          </a:p>
        </p:txBody>
      </p:sp>
      <p:sp>
        <p:nvSpPr>
          <p:cNvPr id="525" name="Stern: 5 Zacken 1"/>
          <p:cNvSpPr/>
          <p:nvPr/>
        </p:nvSpPr>
        <p:spPr>
          <a:xfrm>
            <a:off x="9950040" y="91548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CustomShape 1"/>
          <p:cNvSpPr/>
          <p:nvPr/>
        </p:nvSpPr>
        <p:spPr>
          <a:xfrm>
            <a:off x="335520" y="4406760"/>
            <a:ext cx="10747080" cy="13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latin typeface="DejaVu Sans"/>
            </a:endParaRPr>
          </a:p>
        </p:txBody>
      </p:sp>
      <p:sp>
        <p:nvSpPr>
          <p:cNvPr id="527" name="CustomShape 2"/>
          <p:cNvSpPr/>
          <p:nvPr/>
        </p:nvSpPr>
        <p:spPr>
          <a:xfrm>
            <a:off x="335520" y="2906640"/>
            <a:ext cx="10747080" cy="14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Ellipse 7"/>
          <p:cNvSpPr/>
          <p:nvPr/>
        </p:nvSpPr>
        <p:spPr>
          <a:xfrm>
            <a:off x="1823400" y="2057400"/>
            <a:ext cx="4979160" cy="50940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Prepare about domain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29" name="Ellipse 1"/>
          <p:cNvSpPr/>
          <p:nvPr/>
        </p:nvSpPr>
        <p:spPr>
          <a:xfrm>
            <a:off x="1540440" y="2943360"/>
            <a:ext cx="5560200" cy="53784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Identify Information Goals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30" name="Ellipse 2"/>
          <p:cNvSpPr/>
          <p:nvPr/>
        </p:nvSpPr>
        <p:spPr>
          <a:xfrm>
            <a:off x="1547280" y="3888000"/>
            <a:ext cx="5553720" cy="69912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Determine appr.techniques / identify stakeholders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31" name="Ellipse 3"/>
          <p:cNvSpPr/>
          <p:nvPr/>
        </p:nvSpPr>
        <p:spPr>
          <a:xfrm>
            <a:off x="2244960" y="4965480"/>
            <a:ext cx="4164120" cy="525600"/>
          </a:xfrm>
          <a:prstGeom prst="ellipse">
            <a:avLst/>
          </a:prstGeom>
          <a:solidFill>
            <a:srgbClr val="ffc000"/>
          </a:soli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/>
        </p:style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Conduct technique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32" name="Gerade Verbindung mit Pfeil 1"/>
          <p:cNvSpPr/>
          <p:nvPr/>
        </p:nvSpPr>
        <p:spPr>
          <a:xfrm flipH="1" rot="16200000">
            <a:off x="4134600" y="2754720"/>
            <a:ext cx="364320" cy="1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533" name="Gerade Verbindung mit Pfeil 2"/>
          <p:cNvSpPr/>
          <p:nvPr/>
        </p:nvSpPr>
        <p:spPr>
          <a:xfrm flipH="1" rot="16200000">
            <a:off x="4120560" y="3684600"/>
            <a:ext cx="3942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534" name="Gerade Verbindung mit Pfeil 3"/>
          <p:cNvSpPr/>
          <p:nvPr/>
        </p:nvSpPr>
        <p:spPr>
          <a:xfrm flipH="1" rot="16200000">
            <a:off x="4137480" y="4776120"/>
            <a:ext cx="3661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535" name="Gerade Verbindung mit Pfeil 4"/>
          <p:cNvSpPr/>
          <p:nvPr/>
        </p:nvSpPr>
        <p:spPr>
          <a:xfrm flipH="1" rot="16200000">
            <a:off x="4074120" y="5747760"/>
            <a:ext cx="5014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sp>
        <p:nvSpPr>
          <p:cNvPr id="536" name="Gewinkelte Verbindung 1"/>
          <p:cNvSpPr/>
          <p:nvPr/>
        </p:nvSpPr>
        <p:spPr>
          <a:xfrm rot="10800000">
            <a:off x="1546200" y="3221640"/>
            <a:ext cx="698760" cy="2009520"/>
          </a:xfrm>
          <a:prstGeom prst="bentConnector3">
            <a:avLst>
              <a:gd name="adj1" fmla="val 185666"/>
            </a:avLst>
          </a:prstGeom>
          <a:noFill/>
          <a:ln>
            <a:solidFill>
              <a:srgbClr val="8064a2"/>
            </a:solidFill>
            <a:round/>
            <a:tailEnd len="med" type="arrow" w="med"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/>
        </p:style>
      </p:sp>
      <p:grpSp>
        <p:nvGrpSpPr>
          <p:cNvPr id="537" name="Group 3"/>
          <p:cNvGrpSpPr/>
          <p:nvPr/>
        </p:nvGrpSpPr>
        <p:grpSpPr>
          <a:xfrm>
            <a:off x="7539480" y="2774520"/>
            <a:ext cx="3656160" cy="1744920"/>
            <a:chOff x="7539480" y="2774520"/>
            <a:chExt cx="3656160" cy="1744920"/>
          </a:xfrm>
        </p:grpSpPr>
        <p:sp>
          <p:nvSpPr>
            <p:cNvPr id="538" name="Wolke 1"/>
            <p:cNvSpPr/>
            <p:nvPr/>
          </p:nvSpPr>
          <p:spPr>
            <a:xfrm>
              <a:off x="7539480" y="2774520"/>
              <a:ext cx="3656160" cy="1744920"/>
            </a:xfrm>
            <a:prstGeom prst="cloud">
              <a:avLst/>
            </a:prstGeom>
            <a:solidFill>
              <a:srgbClr val="fbc726"/>
            </a:solidFill>
            <a:ln w="0">
              <a:noFill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/>
          </p:style>
        </p:sp>
        <p:sp>
          <p:nvSpPr>
            <p:cNvPr id="539" name="TextBox 1"/>
            <p:cNvSpPr/>
            <p:nvPr/>
          </p:nvSpPr>
          <p:spPr>
            <a:xfrm>
              <a:off x="7809840" y="2946960"/>
              <a:ext cx="2983680" cy="1306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Not shown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:</a:t>
              </a:r>
              <a:endParaRPr b="0" lang="en-US" sz="1600" spc="-1" strike="noStrike">
                <a:latin typeface="DejaVu Sans"/>
              </a:endParaRPr>
            </a:p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Application of analysis techniques</a:t>
              </a:r>
              <a:endParaRPr b="0" lang="en-US" sz="1600" spc="-1" strike="noStrike">
                <a:latin typeface="DejaVu Sans"/>
              </a:endParaRPr>
            </a:p>
            <a:p>
              <a:pPr marL="216000" indent="-2160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 </a:t>
              </a:r>
              <a:r>
                <a:rPr b="0" lang="en-US" sz="1600" spc="-1" strike="noStrike">
                  <a:solidFill>
                    <a:srgbClr val="000000"/>
                  </a:solidFill>
                  <a:latin typeface="Arial"/>
                  <a:ea typeface="ＭＳ Ｐゴシック"/>
                </a:rPr>
                <a:t>Often overlapping and parallel activities</a:t>
              </a:r>
              <a:endParaRPr b="0" lang="en-US" sz="1600" spc="-1" strike="noStrike">
                <a:latin typeface="DejaVu Sans"/>
              </a:endParaRPr>
            </a:p>
          </p:txBody>
        </p:sp>
      </p:grpSp>
      <p:sp>
        <p:nvSpPr>
          <p:cNvPr id="540" name="Textfeld 1"/>
          <p:cNvSpPr/>
          <p:nvPr/>
        </p:nvSpPr>
        <p:spPr>
          <a:xfrm rot="16200000">
            <a:off x="227160" y="3868200"/>
            <a:ext cx="13741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still deficits</a:t>
            </a:r>
            <a:endParaRPr b="0" lang="en-US" sz="1800" spc="-1" strike="noStrike">
              <a:latin typeface="DejaVu Sans"/>
            </a:endParaRPr>
          </a:p>
        </p:txBody>
      </p:sp>
      <p:sp>
        <p:nvSpPr>
          <p:cNvPr id="541" name="Textfeld 2"/>
          <p:cNvSpPr/>
          <p:nvPr/>
        </p:nvSpPr>
        <p:spPr>
          <a:xfrm>
            <a:off x="4167000" y="5557320"/>
            <a:ext cx="3352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Sufficient knowledge</a:t>
            </a:r>
            <a:endParaRPr b="0" lang="en-US" sz="1800" spc="-1" strike="noStrike">
              <a:latin typeface="DejaVu Sans"/>
            </a:endParaRPr>
          </a:p>
        </p:txBody>
      </p:sp>
      <p:grpSp>
        <p:nvGrpSpPr>
          <p:cNvPr id="542" name="Gruppieren 1"/>
          <p:cNvGrpSpPr/>
          <p:nvPr/>
        </p:nvGrpSpPr>
        <p:grpSpPr>
          <a:xfrm>
            <a:off x="4073040" y="6004800"/>
            <a:ext cx="516240" cy="385920"/>
            <a:chOff x="4073040" y="6004800"/>
            <a:chExt cx="516240" cy="385920"/>
          </a:xfrm>
        </p:grpSpPr>
        <p:sp>
          <p:nvSpPr>
            <p:cNvPr id="543" name="Ellipse 4"/>
            <p:cNvSpPr/>
            <p:nvPr/>
          </p:nvSpPr>
          <p:spPr>
            <a:xfrm>
              <a:off x="4110480" y="6028920"/>
              <a:ext cx="447120" cy="334080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rgbClr val="ffffff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/>
          </p:style>
        </p:sp>
        <p:sp>
          <p:nvSpPr>
            <p:cNvPr id="544" name="Ellipse 5"/>
            <p:cNvSpPr/>
            <p:nvPr/>
          </p:nvSpPr>
          <p:spPr>
            <a:xfrm>
              <a:off x="4073040" y="6004800"/>
              <a:ext cx="516240" cy="38592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5" name="Rechteck 464"/>
          <p:cNvSpPr/>
          <p:nvPr/>
        </p:nvSpPr>
        <p:spPr>
          <a:xfrm>
            <a:off x="542880" y="127116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Planning Requirement Elicitation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46" name="PlaceHolder 44"/>
          <p:cNvSpPr/>
          <p:nvPr/>
        </p:nvSpPr>
        <p:spPr>
          <a:xfrm>
            <a:off x="542880" y="72252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548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is a core activity of requirements engineering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Without good elicitation, requirements will be wrong or missing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Stakeholders, documents and existing systems as requirements sources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Missing a source leads to missing the requirements of the source</a:t>
            </a:r>
            <a:endParaRPr b="0" lang="en-US" sz="1800" spc="-1" strike="noStrike">
              <a:latin typeface="DejaVu Sans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Many techniques for requirements elicitation</a:t>
            </a:r>
            <a:endParaRPr b="0" lang="en-US" sz="20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every technique is good in every scenario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 the techniques depending on the project</a:t>
            </a:r>
            <a:endParaRPr b="0" lang="en-US" sz="1800" spc="-1" strike="noStrike">
              <a:latin typeface="DejaVu Sans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Usually, a combination of multiple techniques yields the best results</a:t>
            </a:r>
            <a:endParaRPr b="0" lang="en-US" sz="18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335520" y="126864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latin typeface="DejaVu Sans"/>
            </a:endParaRPr>
          </a:p>
        </p:txBody>
      </p:sp>
      <p:sp>
        <p:nvSpPr>
          <p:cNvPr id="551" name="CustomShape 3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1"/>
          <p:cNvSpPr/>
          <p:nvPr/>
        </p:nvSpPr>
        <p:spPr>
          <a:xfrm>
            <a:off x="466560" y="1827360"/>
            <a:ext cx="10509480" cy="137952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norm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happens via speech 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Representation of experiences → perceptions)</a:t>
            </a:r>
            <a:endParaRPr b="0" lang="en-US" sz="2000" spc="-1" strike="noStrike">
              <a:latin typeface="DejaVu Sans"/>
            </a:endParaRPr>
          </a:p>
          <a:p>
            <a:pPr marL="216000" indent="-216000">
              <a:lnSpc>
                <a:spcPct val="100000"/>
              </a:lnSpc>
              <a:spcBef>
                <a:spcPts val="40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of personal reality → presentation) Conflicts</a:t>
            </a:r>
            <a:endParaRPr b="0" lang="en-US" sz="2000" spc="-1" strike="noStrike">
              <a:latin typeface="DejaVu Sans"/>
            </a:endParaRPr>
          </a:p>
        </p:txBody>
      </p:sp>
      <p:pic>
        <p:nvPicPr>
          <p:cNvPr id="216" name="Picture 1" descr="C:\Users\voges\AppData\Local\Microsoft\Windows\Temporary Internet Files\Content.IE5\M08JDKOM\MC900356473[1].wmf"/>
          <p:cNvPicPr/>
          <p:nvPr/>
        </p:nvPicPr>
        <p:blipFill>
          <a:blip r:embed="rId1"/>
          <a:stretch/>
        </p:blipFill>
        <p:spPr>
          <a:xfrm>
            <a:off x="3981960" y="4142520"/>
            <a:ext cx="1259640" cy="974520"/>
          </a:xfrm>
          <a:prstGeom prst="rect">
            <a:avLst/>
          </a:prstGeom>
          <a:ln w="0">
            <a:noFill/>
          </a:ln>
        </p:spPr>
      </p:pic>
      <p:sp>
        <p:nvSpPr>
          <p:cNvPr id="217" name="Text Box 3"/>
          <p:cNvSpPr/>
          <p:nvPr/>
        </p:nvSpPr>
        <p:spPr>
          <a:xfrm>
            <a:off x="1229040" y="5077440"/>
            <a:ext cx="162000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Objective reality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18" name="Text Box 4"/>
          <p:cNvSpPr/>
          <p:nvPr/>
        </p:nvSpPr>
        <p:spPr>
          <a:xfrm>
            <a:off x="3880440" y="5077440"/>
            <a:ext cx="157572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Personal reality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19" name="Line 1"/>
          <p:cNvSpPr/>
          <p:nvPr/>
        </p:nvSpPr>
        <p:spPr>
          <a:xfrm>
            <a:off x="2440080" y="4501440"/>
            <a:ext cx="1656720" cy="360"/>
          </a:xfrm>
          <a:prstGeom prst="line">
            <a:avLst/>
          </a:prstGeom>
          <a:ln>
            <a:solidFill>
              <a:srgbClr val="f79646"/>
            </a:solidFill>
            <a:round/>
            <a:tailEnd len="sm" type="triangle" w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20" name="Text Box 5"/>
          <p:cNvSpPr/>
          <p:nvPr/>
        </p:nvSpPr>
        <p:spPr>
          <a:xfrm>
            <a:off x="2716560" y="4108680"/>
            <a:ext cx="114264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Perception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21" name="Text Box 6"/>
          <p:cNvSpPr/>
          <p:nvPr/>
        </p:nvSpPr>
        <p:spPr>
          <a:xfrm>
            <a:off x="6320880" y="5077440"/>
            <a:ext cx="205416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Linguistic expression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22" name="Line 2"/>
          <p:cNvSpPr/>
          <p:nvPr/>
        </p:nvSpPr>
        <p:spPr>
          <a:xfrm>
            <a:off x="5247720" y="4501440"/>
            <a:ext cx="1401120" cy="360"/>
          </a:xfrm>
          <a:prstGeom prst="line">
            <a:avLst/>
          </a:prstGeom>
          <a:ln>
            <a:solidFill>
              <a:srgbClr val="f79646"/>
            </a:solidFill>
            <a:round/>
            <a:tailEnd len="sm" type="triangle" w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23" name="Text Box 7"/>
          <p:cNvSpPr/>
          <p:nvPr/>
        </p:nvSpPr>
        <p:spPr>
          <a:xfrm>
            <a:off x="5246280" y="4108680"/>
            <a:ext cx="131184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Presentation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24" name="Line 3"/>
          <p:cNvSpPr/>
          <p:nvPr/>
        </p:nvSpPr>
        <p:spPr>
          <a:xfrm>
            <a:off x="7863120" y="4501440"/>
            <a:ext cx="1494360" cy="360"/>
          </a:xfrm>
          <a:prstGeom prst="line">
            <a:avLst/>
          </a:prstGeom>
          <a:ln>
            <a:solidFill>
              <a:srgbClr val="f79646"/>
            </a:solidFill>
            <a:round/>
            <a:tailEnd len="sm" type="triangle" w="sm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25" name="Text Box 8"/>
          <p:cNvSpPr/>
          <p:nvPr/>
        </p:nvSpPr>
        <p:spPr>
          <a:xfrm>
            <a:off x="7932960" y="4108680"/>
            <a:ext cx="136548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Interpretation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26" name="Text Box 9"/>
          <p:cNvSpPr/>
          <p:nvPr/>
        </p:nvSpPr>
        <p:spPr>
          <a:xfrm>
            <a:off x="9641880" y="5077440"/>
            <a:ext cx="75276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Result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27" name="Line 4"/>
          <p:cNvSpPr/>
          <p:nvPr/>
        </p:nvSpPr>
        <p:spPr>
          <a:xfrm flipV="1">
            <a:off x="1046880" y="3774960"/>
            <a:ext cx="720" cy="32292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28" name="Line 5"/>
          <p:cNvSpPr/>
          <p:nvPr/>
        </p:nvSpPr>
        <p:spPr>
          <a:xfrm>
            <a:off x="1046880" y="3794760"/>
            <a:ext cx="6068160" cy="36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29" name="Line 6"/>
          <p:cNvSpPr/>
          <p:nvPr/>
        </p:nvSpPr>
        <p:spPr>
          <a:xfrm>
            <a:off x="7115040" y="3774960"/>
            <a:ext cx="360" cy="24228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0" name="Text Box 11"/>
          <p:cNvSpPr/>
          <p:nvPr/>
        </p:nvSpPr>
        <p:spPr>
          <a:xfrm>
            <a:off x="2879280" y="3381840"/>
            <a:ext cx="165168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Customer / User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31" name="Line 7"/>
          <p:cNvSpPr/>
          <p:nvPr/>
        </p:nvSpPr>
        <p:spPr>
          <a:xfrm flipV="1">
            <a:off x="7302240" y="3774960"/>
            <a:ext cx="720" cy="24228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2" name="Line 8"/>
          <p:cNvSpPr/>
          <p:nvPr/>
        </p:nvSpPr>
        <p:spPr>
          <a:xfrm>
            <a:off x="7302240" y="3794760"/>
            <a:ext cx="3174120" cy="36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3" name="Line 9"/>
          <p:cNvSpPr/>
          <p:nvPr/>
        </p:nvSpPr>
        <p:spPr>
          <a:xfrm>
            <a:off x="10476360" y="3774960"/>
            <a:ext cx="360" cy="242280"/>
          </a:xfrm>
          <a:prstGeom prst="line">
            <a:avLst/>
          </a:prstGeom>
          <a:ln>
            <a:solidFill>
              <a:srgbClr val="f79646"/>
            </a:solidFill>
            <a:round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4" name="Text Box 13"/>
          <p:cNvSpPr/>
          <p:nvPr/>
        </p:nvSpPr>
        <p:spPr>
          <a:xfrm>
            <a:off x="7627680" y="3381840"/>
            <a:ext cx="2308680" cy="33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Requirements Engineer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35" name="Line 10"/>
          <p:cNvSpPr/>
          <p:nvPr/>
        </p:nvSpPr>
        <p:spPr>
          <a:xfrm flipV="1">
            <a:off x="3283200" y="4632840"/>
            <a:ext cx="720" cy="1130040"/>
          </a:xfrm>
          <a:prstGeom prst="line">
            <a:avLst/>
          </a:prstGeom>
          <a:ln>
            <a:solidFill>
              <a:srgbClr val="f79646"/>
            </a:solidFill>
            <a:round/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6" name="Line 11"/>
          <p:cNvSpPr/>
          <p:nvPr/>
        </p:nvSpPr>
        <p:spPr>
          <a:xfrm flipV="1">
            <a:off x="5902920" y="4632840"/>
            <a:ext cx="360" cy="1130040"/>
          </a:xfrm>
          <a:prstGeom prst="line">
            <a:avLst/>
          </a:prstGeom>
          <a:ln>
            <a:solidFill>
              <a:srgbClr val="f79646"/>
            </a:solidFill>
            <a:round/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7" name="Line 12"/>
          <p:cNvSpPr/>
          <p:nvPr/>
        </p:nvSpPr>
        <p:spPr>
          <a:xfrm flipV="1">
            <a:off x="8813520" y="4632840"/>
            <a:ext cx="720" cy="1130040"/>
          </a:xfrm>
          <a:prstGeom prst="line">
            <a:avLst/>
          </a:prstGeom>
          <a:ln>
            <a:solidFill>
              <a:srgbClr val="f79646"/>
            </a:solidFill>
            <a:round/>
            <a:tailEnd len="med" type="triangle" w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/>
        </p:style>
      </p:sp>
      <p:sp>
        <p:nvSpPr>
          <p:cNvPr id="238" name="Text Box 15"/>
          <p:cNvSpPr/>
          <p:nvPr/>
        </p:nvSpPr>
        <p:spPr>
          <a:xfrm>
            <a:off x="2430360" y="5783760"/>
            <a:ext cx="1700640" cy="33300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interference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39" name="Text Box 17"/>
          <p:cNvSpPr/>
          <p:nvPr/>
        </p:nvSpPr>
        <p:spPr>
          <a:xfrm>
            <a:off x="5055840" y="5790240"/>
            <a:ext cx="1701000" cy="33300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interference</a:t>
            </a:r>
            <a:endParaRPr b="0" lang="en-US" sz="1600" spc="-1" strike="noStrike">
              <a:latin typeface="DejaVu Sans"/>
            </a:endParaRPr>
          </a:p>
        </p:txBody>
      </p:sp>
      <p:sp>
        <p:nvSpPr>
          <p:cNvPr id="240" name="Text Box 19"/>
          <p:cNvSpPr/>
          <p:nvPr/>
        </p:nvSpPr>
        <p:spPr>
          <a:xfrm>
            <a:off x="7947720" y="5776920"/>
            <a:ext cx="1701000" cy="333000"/>
          </a:xfrm>
          <a:prstGeom prst="rect">
            <a:avLst/>
          </a:prstGeom>
          <a:gradFill rotWithShape="0">
            <a:gsLst>
              <a:gs pos="0">
                <a:srgbClr val="2e5f99"/>
              </a:gs>
              <a:gs pos="100000">
                <a:srgbClr val="3c7ac7"/>
              </a:gs>
            </a:gsLst>
            <a:lin ang="16200000"/>
          </a:gradFill>
          <a:ln w="0"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ＭＳ Ｐゴシック"/>
              </a:rPr>
              <a:t>interference</a:t>
            </a:r>
            <a:endParaRPr b="0" lang="en-US" sz="1600" spc="-1" strike="noStrike">
              <a:latin typeface="DejaVu Sans"/>
            </a:endParaRPr>
          </a:p>
        </p:txBody>
      </p:sp>
      <p:pic>
        <p:nvPicPr>
          <p:cNvPr id="241" name="Picture 2" descr="C:\Users\voges\AppData\Local\Microsoft\Windows\Temporary Internet Files\Content.IE5\MRX1DDN7\MC900351284[1].wmf"/>
          <p:cNvPicPr/>
          <p:nvPr/>
        </p:nvPicPr>
        <p:blipFill>
          <a:blip r:embed="rId2"/>
          <a:stretch/>
        </p:blipFill>
        <p:spPr>
          <a:xfrm>
            <a:off x="302400" y="3884760"/>
            <a:ext cx="1836720" cy="1411560"/>
          </a:xfrm>
          <a:prstGeom prst="rect">
            <a:avLst/>
          </a:prstGeom>
          <a:ln w="0">
            <a:noFill/>
          </a:ln>
        </p:spPr>
      </p:pic>
      <p:pic>
        <p:nvPicPr>
          <p:cNvPr id="242" name="Picture 3" descr="C:\Users\voges\AppData\Local\Microsoft\Windows\Temporary Internet Files\Content.IE5\M08JDKOM\MC900340226[1].wmf"/>
          <p:cNvPicPr/>
          <p:nvPr/>
        </p:nvPicPr>
        <p:blipFill>
          <a:blip r:embed="rId3"/>
          <a:stretch/>
        </p:blipFill>
        <p:spPr>
          <a:xfrm>
            <a:off x="6684480" y="4017240"/>
            <a:ext cx="1116720" cy="1109880"/>
          </a:xfrm>
          <a:prstGeom prst="rect">
            <a:avLst/>
          </a:prstGeom>
          <a:ln w="0">
            <a:noFill/>
          </a:ln>
        </p:spPr>
      </p:pic>
      <p:pic>
        <p:nvPicPr>
          <p:cNvPr id="243" name="Picture 4" descr="C:\Users\voges\AppData\Local\Microsoft\Windows\Temporary Internet Files\Content.IE5\M08JDKOM\MC900352373[1].wmf"/>
          <p:cNvPicPr/>
          <p:nvPr/>
        </p:nvPicPr>
        <p:blipFill>
          <a:blip r:embed="rId4"/>
          <a:stretch/>
        </p:blipFill>
        <p:spPr>
          <a:xfrm>
            <a:off x="9654840" y="3909600"/>
            <a:ext cx="1540800" cy="1178640"/>
          </a:xfrm>
          <a:prstGeom prst="rect">
            <a:avLst/>
          </a:prstGeom>
          <a:ln w="0">
            <a:noFill/>
          </a:ln>
        </p:spPr>
      </p:pic>
      <p:sp>
        <p:nvSpPr>
          <p:cNvPr id="244" name="PlaceHolder 12"/>
          <p:cNvSpPr/>
          <p:nvPr/>
        </p:nvSpPr>
        <p:spPr>
          <a:xfrm>
            <a:off x="542880" y="72468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Getting the Right Information is Tricky</a:t>
            </a:r>
            <a:endParaRPr b="0" lang="en-US" sz="2200" spc="-1" strike="noStrike">
              <a:latin typeface="DejaVu Sans"/>
            </a:endParaRPr>
          </a:p>
        </p:txBody>
      </p:sp>
      <p:sp>
        <p:nvSpPr>
          <p:cNvPr id="245" name="Rechteck 6"/>
          <p:cNvSpPr/>
          <p:nvPr/>
        </p:nvSpPr>
        <p:spPr>
          <a:xfrm>
            <a:off x="542880" y="127116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Communication Problems</a:t>
            </a:r>
            <a:endParaRPr b="0" lang="en-US" sz="2200" spc="-1" strike="noStrike"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Application>LibreOffice/7.3.1.3$Linux_X86_64 LibreOffice_project/30$Build-3</Application>
  <AppVersion>15.0000</AppVersion>
  <Words>4021</Words>
  <Paragraphs>929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2022-03-11T10:53:49Z</dcterms:modified>
  <cp:revision>3204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54</vt:i4>
  </property>
  <property fmtid="{D5CDD505-2E9C-101B-9397-08002B2CF9AE}" pid="3" name="PresentationFormat">
    <vt:lpwstr>Widescreen</vt:lpwstr>
  </property>
  <property fmtid="{D5CDD505-2E9C-101B-9397-08002B2CF9AE}" pid="4" name="Slides">
    <vt:i4>82</vt:i4>
  </property>
</Properties>
</file>