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x="12192000" cy="6858000"/>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5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GB" sz="3200" b="0" strike="noStrike" spc="-1">
              <a:solidFill>
                <a:srgbClr val="000000"/>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5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6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GB" sz="32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6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6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GB" sz="3200" b="0" strike="noStrike" spc="-1">
              <a:solidFill>
                <a:srgbClr val="000000"/>
              </a:solid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7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7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7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7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7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8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8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8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8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8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8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8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8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9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9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95"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GB" sz="32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97"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9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0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GB" sz="3200" b="0" strike="noStrike" spc="-1">
              <a:solidFill>
                <a:srgbClr val="000000"/>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10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0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0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10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0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10"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14"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116"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17"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11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2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22"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124"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25"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26"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27"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28"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29"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13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GB" sz="3200" b="0" strike="noStrike" spc="-1">
              <a:solidFill>
                <a:srgbClr val="000000"/>
              </a:solid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13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13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3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GB" sz="3200" b="0" strike="noStrike" spc="-1">
              <a:solidFill>
                <a:srgbClr val="000000"/>
              </a:solid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14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4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4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14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4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4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15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5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5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15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5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15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5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6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6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16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6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6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6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6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6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18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GB" sz="3200" b="0" strike="noStrike" spc="-1">
              <a:solidFill>
                <a:srgbClr val="000000"/>
              </a:solid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18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18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8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7"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GB" sz="3200" b="0" strike="noStrike" spc="-1">
              <a:solidFill>
                <a:srgbClr val="000000"/>
              </a:solid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18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9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9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19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9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9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19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9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19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20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20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20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20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20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20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GB" sz="3200" b="0" strike="noStrike" spc="-1">
              <a:solidFill>
                <a:srgbClr val="000000"/>
              </a:solid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20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21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21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21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21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21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ustomShape 1"/>
          <p:cNvSpPr/>
          <p:nvPr/>
        </p:nvSpPr>
        <p:spPr>
          <a:xfrm>
            <a:off x="11444760" y="0"/>
            <a:ext cx="724320" cy="683316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11" name="CustomShape 2"/>
          <p:cNvSpPr/>
          <p:nvPr/>
        </p:nvSpPr>
        <p:spPr>
          <a:xfrm>
            <a:off x="11438640" y="6453360"/>
            <a:ext cx="7412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71502B13-5E1F-4898-B6E9-6572B7F9C17A}" type="slidenum">
              <a:rPr lang="en-US" sz="1800" b="0" strike="noStrike" spc="-1">
                <a:solidFill>
                  <a:srgbClr val="808080"/>
                </a:solidFill>
                <a:latin typeface="Arial"/>
                <a:ea typeface="DejaVu Sans"/>
              </a:rPr>
              <a:t>‹Nr.›</a:t>
            </a:fld>
            <a:endParaRPr lang="en-GB" sz="1800" b="0" strike="noStrike" spc="-1">
              <a:solidFill>
                <a:srgbClr val="000000"/>
              </a:solidFill>
              <a:latin typeface="Arial"/>
            </a:endParaRPr>
          </a:p>
        </p:txBody>
      </p:sp>
      <p:sp>
        <p:nvSpPr>
          <p:cNvPr id="2" name="CustomShape 3"/>
          <p:cNvSpPr/>
          <p:nvPr/>
        </p:nvSpPr>
        <p:spPr>
          <a:xfrm>
            <a:off x="912240" y="1268280"/>
            <a:ext cx="9191160" cy="34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pic>
        <p:nvPicPr>
          <p:cNvPr id="3" name="Picture 19" descr="Logo_TUC_de_RGB"/>
          <p:cNvPicPr/>
          <p:nvPr/>
        </p:nvPicPr>
        <p:blipFill>
          <a:blip r:embed="rId14"/>
          <a:stretch/>
        </p:blipFill>
        <p:spPr>
          <a:xfrm>
            <a:off x="0" y="0"/>
            <a:ext cx="3035160" cy="545040"/>
          </a:xfrm>
          <a:prstGeom prst="rect">
            <a:avLst/>
          </a:prstGeom>
          <a:ln w="0">
            <a:noFill/>
          </a:ln>
        </p:spPr>
      </p:pic>
      <p:pic>
        <p:nvPicPr>
          <p:cNvPr id="4" name="Grafik 2"/>
          <p:cNvPicPr/>
          <p:nvPr/>
        </p:nvPicPr>
        <p:blipFill>
          <a:blip r:embed="rId15"/>
          <a:stretch/>
        </p:blipFill>
        <p:spPr>
          <a:xfrm>
            <a:off x="7430400" y="134640"/>
            <a:ext cx="3681000" cy="497160"/>
          </a:xfrm>
          <a:prstGeom prst="rect">
            <a:avLst/>
          </a:prstGeom>
          <a:ln w="0">
            <a:noFill/>
          </a:ln>
        </p:spPr>
      </p:pic>
      <p:sp>
        <p:nvSpPr>
          <p:cNvPr id="5" name="CustomShape 4"/>
          <p:cNvSpPr/>
          <p:nvPr/>
        </p:nvSpPr>
        <p:spPr>
          <a:xfrm>
            <a:off x="912240" y="1268280"/>
            <a:ext cx="9191160" cy="34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6" name="CustomShape 5"/>
          <p:cNvSpPr/>
          <p:nvPr/>
        </p:nvSpPr>
        <p:spPr>
          <a:xfrm>
            <a:off x="11444760" y="0"/>
            <a:ext cx="724320" cy="683316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7" name="CustomShape 6"/>
          <p:cNvSpPr/>
          <p:nvPr/>
        </p:nvSpPr>
        <p:spPr>
          <a:xfrm>
            <a:off x="0" y="6642720"/>
            <a:ext cx="1216728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800" b="0" strike="noStrike" spc="-1">
                <a:solidFill>
                  <a:srgbClr val="A6A6A6"/>
                </a:solidFill>
                <a:latin typeface="DejaVu Sans"/>
                <a:ea typeface="DejaVu Sans"/>
              </a:rPr>
              <a:t>The Limits to Growth – TU Clausthal</a:t>
            </a:r>
            <a:endParaRPr lang="en-GB" sz="800" b="0" strike="noStrike" spc="-1">
              <a:solidFill>
                <a:srgbClr val="000000"/>
              </a:solidFill>
              <a:latin typeface="Arial"/>
            </a:endParaRPr>
          </a:p>
        </p:txBody>
      </p:sp>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GB" sz="4400" b="0" strike="noStrike" spc="-1">
                <a:solidFill>
                  <a:srgbClr val="000000"/>
                </a:solidFill>
                <a:latin typeface="Arial"/>
              </a:rPr>
              <a:t>Click to edit the title text format</a:t>
            </a:r>
          </a:p>
        </p:txBody>
      </p:sp>
      <p:sp>
        <p:nvSpPr>
          <p:cNvPr id="9"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CustomShape 1"/>
          <p:cNvSpPr/>
          <p:nvPr/>
        </p:nvSpPr>
        <p:spPr>
          <a:xfrm>
            <a:off x="11444760" y="0"/>
            <a:ext cx="724320" cy="683316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47" name="CustomShape 2"/>
          <p:cNvSpPr/>
          <p:nvPr/>
        </p:nvSpPr>
        <p:spPr>
          <a:xfrm>
            <a:off x="11438640" y="6453360"/>
            <a:ext cx="7412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A428C94D-81E7-49E7-B53D-B37D6ECCB6CF}" type="slidenum">
              <a:rPr lang="en-US" sz="1800" b="0" strike="noStrike" spc="-1">
                <a:solidFill>
                  <a:srgbClr val="808080"/>
                </a:solidFill>
                <a:latin typeface="Arial"/>
                <a:ea typeface="DejaVu Sans"/>
              </a:rPr>
              <a:t>‹Nr.›</a:t>
            </a:fld>
            <a:endParaRPr lang="en-GB" sz="1800" b="0" strike="noStrike" spc="-1">
              <a:solidFill>
                <a:srgbClr val="000000"/>
              </a:solidFill>
              <a:latin typeface="Arial"/>
            </a:endParaRPr>
          </a:p>
        </p:txBody>
      </p:sp>
      <p:sp>
        <p:nvSpPr>
          <p:cNvPr id="48" name="CustomShape 3"/>
          <p:cNvSpPr/>
          <p:nvPr/>
        </p:nvSpPr>
        <p:spPr>
          <a:xfrm>
            <a:off x="912240" y="1268280"/>
            <a:ext cx="9191160" cy="34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pic>
        <p:nvPicPr>
          <p:cNvPr id="49" name="Picture 19" descr="Logo_TUC_de_RGB"/>
          <p:cNvPicPr/>
          <p:nvPr/>
        </p:nvPicPr>
        <p:blipFill>
          <a:blip r:embed="rId14"/>
          <a:stretch/>
        </p:blipFill>
        <p:spPr>
          <a:xfrm>
            <a:off x="0" y="0"/>
            <a:ext cx="3035160" cy="545040"/>
          </a:xfrm>
          <a:prstGeom prst="rect">
            <a:avLst/>
          </a:prstGeom>
          <a:ln w="0">
            <a:noFill/>
          </a:ln>
        </p:spPr>
      </p:pic>
      <p:pic>
        <p:nvPicPr>
          <p:cNvPr id="50" name="Grafik 2"/>
          <p:cNvPicPr/>
          <p:nvPr/>
        </p:nvPicPr>
        <p:blipFill>
          <a:blip r:embed="rId15"/>
          <a:stretch/>
        </p:blipFill>
        <p:spPr>
          <a:xfrm>
            <a:off x="7430400" y="134640"/>
            <a:ext cx="3681000" cy="497160"/>
          </a:xfrm>
          <a:prstGeom prst="rect">
            <a:avLst/>
          </a:prstGeom>
          <a:ln w="0">
            <a:noFill/>
          </a:ln>
        </p:spPr>
      </p:pic>
      <p:sp>
        <p:nvSpPr>
          <p:cNvPr id="51" name="CustomShape 4"/>
          <p:cNvSpPr/>
          <p:nvPr/>
        </p:nvSpPr>
        <p:spPr>
          <a:xfrm>
            <a:off x="11444760" y="0"/>
            <a:ext cx="724320" cy="683316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52" name="CustomShape 5"/>
          <p:cNvSpPr/>
          <p:nvPr/>
        </p:nvSpPr>
        <p:spPr>
          <a:xfrm>
            <a:off x="11438640" y="6453360"/>
            <a:ext cx="7412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033E9438-5441-4B57-A1CB-5246AD4BCE08}" type="slidenum">
              <a:rPr lang="en-US" sz="1800" b="0" strike="noStrike" spc="-1">
                <a:solidFill>
                  <a:srgbClr val="808080"/>
                </a:solidFill>
                <a:latin typeface="Arial"/>
                <a:ea typeface="DejaVu Sans"/>
              </a:rPr>
              <a:t>‹Nr.›</a:t>
            </a:fld>
            <a:endParaRPr lang="en-GB" sz="1800" b="0" strike="noStrike" spc="-1">
              <a:solidFill>
                <a:srgbClr val="000000"/>
              </a:solidFill>
              <a:latin typeface="Arial"/>
            </a:endParaRPr>
          </a:p>
        </p:txBody>
      </p:sp>
      <p:sp>
        <p:nvSpPr>
          <p:cNvPr id="53" name="CustomShape 6"/>
          <p:cNvSpPr/>
          <p:nvPr/>
        </p:nvSpPr>
        <p:spPr>
          <a:xfrm>
            <a:off x="0" y="6642720"/>
            <a:ext cx="1216728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800" b="0" strike="noStrike" spc="-1">
                <a:solidFill>
                  <a:srgbClr val="A6A6A6"/>
                </a:solidFill>
                <a:latin typeface="DejaVu Sans"/>
                <a:ea typeface="DejaVu Sans"/>
              </a:rPr>
              <a:t>The Limits to Growth – TU Clausthal</a:t>
            </a:r>
            <a:endParaRPr lang="en-GB" sz="800" b="0" strike="noStrike" spc="-1">
              <a:solidFill>
                <a:srgbClr val="000000"/>
              </a:solidFill>
              <a:latin typeface="Arial"/>
            </a:endParaRPr>
          </a:p>
        </p:txBody>
      </p:sp>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GB" sz="4400" b="0" strike="noStrike" spc="-1">
                <a:solidFill>
                  <a:srgbClr val="000000"/>
                </a:solidFill>
                <a:latin typeface="Arial"/>
              </a:rPr>
              <a:t>Click to edit the title text format</a:t>
            </a:r>
          </a:p>
        </p:txBody>
      </p:sp>
      <p:sp>
        <p:nvSpPr>
          <p:cNvPr id="55"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GB" sz="4400" b="0" strike="noStrike" spc="-1">
                <a:solidFill>
                  <a:srgbClr val="000000"/>
                </a:solidFill>
                <a:latin typeface="Arial"/>
              </a:rPr>
              <a:t>Click to edit the title text format</a:t>
            </a:r>
          </a:p>
        </p:txBody>
      </p:sp>
      <p:sp>
        <p:nvSpPr>
          <p:cNvPr id="93"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 name="CustomShape 1"/>
          <p:cNvSpPr/>
          <p:nvPr/>
        </p:nvSpPr>
        <p:spPr>
          <a:xfrm>
            <a:off x="0" y="6642720"/>
            <a:ext cx="1216800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800" b="0" strike="noStrike" spc="-1">
                <a:solidFill>
                  <a:srgbClr val="A6A6A6"/>
                </a:solidFill>
                <a:latin typeface="DejaVu Sans"/>
                <a:ea typeface="DejaVu Sans"/>
              </a:rPr>
              <a:t>The Limits to Growth – TU Clausthal</a:t>
            </a:r>
            <a:endParaRPr lang="en-GB" sz="800" b="0" strike="noStrike" spc="-1">
              <a:solidFill>
                <a:srgbClr val="000000"/>
              </a:solidFill>
              <a:latin typeface="Arial"/>
            </a:endParaRPr>
          </a:p>
        </p:txBody>
      </p:sp>
      <p:sp>
        <p:nvSpPr>
          <p:cNvPr id="1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GB" sz="4400" b="0" strike="noStrike" spc="-1">
                <a:solidFill>
                  <a:srgbClr val="000000"/>
                </a:solidFill>
                <a:latin typeface="Arial"/>
              </a:rPr>
              <a:t>Click to edit the title text format</a:t>
            </a:r>
          </a:p>
        </p:txBody>
      </p:sp>
      <p:sp>
        <p:nvSpPr>
          <p:cNvPr id="132"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 name="CustomShape 1"/>
          <p:cNvSpPr/>
          <p:nvPr/>
        </p:nvSpPr>
        <p:spPr>
          <a:xfrm>
            <a:off x="11444760" y="0"/>
            <a:ext cx="722160" cy="683100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170" name="CustomShape 2"/>
          <p:cNvSpPr/>
          <p:nvPr/>
        </p:nvSpPr>
        <p:spPr>
          <a:xfrm>
            <a:off x="11438640" y="6453360"/>
            <a:ext cx="7390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CABEF6F0-8DE9-4BDB-B76F-AB80E53E78D7}" type="slidenum">
              <a:rPr lang="en-US" sz="1800" b="0" strike="noStrike" spc="-1">
                <a:solidFill>
                  <a:srgbClr val="808080"/>
                </a:solidFill>
                <a:latin typeface="Arial"/>
                <a:ea typeface="DejaVu Sans"/>
              </a:rPr>
              <a:t>‹Nr.›</a:t>
            </a:fld>
            <a:endParaRPr lang="en-GB" sz="1800" b="0" strike="noStrike" spc="-1">
              <a:solidFill>
                <a:srgbClr val="000000"/>
              </a:solidFill>
              <a:latin typeface="Arial"/>
            </a:endParaRPr>
          </a:p>
        </p:txBody>
      </p:sp>
      <p:sp>
        <p:nvSpPr>
          <p:cNvPr id="171" name="CustomShape 3"/>
          <p:cNvSpPr/>
          <p:nvPr/>
        </p:nvSpPr>
        <p:spPr>
          <a:xfrm>
            <a:off x="912240" y="1268280"/>
            <a:ext cx="9189000" cy="342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pic>
        <p:nvPicPr>
          <p:cNvPr id="172" name="Picture 19" descr="Logo_TUC_de_RGB"/>
          <p:cNvPicPr/>
          <p:nvPr/>
        </p:nvPicPr>
        <p:blipFill>
          <a:blip r:embed="rId14"/>
          <a:stretch/>
        </p:blipFill>
        <p:spPr>
          <a:xfrm>
            <a:off x="0" y="0"/>
            <a:ext cx="3033000" cy="542880"/>
          </a:xfrm>
          <a:prstGeom prst="rect">
            <a:avLst/>
          </a:prstGeom>
          <a:ln w="0">
            <a:noFill/>
          </a:ln>
        </p:spPr>
      </p:pic>
      <p:pic>
        <p:nvPicPr>
          <p:cNvPr id="173" name="Grafik 2"/>
          <p:cNvPicPr/>
          <p:nvPr/>
        </p:nvPicPr>
        <p:blipFill>
          <a:blip r:embed="rId15"/>
          <a:stretch/>
        </p:blipFill>
        <p:spPr>
          <a:xfrm>
            <a:off x="7430400" y="134640"/>
            <a:ext cx="3678840" cy="495000"/>
          </a:xfrm>
          <a:prstGeom prst="rect">
            <a:avLst/>
          </a:prstGeom>
          <a:ln w="0">
            <a:noFill/>
          </a:ln>
        </p:spPr>
      </p:pic>
      <p:sp>
        <p:nvSpPr>
          <p:cNvPr id="174" name="CustomShape 4"/>
          <p:cNvSpPr/>
          <p:nvPr/>
        </p:nvSpPr>
        <p:spPr>
          <a:xfrm>
            <a:off x="912240" y="1268280"/>
            <a:ext cx="9189000" cy="342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175" name="CustomShape 5"/>
          <p:cNvSpPr/>
          <p:nvPr/>
        </p:nvSpPr>
        <p:spPr>
          <a:xfrm>
            <a:off x="11444760" y="0"/>
            <a:ext cx="722160" cy="683100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176" name="CustomShape 6"/>
          <p:cNvSpPr/>
          <p:nvPr/>
        </p:nvSpPr>
        <p:spPr>
          <a:xfrm>
            <a:off x="0" y="6642720"/>
            <a:ext cx="1216512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800" b="0" strike="noStrike" spc="-1">
                <a:solidFill>
                  <a:srgbClr val="A6A6A6"/>
                </a:solidFill>
                <a:latin typeface="DejaVu Sans"/>
                <a:ea typeface="DejaVu Sans"/>
              </a:rPr>
              <a:t>The Limits to Growth – TU Clausthal</a:t>
            </a:r>
            <a:endParaRPr lang="en-GB" sz="800" b="0" strike="noStrike" spc="-1">
              <a:solidFill>
                <a:srgbClr val="000000"/>
              </a:solidFill>
              <a:latin typeface="Arial"/>
            </a:endParaRPr>
          </a:p>
        </p:txBody>
      </p:sp>
      <p:sp>
        <p:nvSpPr>
          <p:cNvPr id="17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GB" sz="4400" b="0" strike="noStrike" spc="-1">
                <a:solidFill>
                  <a:srgbClr val="000000"/>
                </a:solidFill>
                <a:latin typeface="Arial"/>
              </a:rPr>
              <a:t>Click to edit the title text format</a:t>
            </a:r>
          </a:p>
        </p:txBody>
      </p:sp>
      <p:sp>
        <p:nvSpPr>
          <p:cNvPr id="178"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media.ccc.de/v/bub2018-207-circular_society/related"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researchgate.net/publication/334520611_Kreislaufwirtschaft_-_Ein_Ausweg_aus_der_sozial-okologischen_Krise"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hyperlink" Target="https://media.ccc.de/v/bub2018-207-circular_society/related"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hyperlink" Target="https://media.ccc.de/v/bub2018-207-circular_society/related"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researchgate.net/publication/334520611_Kreislaufwirtschaft_-_Ein_Ausweg_aus_der_sozial-okologischen_Krise"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hyperlink" Target="https://media.ccc.de/v/bub2018-207-circular_society/related"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hyperlink" Target="https://media.ccc.de/v/bub2018-207-circular_society/related"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hyperlink" Target="https://media.ccc.de/v/bub2018-207-circular_society/related"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hyperlink" Target="https://media.ccc.de/v/bub2018-207-circular_society/related"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hyperlink" Target="https://www.sciencedirect.com/science/article/pii/S0921344920302354?via%3Dihub"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ETCE-LAB/teaching-material/tree/master/The-Limits-to-Growth" TargetMode="External"/><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www.sciencedirect.com/science/article/pii/S0921344920302354?via%3Dihub" TargetMode="External"/><Relationship Id="rId2" Type="http://schemas.openxmlformats.org/officeDocument/2006/relationships/hyperlink" Target="https://creativecommons.org/licenses/by/4.0/" TargetMode="Externa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hyperlink" Target="https://www.sciencedirect.com/science/article/pii/S0921344920302354?via%3Dihub"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hyperlink" Target="https://www.sciencedirect.com/science/article/pii/S0921344920302354?via%3Dihub"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hyperlink" Target="https://www.sciencedirect.com/science/article/pii/S0921344920302354?via%3Dihub" TargetMode="Externa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sciencedirect.com/science/article/pii/S0921344920302354?via%3Dihub"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hyperlink" Target="https://strikemag.org/bullshit-jobs/"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hyperlink" Target="https://www.atlasofplaces.com/essays/on-the-phenomenon-of-bullshit-jobs/" TargetMode="Externa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hyperlink" Target="https://www.atlasofplaces.com/essays/on-the-phenomenon-of-bullshit-jobs/" TargetMode="Externa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hyperlink" Target="https://www.atlasofplaces.com/essays/on-the-phenomenon-of-bullshit-jobs/" TargetMode="External"/><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vasys.tu-clausthal.de/evasys/online.php?pswd=815QR" TargetMode="Externa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hyperlink" Target="https://www.atlasofplaces.com/essays/on-the-phenomenon-of-bullshit-jobs/" TargetMode="External"/><Relationship Id="rId1" Type="http://schemas.openxmlformats.org/officeDocument/2006/relationships/slideLayout" Target="../slideLayouts/slideLayout49.xml"/></Relationships>
</file>

<file path=ppt/slides/_rels/slide41.xml.rels><?xml version="1.0" encoding="UTF-8" standalone="yes"?>
<Relationships xmlns="http://schemas.openxmlformats.org/package/2006/relationships"><Relationship Id="rId2" Type="http://schemas.openxmlformats.org/officeDocument/2006/relationships/hyperlink" Target="https://www.atlasofplaces.com/essays/on-the-phenomenon-of-bullshit-jobs/" TargetMode="External"/><Relationship Id="rId1" Type="http://schemas.openxmlformats.org/officeDocument/2006/relationships/slideLayout" Target="../slideLayouts/slideLayout49.xml"/></Relationships>
</file>

<file path=ppt/slides/_rels/slide42.xml.rels><?xml version="1.0" encoding="UTF-8" standalone="yes"?>
<Relationships xmlns="http://schemas.openxmlformats.org/package/2006/relationships"><Relationship Id="rId2" Type="http://schemas.openxmlformats.org/officeDocument/2006/relationships/hyperlink" Target="https://www.atlasofplaces.com/essays/on-the-phenomenon-of-bullshit-jobs/" TargetMode="External"/><Relationship Id="rId1" Type="http://schemas.openxmlformats.org/officeDocument/2006/relationships/slideLayout" Target="../slideLayouts/slideLayout49.xml"/></Relationships>
</file>

<file path=ppt/slides/_rels/slide43.xml.rels><?xml version="1.0" encoding="UTF-8" standalone="yes"?>
<Relationships xmlns="http://schemas.openxmlformats.org/package/2006/relationships"><Relationship Id="rId2" Type="http://schemas.openxmlformats.org/officeDocument/2006/relationships/hyperlink" Target="https://www.atlasofplaces.com/essays/on-the-phenomenon-of-bullshit-jobs/" TargetMode="External"/><Relationship Id="rId1" Type="http://schemas.openxmlformats.org/officeDocument/2006/relationships/slideLayout" Target="../slideLayouts/slideLayout49.xml"/></Relationships>
</file>

<file path=ppt/slides/_rels/slide44.xml.rels><?xml version="1.0" encoding="UTF-8" standalone="yes"?>
<Relationships xmlns="http://schemas.openxmlformats.org/package/2006/relationships"><Relationship Id="rId2" Type="http://schemas.openxmlformats.org/officeDocument/2006/relationships/hyperlink" Target="https://www.atlasofplaces.com/essays/on-the-phenomenon-of-bullshit-jobs/" TargetMode="External"/><Relationship Id="rId1" Type="http://schemas.openxmlformats.org/officeDocument/2006/relationships/slideLayout" Target="../slideLayouts/slideLayout49.xml"/></Relationships>
</file>

<file path=ppt/slides/_rels/slide45.xml.rels><?xml version="1.0" encoding="UTF-8" standalone="yes"?>
<Relationships xmlns="http://schemas.openxmlformats.org/package/2006/relationships"><Relationship Id="rId2" Type="http://schemas.openxmlformats.org/officeDocument/2006/relationships/hyperlink" Target="https://www.chronicle.com/article/are-you-in-a-bs-job-in-academe-youre-hardly-alone/" TargetMode="External"/><Relationship Id="rId1" Type="http://schemas.openxmlformats.org/officeDocument/2006/relationships/slideLayout" Target="../slideLayouts/slideLayout49.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hyperlink" Target="https://www.atlasofplaces.com/essays/on-the-phenomenon-of-bullshit-jobs/" TargetMode="External"/><Relationship Id="rId1" Type="http://schemas.openxmlformats.org/officeDocument/2006/relationships/slideLayout" Target="../slideLayouts/slideLayout49.xml"/></Relationships>
</file>

<file path=ppt/slides/_rels/slide49.xml.rels><?xml version="1.0" encoding="UTF-8" standalone="yes"?>
<Relationships xmlns="http://schemas.openxmlformats.org/package/2006/relationships"><Relationship Id="rId2" Type="http://schemas.openxmlformats.org/officeDocument/2006/relationships/hyperlink" Target="https://www.atlasofplaces.com/essays/on-the-phenomenon-of-bullshit-jobs/" TargetMode="External"/><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2" Type="http://schemas.openxmlformats.org/officeDocument/2006/relationships/hyperlink" Target="https://www.atlasofplaces.com/essays/on-the-phenomenon-of-bullshit-jobs/" TargetMode="External"/><Relationship Id="rId1" Type="http://schemas.openxmlformats.org/officeDocument/2006/relationships/slideLayout" Target="../slideLayouts/slideLayout49.xml"/></Relationships>
</file>

<file path=ppt/slides/_rels/slide51.xml.rels><?xml version="1.0" encoding="UTF-8" standalone="yes"?>
<Relationships xmlns="http://schemas.openxmlformats.org/package/2006/relationships"><Relationship Id="rId2" Type="http://schemas.openxmlformats.org/officeDocument/2006/relationships/hyperlink" Target="https://www.atlasofplaces.com/essays/on-the-phenomenon-of-bullshit-jobs/" TargetMode="External"/><Relationship Id="rId1" Type="http://schemas.openxmlformats.org/officeDocument/2006/relationships/slideLayout" Target="../slideLayouts/slideLayout49.xml"/></Relationships>
</file>

<file path=ppt/slides/_rels/slide52.xml.rels><?xml version="1.0" encoding="UTF-8" standalone="yes"?>
<Relationships xmlns="http://schemas.openxmlformats.org/package/2006/relationships"><Relationship Id="rId2" Type="http://schemas.openxmlformats.org/officeDocument/2006/relationships/hyperlink" Target="https://www.atlasofplaces.com/essays/on-the-phenomenon-of-bullshit-jobs/" TargetMode="External"/><Relationship Id="rId1" Type="http://schemas.openxmlformats.org/officeDocument/2006/relationships/slideLayout" Target="../slideLayouts/slideLayout49.xml"/></Relationships>
</file>

<file path=ppt/slides/_rels/slide53.xml.rels><?xml version="1.0" encoding="UTF-8" standalone="yes"?>
<Relationships xmlns="http://schemas.openxmlformats.org/package/2006/relationships"><Relationship Id="rId2" Type="http://schemas.openxmlformats.org/officeDocument/2006/relationships/hyperlink" Target="https://www.atlasofplaces.com/essays/on-the-phenomenon-of-bullshit-jobs/" TargetMode="External"/><Relationship Id="rId1" Type="http://schemas.openxmlformats.org/officeDocument/2006/relationships/slideLayout" Target="../slideLayouts/slideLayout49.xml"/></Relationships>
</file>

<file path=ppt/slides/_rels/slide54.xml.rels><?xml version="1.0" encoding="UTF-8" standalone="yes"?>
<Relationships xmlns="http://schemas.openxmlformats.org/package/2006/relationships"><Relationship Id="rId2" Type="http://schemas.openxmlformats.org/officeDocument/2006/relationships/hyperlink" Target="https://www.atlasofplaces.com/essays/on-the-phenomenon-of-bullshit-jobs/" TargetMode="External"/><Relationship Id="rId1" Type="http://schemas.openxmlformats.org/officeDocument/2006/relationships/slideLayout" Target="../slideLayouts/slideLayout4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2" Type="http://schemas.openxmlformats.org/officeDocument/2006/relationships/hyperlink" Target="https://github.com/ETCE-LAB/teaching-material/tree/master/The-Limits-to-Growth/Exercises" TargetMode="External"/><Relationship Id="rId1" Type="http://schemas.openxmlformats.org/officeDocument/2006/relationships/slideLayout" Target="../slideLayouts/slideLayout49.xml"/></Relationships>
</file>

<file path=ppt/slides/_rels/slide57.xml.rels><?xml version="1.0" encoding="UTF-8" standalone="yes"?>
<Relationships xmlns="http://schemas.openxmlformats.org/package/2006/relationships"><Relationship Id="rId3" Type="http://schemas.openxmlformats.org/officeDocument/2006/relationships/hyperlink" Target="https://www.atlasofplaces.com/essays/on-the-phenomenon-of-bullshit-jobs/" TargetMode="External"/><Relationship Id="rId2" Type="http://schemas.openxmlformats.org/officeDocument/2006/relationships/hyperlink" Target="https://media.ccc.de/v/bub2018-207-circular_society/related" TargetMode="Externa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527400" y="1412640"/>
            <a:ext cx="10344240" cy="1130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pPr>
            <a:r>
              <a:rPr lang="en-US" sz="3200" b="1" strike="noStrike" spc="-1">
                <a:solidFill>
                  <a:srgbClr val="008C4F"/>
                </a:solidFill>
                <a:latin typeface="DejaVu Sans"/>
                <a:ea typeface="DejaVu Sans"/>
              </a:rPr>
              <a:t>The Limits to Growth: Sustainability and the Circular Economy</a:t>
            </a:r>
            <a:endParaRPr lang="en-GB" sz="3200" b="0" strike="noStrike" spc="-1">
              <a:solidFill>
                <a:srgbClr val="000000"/>
              </a:solidFill>
              <a:latin typeface="Arial"/>
            </a:endParaRPr>
          </a:p>
        </p:txBody>
      </p:sp>
      <p:sp>
        <p:nvSpPr>
          <p:cNvPr id="216" name="CustomShape 2"/>
          <p:cNvSpPr/>
          <p:nvPr/>
        </p:nvSpPr>
        <p:spPr>
          <a:xfrm>
            <a:off x="527400" y="2852640"/>
            <a:ext cx="10344240" cy="2351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spcBef>
                <a:spcPts val="479"/>
              </a:spcBef>
              <a:tabLst>
                <a:tab pos="0" algn="l"/>
              </a:tabLst>
            </a:pPr>
            <a:r>
              <a:rPr lang="en-US" sz="2400" b="1" strike="noStrike" spc="-1">
                <a:solidFill>
                  <a:srgbClr val="000000"/>
                </a:solidFill>
                <a:latin typeface="DejaVu Sans"/>
                <a:ea typeface="DejaVu Sans"/>
              </a:rPr>
              <a:t>Lecture 8: Circular Societies</a:t>
            </a:r>
            <a:endParaRPr lang="en-GB" sz="2400" b="0" strike="noStrike" spc="-1">
              <a:solidFill>
                <a:srgbClr val="000000"/>
              </a:solidFill>
              <a:latin typeface="Arial"/>
            </a:endParaRPr>
          </a:p>
          <a:p>
            <a:pPr algn="ctr">
              <a:lnSpc>
                <a:spcPct val="100000"/>
              </a:lnSpc>
              <a:spcBef>
                <a:spcPts val="479"/>
              </a:spcBef>
              <a:tabLst>
                <a:tab pos="0" algn="l"/>
              </a:tabLst>
            </a:pPr>
            <a:endParaRPr lang="en-GB" sz="2400" b="0" strike="noStrike" spc="-1">
              <a:solidFill>
                <a:srgbClr val="000000"/>
              </a:solidFill>
              <a:latin typeface="Arial"/>
            </a:endParaRPr>
          </a:p>
          <a:p>
            <a:pPr algn="ctr">
              <a:lnSpc>
                <a:spcPct val="100000"/>
              </a:lnSpc>
              <a:spcBef>
                <a:spcPts val="241"/>
              </a:spcBef>
              <a:tabLst>
                <a:tab pos="0" algn="l"/>
              </a:tabLst>
            </a:pPr>
            <a:endParaRPr lang="en-GB" sz="2400" b="0" strike="noStrike" spc="-1">
              <a:solidFill>
                <a:srgbClr val="000000"/>
              </a:solidFill>
              <a:latin typeface="Arial"/>
            </a:endParaRPr>
          </a:p>
          <a:p>
            <a:pPr algn="ctr">
              <a:lnSpc>
                <a:spcPct val="100000"/>
              </a:lnSpc>
              <a:spcBef>
                <a:spcPts val="241"/>
              </a:spcBef>
              <a:tabLst>
                <a:tab pos="0" algn="l"/>
              </a:tabLst>
            </a:pPr>
            <a:endParaRPr lang="en-GB" sz="2400" b="0" strike="noStrike" spc="-1">
              <a:solidFill>
                <a:srgbClr val="000000"/>
              </a:solidFill>
              <a:latin typeface="Arial"/>
            </a:endParaRPr>
          </a:p>
          <a:p>
            <a:pPr algn="ctr">
              <a:lnSpc>
                <a:spcPct val="100000"/>
              </a:lnSpc>
              <a:spcBef>
                <a:spcPts val="320"/>
              </a:spcBef>
              <a:tabLst>
                <a:tab pos="0" algn="l"/>
              </a:tabLst>
            </a:pPr>
            <a:r>
              <a:rPr lang="en-US" sz="1600" b="0" strike="noStrike" spc="-1">
                <a:solidFill>
                  <a:srgbClr val="000000"/>
                </a:solidFill>
                <a:latin typeface="DejaVu Sans"/>
                <a:ea typeface="DejaVu Sans"/>
              </a:rPr>
              <a:t>Prof. Dr. Benjamin Leiding</a:t>
            </a:r>
            <a:endParaRPr lang="en-GB" sz="1600" b="0" strike="noStrike" spc="-1">
              <a:solidFill>
                <a:srgbClr val="000000"/>
              </a:solidFill>
              <a:latin typeface="Arial"/>
            </a:endParaRPr>
          </a:p>
          <a:p>
            <a:pPr algn="ctr">
              <a:lnSpc>
                <a:spcPct val="100000"/>
              </a:lnSpc>
              <a:spcBef>
                <a:spcPts val="320"/>
              </a:spcBef>
              <a:tabLst>
                <a:tab pos="0" algn="l"/>
              </a:tabLst>
            </a:pPr>
            <a:r>
              <a:rPr lang="en-US" sz="1600" b="0" strike="noStrike" spc="-1">
                <a:solidFill>
                  <a:srgbClr val="000000"/>
                </a:solidFill>
                <a:latin typeface="DejaVu Sans"/>
                <a:ea typeface="DejaVu Sans"/>
              </a:rPr>
              <a:t>M.A. Theresa Sommer</a:t>
            </a:r>
            <a:endParaRPr lang="en-GB" sz="16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335520" y="764640"/>
            <a:ext cx="10731240" cy="48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Circular Society</a:t>
            </a:r>
            <a:endParaRPr lang="en-GB" sz="2400" b="0" strike="noStrike" spc="-1">
              <a:solidFill>
                <a:srgbClr val="000000"/>
              </a:solidFill>
              <a:latin typeface="Arial"/>
            </a:endParaRPr>
          </a:p>
        </p:txBody>
      </p:sp>
      <p:sp>
        <p:nvSpPr>
          <p:cNvPr id="238" name="CustomShape 2"/>
          <p:cNvSpPr/>
          <p:nvPr/>
        </p:nvSpPr>
        <p:spPr>
          <a:xfrm>
            <a:off x="335520" y="1268280"/>
            <a:ext cx="10731240" cy="501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lang="en-US" sz="1800" b="0" strike="noStrike" spc="-1">
                <a:solidFill>
                  <a:srgbClr val="000000"/>
                </a:solidFill>
                <a:latin typeface="DejaVu Sans"/>
                <a:ea typeface="DejaVu Sans"/>
              </a:rPr>
              <a:t>Goals of the CE:</a:t>
            </a:r>
            <a:endParaRPr lang="en-GB" sz="1800" b="0" strike="noStrike" spc="-1">
              <a:solidFill>
                <a:srgbClr val="000000"/>
              </a:solidFill>
              <a:latin typeface="Arial"/>
            </a:endParaRPr>
          </a:p>
          <a:p>
            <a:pPr marL="432000" lvl="1" indent="-213840">
              <a:lnSpc>
                <a:spcPct val="100000"/>
              </a:lnSpc>
              <a:spcBef>
                <a:spcPts val="360"/>
              </a:spcBef>
              <a:buClr>
                <a:srgbClr val="008C4F"/>
              </a:buClr>
              <a:buSzPct val="45000"/>
              <a:buFont typeface="OpenSymbol"/>
              <a:buChar char="—"/>
            </a:pPr>
            <a:r>
              <a:rPr lang="en-US" sz="1800" b="0" strike="noStrike" spc="-1">
                <a:solidFill>
                  <a:srgbClr val="000000"/>
                </a:solidFill>
                <a:latin typeface="DejaVu Sans"/>
                <a:ea typeface="DejaVu Sans"/>
              </a:rPr>
              <a:t>Maintain natural resources and minimize the discharge of substances that are harmful to health and nature</a:t>
            </a:r>
            <a:endParaRPr lang="en-GB" sz="1800" b="0" strike="noStrike" spc="-1">
              <a:solidFill>
                <a:srgbClr val="000000"/>
              </a:solidFill>
              <a:latin typeface="Arial"/>
            </a:endParaRPr>
          </a:p>
          <a:p>
            <a:pPr marL="432000" lvl="1" indent="-213840">
              <a:lnSpc>
                <a:spcPct val="100000"/>
              </a:lnSpc>
              <a:spcBef>
                <a:spcPts val="360"/>
              </a:spcBef>
              <a:buClr>
                <a:srgbClr val="008C4F"/>
              </a:buClr>
              <a:buSzPct val="45000"/>
              <a:buFont typeface="OpenSymbol"/>
              <a:buChar char="—"/>
            </a:pPr>
            <a:r>
              <a:rPr lang="en-US" sz="1800" b="0" strike="noStrike" spc="-1">
                <a:solidFill>
                  <a:srgbClr val="000000"/>
                </a:solidFill>
                <a:latin typeface="DejaVu Sans"/>
                <a:ea typeface="DejaVu Sans"/>
              </a:rPr>
              <a:t>Ecological modernization of the economy to increase resource efficiency, e.g., by technical innovation and digital solutions</a:t>
            </a:r>
            <a:endParaRPr lang="en-GB" sz="1800" b="0" strike="noStrike" spc="-1">
              <a:solidFill>
                <a:srgbClr val="000000"/>
              </a:solidFill>
              <a:latin typeface="Arial"/>
            </a:endParaRPr>
          </a:p>
          <a:p>
            <a:pPr marL="432000" lvl="1" indent="-213840">
              <a:lnSpc>
                <a:spcPct val="100000"/>
              </a:lnSpc>
              <a:spcBef>
                <a:spcPts val="360"/>
              </a:spcBef>
              <a:buClr>
                <a:srgbClr val="008C4F"/>
              </a:buClr>
              <a:buSzPct val="45000"/>
              <a:buFont typeface="OpenSymbol"/>
              <a:buChar char="—"/>
            </a:pPr>
            <a:r>
              <a:rPr lang="en-US" sz="1800" b="0" strike="noStrike" spc="-1">
                <a:solidFill>
                  <a:srgbClr val="000000"/>
                </a:solidFill>
                <a:latin typeface="DejaVu Sans"/>
                <a:ea typeface="DejaVu Sans"/>
              </a:rPr>
              <a:t>Products/services designed and constructed in such a way, 	that they can be returned to the economic and material flows at any time with little financial and energetic effort</a:t>
            </a:r>
            <a:endParaRPr lang="en-GB" sz="1800" b="0" strike="noStrike" spc="-1">
              <a:solidFill>
                <a:srgbClr val="000000"/>
              </a:solidFill>
              <a:latin typeface="Arial"/>
            </a:endParaRPr>
          </a:p>
          <a:p>
            <a:pPr marL="432000" lvl="1" indent="-213840">
              <a:lnSpc>
                <a:spcPct val="100000"/>
              </a:lnSpc>
              <a:spcBef>
                <a:spcPts val="360"/>
              </a:spcBef>
              <a:buClr>
                <a:srgbClr val="008C4F"/>
              </a:buClr>
              <a:buSzPct val="45000"/>
              <a:buFont typeface="OpenSymbol"/>
              <a:buChar char="—"/>
            </a:pPr>
            <a:r>
              <a:rPr lang="en-US" sz="1800" b="0" strike="noStrike" spc="-1">
                <a:solidFill>
                  <a:srgbClr val="000000"/>
                </a:solidFill>
                <a:latin typeface="DejaVu Sans"/>
                <a:ea typeface="DejaVu Sans"/>
              </a:rPr>
              <a:t>Increase/maximize utilization of resources, e.g., Performance Economy</a:t>
            </a:r>
            <a:endParaRPr lang="en-GB" sz="1800" b="0" strike="noStrike" spc="-1">
              <a:solidFill>
                <a:srgbClr val="000000"/>
              </a:solidFill>
              <a:latin typeface="Arial"/>
            </a:endParaRPr>
          </a:p>
        </p:txBody>
      </p:sp>
      <p:sp>
        <p:nvSpPr>
          <p:cNvPr id="239" name="CustomShape 3"/>
          <p:cNvSpPr/>
          <p:nvPr/>
        </p:nvSpPr>
        <p:spPr>
          <a:xfrm>
            <a:off x="432720" y="1148040"/>
            <a:ext cx="1033668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CE Recap</a:t>
            </a:r>
            <a:endParaRPr lang="en-GB" sz="2200" b="0" strike="noStrike" spc="-1">
              <a:solidFill>
                <a:srgbClr val="000000"/>
              </a:solidFill>
              <a:latin typeface="Arial"/>
            </a:endParaRPr>
          </a:p>
        </p:txBody>
      </p:sp>
      <p:sp>
        <p:nvSpPr>
          <p:cNvPr id="240" name="CustomShape 4"/>
          <p:cNvSpPr/>
          <p:nvPr/>
        </p:nvSpPr>
        <p:spPr>
          <a:xfrm>
            <a:off x="263520" y="6411600"/>
            <a:ext cx="9789480" cy="382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Roboto"/>
                <a:ea typeface="Roboto"/>
              </a:rPr>
              <a:t>Partially based on: F. Hofmann, J. Zwiers (2018) – Circular Society – Eine pluralistische und emanzipatorische Alternative zur Circular Economy? – </a:t>
            </a:r>
            <a:r>
              <a:rPr lang="en-US" sz="900" b="0" u="sng" strike="noStrike" spc="-1">
                <a:solidFill>
                  <a:srgbClr val="0000FF"/>
                </a:solidFill>
                <a:uFillTx/>
                <a:latin typeface="Roboto"/>
                <a:ea typeface="Roboto"/>
                <a:hlinkClick r:id="rId2"/>
              </a:rPr>
              <a:t>Link</a:t>
            </a:r>
            <a:r>
              <a:rPr lang="en-US" sz="900" b="0" strike="noStrike" spc="-1">
                <a:solidFill>
                  <a:srgbClr val="A6A6A6"/>
                </a:solidFill>
                <a:latin typeface="Roboto"/>
                <a:ea typeface="Roboto"/>
              </a:rPr>
              <a:t>.</a:t>
            </a:r>
            <a:endParaRPr lang="en-GB" sz="900" b="0" strike="noStrike" spc="-1">
              <a:solidFill>
                <a:srgbClr val="000000"/>
              </a:solidFill>
              <a:latin typeface="Arial"/>
            </a:endParaRPr>
          </a:p>
          <a:p>
            <a:pPr>
              <a:lnSpc>
                <a:spcPct val="100000"/>
              </a:lnSpc>
            </a:pPr>
            <a:r>
              <a:rPr lang="en-US" sz="900" b="0" strike="noStrike" spc="-1">
                <a:solidFill>
                  <a:srgbClr val="A6A6A6"/>
                </a:solidFill>
                <a:latin typeface="Roboto"/>
                <a:ea typeface="Roboto"/>
              </a:rPr>
              <a:t>.</a:t>
            </a:r>
            <a:endParaRPr lang="en-GB" sz="9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CustomShape 1"/>
          <p:cNvSpPr/>
          <p:nvPr/>
        </p:nvSpPr>
        <p:spPr>
          <a:xfrm>
            <a:off x="335520" y="764640"/>
            <a:ext cx="10731240" cy="48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Circular Society</a:t>
            </a:r>
            <a:endParaRPr lang="en-GB" sz="2400" b="0" strike="noStrike" spc="-1">
              <a:solidFill>
                <a:srgbClr val="000000"/>
              </a:solidFill>
              <a:latin typeface="Arial"/>
            </a:endParaRPr>
          </a:p>
        </p:txBody>
      </p:sp>
      <p:sp>
        <p:nvSpPr>
          <p:cNvPr id="242" name="CustomShape 2"/>
          <p:cNvSpPr/>
          <p:nvPr/>
        </p:nvSpPr>
        <p:spPr>
          <a:xfrm>
            <a:off x="432720" y="1148040"/>
            <a:ext cx="1033668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CE Recap</a:t>
            </a:r>
            <a:endParaRPr lang="en-GB" sz="2200" b="0" strike="noStrike" spc="-1">
              <a:solidFill>
                <a:srgbClr val="000000"/>
              </a:solidFill>
              <a:latin typeface="Arial"/>
            </a:endParaRPr>
          </a:p>
        </p:txBody>
      </p:sp>
      <p:sp>
        <p:nvSpPr>
          <p:cNvPr id="243" name="CustomShape 3"/>
          <p:cNvSpPr/>
          <p:nvPr/>
        </p:nvSpPr>
        <p:spPr>
          <a:xfrm>
            <a:off x="263520" y="6411600"/>
            <a:ext cx="9789480" cy="245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Roboto"/>
                <a:ea typeface="Roboto"/>
              </a:rPr>
              <a:t>Image adapted from: M. Jaeger-Erben, F. Hofmann (2019) – Kreislaufwirtschaft - Ein Ausweg aus der sozial-ökologischen Krise? – </a:t>
            </a:r>
            <a:r>
              <a:rPr lang="en-US" sz="900" b="0" u="sng" strike="noStrike" spc="-1">
                <a:solidFill>
                  <a:srgbClr val="0000FF"/>
                </a:solidFill>
                <a:uFillTx/>
                <a:latin typeface="Roboto"/>
                <a:ea typeface="Roboto"/>
                <a:hlinkClick r:id="rId2"/>
              </a:rPr>
              <a:t>Link</a:t>
            </a:r>
            <a:r>
              <a:rPr lang="en-US" sz="900" b="0" strike="noStrike" spc="-1">
                <a:solidFill>
                  <a:srgbClr val="A6A6A6"/>
                </a:solidFill>
                <a:latin typeface="Roboto"/>
                <a:ea typeface="Roboto"/>
              </a:rPr>
              <a:t>.</a:t>
            </a:r>
            <a:endParaRPr lang="en-GB" sz="900" b="0" strike="noStrike" spc="-1">
              <a:solidFill>
                <a:srgbClr val="000000"/>
              </a:solidFill>
              <a:latin typeface="Arial"/>
            </a:endParaRPr>
          </a:p>
        </p:txBody>
      </p:sp>
      <p:sp>
        <p:nvSpPr>
          <p:cNvPr id="244" name="CustomShape 4"/>
          <p:cNvSpPr/>
          <p:nvPr/>
        </p:nvSpPr>
        <p:spPr>
          <a:xfrm>
            <a:off x="3291480" y="5886360"/>
            <a:ext cx="249480" cy="351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000000"/>
                </a:solidFill>
                <a:latin typeface="DejaVu Sans"/>
                <a:ea typeface="DejaVu Sans"/>
              </a:rPr>
              <a:t> </a:t>
            </a:r>
            <a:endParaRPr lang="en-GB" sz="1800" b="0" strike="noStrike" spc="-1">
              <a:solidFill>
                <a:srgbClr val="000000"/>
              </a:solidFill>
              <a:latin typeface="Arial"/>
            </a:endParaRPr>
          </a:p>
        </p:txBody>
      </p:sp>
      <p:pic>
        <p:nvPicPr>
          <p:cNvPr id="245" name="Grafik 244"/>
          <p:cNvPicPr/>
          <p:nvPr/>
        </p:nvPicPr>
        <p:blipFill>
          <a:blip r:embed="rId3"/>
          <a:stretch/>
        </p:blipFill>
        <p:spPr>
          <a:xfrm>
            <a:off x="1371600" y="1965960"/>
            <a:ext cx="8987040" cy="351612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335520" y="764640"/>
            <a:ext cx="10731240" cy="48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Circular Society</a:t>
            </a:r>
            <a:endParaRPr lang="en-GB" sz="2400" b="0" strike="noStrike" spc="-1">
              <a:solidFill>
                <a:srgbClr val="000000"/>
              </a:solidFill>
              <a:latin typeface="Arial"/>
            </a:endParaRPr>
          </a:p>
        </p:txBody>
      </p:sp>
      <p:sp>
        <p:nvSpPr>
          <p:cNvPr id="247" name="CustomShape 2"/>
          <p:cNvSpPr/>
          <p:nvPr/>
        </p:nvSpPr>
        <p:spPr>
          <a:xfrm>
            <a:off x="335520" y="1268280"/>
            <a:ext cx="10731240" cy="501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lang="en-US" sz="1800" b="0" strike="noStrike" spc="-1">
                <a:solidFill>
                  <a:srgbClr val="000000"/>
                </a:solidFill>
                <a:latin typeface="DejaVu Sans"/>
                <a:ea typeface="DejaVu Sans"/>
              </a:rPr>
              <a:t>Replace the LE with circularly oriented forms of consumption and production</a:t>
            </a:r>
            <a:endParaRPr lang="en-GB" sz="1800" b="0" strike="noStrike" spc="-1">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lang="en-US" sz="1800" b="0" strike="noStrike" spc="-1">
                <a:solidFill>
                  <a:srgbClr val="000000"/>
                </a:solidFill>
                <a:latin typeface="DejaVu Sans"/>
                <a:ea typeface="DejaVu Sans"/>
              </a:rPr>
              <a:t>CE focus mostly on earned value management (“Wertschöpfungsmanagement”), product-service systems, product/business model innovations within existing power asymmetries </a:t>
            </a:r>
            <a:endParaRPr lang="en-GB" sz="1800" b="0" strike="noStrike" spc="-1">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lang="en-US" sz="1800" b="0" strike="noStrike" spc="-1">
                <a:solidFill>
                  <a:srgbClr val="000000"/>
                </a:solidFill>
                <a:latin typeface="DejaVu Sans"/>
                <a:ea typeface="DejaVu Sans"/>
              </a:rPr>
              <a:t>Decouple economic growth and consumption of natural resources</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algn="ctr">
              <a:lnSpc>
                <a:spcPct val="100000"/>
              </a:lnSpc>
              <a:spcBef>
                <a:spcPts val="360"/>
              </a:spcBef>
            </a:pPr>
            <a:r>
              <a:rPr lang="en-US" sz="1800" b="0" strike="noStrike" spc="-1">
                <a:solidFill>
                  <a:srgbClr val="FFFFFF"/>
                </a:solidFill>
                <a:latin typeface="DejaVu Sans"/>
                <a:ea typeface="DejaVu Sans"/>
              </a:rPr>
              <a:t>→ But why do we need neverending economic growth and why is it good to consume as many goods and services as possible?</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DejaVu Sans"/>
                <a:ea typeface="DejaVu Sans"/>
              </a:rPr>
              <a:t>Alternatives:</a:t>
            </a: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DejaVu Sans"/>
                <a:ea typeface="DejaVu Sans"/>
              </a:rPr>
              <a:t>Sufficiency strategies and lifestyle changes</a:t>
            </a: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DejaVu Sans"/>
                <a:ea typeface="DejaVu Sans"/>
              </a:rPr>
              <a:t>Question the prevailing entrepreneurial orientation towards the shareholder concept </a:t>
            </a: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DejaVu Sans"/>
                <a:ea typeface="DejaVu Sans"/>
              </a:rPr>
              <a:t>Deconstruction of existing power and hegemonic relations</a:t>
            </a:r>
            <a:endParaRPr lang="en-GB" sz="1800" b="0" strike="noStrike" spc="-1">
              <a:solidFill>
                <a:srgbClr val="000000"/>
              </a:solidFill>
              <a:latin typeface="Arial"/>
            </a:endParaRPr>
          </a:p>
        </p:txBody>
      </p:sp>
      <p:sp>
        <p:nvSpPr>
          <p:cNvPr id="248" name="CustomShape 3"/>
          <p:cNvSpPr/>
          <p:nvPr/>
        </p:nvSpPr>
        <p:spPr>
          <a:xfrm>
            <a:off x="432720" y="1148040"/>
            <a:ext cx="1033668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CE Criticism</a:t>
            </a:r>
            <a:endParaRPr lang="en-GB" sz="2200" b="0" strike="noStrike" spc="-1">
              <a:solidFill>
                <a:srgbClr val="000000"/>
              </a:solidFill>
              <a:latin typeface="Arial"/>
            </a:endParaRPr>
          </a:p>
        </p:txBody>
      </p:sp>
      <p:sp>
        <p:nvSpPr>
          <p:cNvPr id="249" name="CustomShape 4"/>
          <p:cNvSpPr/>
          <p:nvPr/>
        </p:nvSpPr>
        <p:spPr>
          <a:xfrm>
            <a:off x="263520" y="6411600"/>
            <a:ext cx="9789480" cy="382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Roboto"/>
                <a:ea typeface="Roboto"/>
              </a:rPr>
              <a:t>Partially based on: F. Hofmann, J. Zwiers (2018) – Circular Society – Eine pluralistische und emanzipatorische Alternative zur Circular Economy? – </a:t>
            </a:r>
            <a:r>
              <a:rPr lang="en-US" sz="900" b="0" u="sng" strike="noStrike" spc="-1">
                <a:solidFill>
                  <a:srgbClr val="0000FF"/>
                </a:solidFill>
                <a:uFillTx/>
                <a:latin typeface="Roboto"/>
                <a:ea typeface="Roboto"/>
                <a:hlinkClick r:id="rId2"/>
              </a:rPr>
              <a:t>Link</a:t>
            </a:r>
            <a:r>
              <a:rPr lang="en-US" sz="900" b="0" strike="noStrike" spc="-1">
                <a:solidFill>
                  <a:srgbClr val="A6A6A6"/>
                </a:solidFill>
                <a:latin typeface="Roboto"/>
                <a:ea typeface="Roboto"/>
              </a:rPr>
              <a:t>.</a:t>
            </a:r>
            <a:endParaRPr lang="en-GB" sz="900" b="0" strike="noStrike" spc="-1">
              <a:solidFill>
                <a:srgbClr val="000000"/>
              </a:solidFill>
              <a:latin typeface="Arial"/>
            </a:endParaRPr>
          </a:p>
          <a:p>
            <a:pPr>
              <a:lnSpc>
                <a:spcPct val="100000"/>
              </a:lnSpc>
            </a:pPr>
            <a:r>
              <a:rPr lang="en-US" sz="900" b="0" strike="noStrike" spc="-1">
                <a:solidFill>
                  <a:srgbClr val="A6A6A6"/>
                </a:solidFill>
                <a:latin typeface="Roboto"/>
                <a:ea typeface="Roboto"/>
              </a:rPr>
              <a:t>.</a:t>
            </a:r>
            <a:endParaRPr lang="en-GB" sz="900" b="0" strike="noStrike" spc="-1">
              <a:solidFill>
                <a:srgbClr val="0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335520" y="764640"/>
            <a:ext cx="10731240" cy="48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Circular Society</a:t>
            </a:r>
            <a:endParaRPr lang="en-GB" sz="2400" b="0" strike="noStrike" spc="-1">
              <a:solidFill>
                <a:srgbClr val="000000"/>
              </a:solidFill>
              <a:latin typeface="Arial"/>
            </a:endParaRPr>
          </a:p>
        </p:txBody>
      </p:sp>
      <p:sp>
        <p:nvSpPr>
          <p:cNvPr id="251" name="CustomShape 2"/>
          <p:cNvSpPr/>
          <p:nvPr/>
        </p:nvSpPr>
        <p:spPr>
          <a:xfrm>
            <a:off x="335520" y="1268280"/>
            <a:ext cx="10731240" cy="501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lang="en-US" sz="1800" b="0" strike="noStrike" spc="-1">
                <a:solidFill>
                  <a:srgbClr val="000000"/>
                </a:solidFill>
                <a:latin typeface="DejaVu Sans"/>
                <a:ea typeface="DejaVu Sans"/>
              </a:rPr>
              <a:t>Replace the LE with circularly oriented forms of consumption and production</a:t>
            </a:r>
            <a:endParaRPr lang="en-GB" sz="1800" b="0" strike="noStrike" spc="-1">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lang="en-US" sz="1800" b="0" strike="noStrike" spc="-1">
                <a:solidFill>
                  <a:srgbClr val="000000"/>
                </a:solidFill>
                <a:latin typeface="DejaVu Sans"/>
                <a:ea typeface="DejaVu Sans"/>
              </a:rPr>
              <a:t>CE focus mostly on earned value management (“Wertschöpfungsmanagement”), product-service systems, product/business model innovations within existing power asymmetries </a:t>
            </a:r>
            <a:endParaRPr lang="en-GB" sz="1800" b="0" strike="noStrike" spc="-1">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lang="en-US" sz="1800" b="0" strike="noStrike" spc="-1">
                <a:solidFill>
                  <a:srgbClr val="000000"/>
                </a:solidFill>
                <a:latin typeface="DejaVu Sans"/>
                <a:ea typeface="DejaVu Sans"/>
              </a:rPr>
              <a:t>Decouple economic growth and consumption of natural resources</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algn="ctr">
              <a:lnSpc>
                <a:spcPct val="100000"/>
              </a:lnSpc>
              <a:spcBef>
                <a:spcPts val="360"/>
              </a:spcBef>
            </a:pPr>
            <a:r>
              <a:rPr lang="en-US" sz="1800" b="1" strike="noStrike" spc="-1">
                <a:solidFill>
                  <a:srgbClr val="000000"/>
                </a:solidFill>
                <a:latin typeface="DejaVu Sans"/>
                <a:ea typeface="DejaVu Sans"/>
              </a:rPr>
              <a:t>→ But why do we need never ending economic growth and why is it good to consume as many goods and services as possible?</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DejaVu Sans"/>
                <a:ea typeface="DejaVu Sans"/>
              </a:rPr>
              <a:t>Alternatives:</a:t>
            </a: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DejaVu Sans"/>
                <a:ea typeface="DejaVu Sans"/>
              </a:rPr>
              <a:t>Sufficiency strategies and lifestyle changes</a:t>
            </a: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DejaVu Sans"/>
                <a:ea typeface="DejaVu Sans"/>
              </a:rPr>
              <a:t>Question the prevailing entrepreneurial orientation towards the shareholder concept </a:t>
            </a: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DejaVu Sans"/>
                <a:ea typeface="DejaVu Sans"/>
              </a:rPr>
              <a:t>Deconstruction of existing power and hegemonic relations</a:t>
            </a:r>
            <a:endParaRPr lang="en-GB" sz="1800" b="0" strike="noStrike" spc="-1">
              <a:solidFill>
                <a:srgbClr val="000000"/>
              </a:solidFill>
              <a:latin typeface="Arial"/>
            </a:endParaRPr>
          </a:p>
        </p:txBody>
      </p:sp>
      <p:sp>
        <p:nvSpPr>
          <p:cNvPr id="252" name="CustomShape 3"/>
          <p:cNvSpPr/>
          <p:nvPr/>
        </p:nvSpPr>
        <p:spPr>
          <a:xfrm>
            <a:off x="432720" y="1148040"/>
            <a:ext cx="1033668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CE Criticism</a:t>
            </a:r>
            <a:endParaRPr lang="en-GB" sz="2200" b="0" strike="noStrike" spc="-1">
              <a:solidFill>
                <a:srgbClr val="000000"/>
              </a:solidFill>
              <a:latin typeface="Arial"/>
            </a:endParaRPr>
          </a:p>
        </p:txBody>
      </p:sp>
      <p:sp>
        <p:nvSpPr>
          <p:cNvPr id="253" name="CustomShape 4"/>
          <p:cNvSpPr/>
          <p:nvPr/>
        </p:nvSpPr>
        <p:spPr>
          <a:xfrm>
            <a:off x="263520" y="6411600"/>
            <a:ext cx="9789480" cy="382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Roboto"/>
                <a:ea typeface="Roboto"/>
              </a:rPr>
              <a:t>Partially based on: F. Hofmann, J. Zwiers (2018) – Circular Society – Eine pluralistische und emanzipatorische Alternative zur Circular Economy? – </a:t>
            </a:r>
            <a:r>
              <a:rPr lang="en-US" sz="900" b="0" u="sng" strike="noStrike" spc="-1">
                <a:solidFill>
                  <a:srgbClr val="0000FF"/>
                </a:solidFill>
                <a:uFillTx/>
                <a:latin typeface="Roboto"/>
                <a:ea typeface="Roboto"/>
                <a:hlinkClick r:id="rId2"/>
              </a:rPr>
              <a:t>Link</a:t>
            </a:r>
            <a:r>
              <a:rPr lang="en-US" sz="900" b="0" strike="noStrike" spc="-1">
                <a:solidFill>
                  <a:srgbClr val="A6A6A6"/>
                </a:solidFill>
                <a:latin typeface="Roboto"/>
                <a:ea typeface="Roboto"/>
              </a:rPr>
              <a:t>.</a:t>
            </a:r>
            <a:endParaRPr lang="en-GB" sz="900" b="0" strike="noStrike" spc="-1">
              <a:solidFill>
                <a:srgbClr val="000000"/>
              </a:solidFill>
              <a:latin typeface="Arial"/>
            </a:endParaRPr>
          </a:p>
          <a:p>
            <a:pPr>
              <a:lnSpc>
                <a:spcPct val="100000"/>
              </a:lnSpc>
            </a:pPr>
            <a:r>
              <a:rPr lang="en-US" sz="900" b="0" strike="noStrike" spc="-1">
                <a:solidFill>
                  <a:srgbClr val="A6A6A6"/>
                </a:solidFill>
                <a:latin typeface="Roboto"/>
                <a:ea typeface="Roboto"/>
              </a:rPr>
              <a:t>.</a:t>
            </a:r>
            <a:endParaRPr lang="en-GB" sz="900" b="0" strike="noStrike" spc="-1">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335520" y="764640"/>
            <a:ext cx="10731240" cy="48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Circular Society</a:t>
            </a:r>
            <a:endParaRPr lang="en-GB" sz="2400" b="0" strike="noStrike" spc="-1">
              <a:solidFill>
                <a:srgbClr val="000000"/>
              </a:solidFill>
              <a:latin typeface="Arial"/>
            </a:endParaRPr>
          </a:p>
        </p:txBody>
      </p:sp>
      <p:sp>
        <p:nvSpPr>
          <p:cNvPr id="255" name="CustomShape 2"/>
          <p:cNvSpPr/>
          <p:nvPr/>
        </p:nvSpPr>
        <p:spPr>
          <a:xfrm>
            <a:off x="432720" y="1148040"/>
            <a:ext cx="1033668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CE Criticism</a:t>
            </a:r>
            <a:endParaRPr lang="en-GB" sz="2200" b="0" strike="noStrike" spc="-1">
              <a:solidFill>
                <a:srgbClr val="000000"/>
              </a:solidFill>
              <a:latin typeface="Arial"/>
            </a:endParaRPr>
          </a:p>
        </p:txBody>
      </p:sp>
      <p:sp>
        <p:nvSpPr>
          <p:cNvPr id="256" name="CustomShape 3"/>
          <p:cNvSpPr/>
          <p:nvPr/>
        </p:nvSpPr>
        <p:spPr>
          <a:xfrm>
            <a:off x="263520" y="6411600"/>
            <a:ext cx="9789480" cy="245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Roboto"/>
                <a:ea typeface="Roboto"/>
              </a:rPr>
              <a:t>Image adapted from: M. Jaeger-Erben, F. Hofmann (2019) – Kreislaufwirtschaft - Ein Ausweg aus der sozial-ökologischen Krise? – </a:t>
            </a:r>
            <a:r>
              <a:rPr lang="en-US" sz="900" b="0" u="sng" strike="noStrike" spc="-1">
                <a:solidFill>
                  <a:srgbClr val="0000FF"/>
                </a:solidFill>
                <a:uFillTx/>
                <a:latin typeface="Roboto"/>
                <a:ea typeface="Roboto"/>
                <a:hlinkClick r:id="rId2"/>
              </a:rPr>
              <a:t>Link</a:t>
            </a:r>
            <a:r>
              <a:rPr lang="en-US" sz="900" b="0" strike="noStrike" spc="-1">
                <a:solidFill>
                  <a:srgbClr val="A6A6A6"/>
                </a:solidFill>
                <a:latin typeface="Roboto"/>
                <a:ea typeface="Roboto"/>
              </a:rPr>
              <a:t>.</a:t>
            </a:r>
            <a:endParaRPr lang="en-GB" sz="900" b="0" strike="noStrike" spc="-1">
              <a:solidFill>
                <a:srgbClr val="000000"/>
              </a:solidFill>
              <a:latin typeface="Arial"/>
            </a:endParaRPr>
          </a:p>
        </p:txBody>
      </p:sp>
      <p:pic>
        <p:nvPicPr>
          <p:cNvPr id="257" name="Grafik 256"/>
          <p:cNvPicPr/>
          <p:nvPr/>
        </p:nvPicPr>
        <p:blipFill>
          <a:blip r:embed="rId3"/>
          <a:stretch/>
        </p:blipFill>
        <p:spPr>
          <a:xfrm>
            <a:off x="605520" y="1521360"/>
            <a:ext cx="8570520" cy="498852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335520" y="764640"/>
            <a:ext cx="10731240" cy="48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Circular Society</a:t>
            </a:r>
            <a:endParaRPr lang="en-GB" sz="2400" b="0" strike="noStrike" spc="-1">
              <a:solidFill>
                <a:srgbClr val="000000"/>
              </a:solidFill>
              <a:latin typeface="Arial"/>
            </a:endParaRPr>
          </a:p>
        </p:txBody>
      </p:sp>
      <p:sp>
        <p:nvSpPr>
          <p:cNvPr id="259" name="CustomShape 2"/>
          <p:cNvSpPr/>
          <p:nvPr/>
        </p:nvSpPr>
        <p:spPr>
          <a:xfrm>
            <a:off x="335520" y="1268280"/>
            <a:ext cx="10731240" cy="501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lang="en-US" sz="1800" b="0" strike="noStrike" spc="-1">
                <a:solidFill>
                  <a:srgbClr val="000000"/>
                </a:solidFill>
                <a:latin typeface="DejaVu Sans"/>
                <a:ea typeface="DejaVu Sans"/>
              </a:rPr>
              <a:t>Replace the LE with circularly oriented forms of consumption and production</a:t>
            </a:r>
            <a:endParaRPr lang="en-GB" sz="1800" b="0" strike="noStrike" spc="-1">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lang="en-US" sz="1800" b="0" strike="noStrike" spc="-1">
                <a:solidFill>
                  <a:srgbClr val="000000"/>
                </a:solidFill>
                <a:latin typeface="DejaVu Sans"/>
                <a:ea typeface="DejaVu Sans"/>
              </a:rPr>
              <a:t>CE focus mostly on earned value management (“Wertschöpfungsmanagement”), product-service systems, product/business model innovations within existing power asymmetries </a:t>
            </a:r>
            <a:endParaRPr lang="en-GB" sz="1800" b="0" strike="noStrike" spc="-1">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lang="en-US" sz="1800" b="0" strike="noStrike" spc="-1">
                <a:solidFill>
                  <a:srgbClr val="000000"/>
                </a:solidFill>
                <a:latin typeface="DejaVu Sans"/>
                <a:ea typeface="DejaVu Sans"/>
              </a:rPr>
              <a:t>Decouple economic growth and consumption of natural resources</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algn="ctr">
              <a:lnSpc>
                <a:spcPct val="100000"/>
              </a:lnSpc>
              <a:spcBef>
                <a:spcPts val="360"/>
              </a:spcBef>
            </a:pPr>
            <a:r>
              <a:rPr lang="en-US" sz="1800" b="1" strike="noStrike" spc="-1">
                <a:solidFill>
                  <a:srgbClr val="000000"/>
                </a:solidFill>
                <a:latin typeface="DejaVu Sans"/>
                <a:ea typeface="DejaVu Sans"/>
              </a:rPr>
              <a:t>→ But why do we need never ending economic growth and why is it good to consume as many goods and services as possible?</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lang="en-US" sz="1800" b="0" strike="noStrike" spc="-1">
                <a:solidFill>
                  <a:srgbClr val="000000"/>
                </a:solidFill>
                <a:latin typeface="DejaVu Sans"/>
                <a:ea typeface="DejaVu Sans"/>
              </a:rPr>
              <a:t>Alternatives:</a:t>
            </a:r>
            <a:endParaRPr lang="en-GB" sz="1800" b="0" strike="noStrike" spc="-1">
              <a:solidFill>
                <a:srgbClr val="000000"/>
              </a:solidFill>
              <a:latin typeface="Arial"/>
            </a:endParaRPr>
          </a:p>
          <a:p>
            <a:pPr marL="432000" lvl="1" indent="-213840">
              <a:lnSpc>
                <a:spcPct val="100000"/>
              </a:lnSpc>
              <a:spcBef>
                <a:spcPts val="360"/>
              </a:spcBef>
              <a:buClr>
                <a:srgbClr val="008C4F"/>
              </a:buClr>
              <a:buSzPct val="45000"/>
              <a:buFont typeface="OpenSymbol"/>
              <a:buChar char="—"/>
            </a:pPr>
            <a:r>
              <a:rPr lang="en-US" sz="1800" b="0" strike="noStrike" spc="-1">
                <a:solidFill>
                  <a:srgbClr val="000000"/>
                </a:solidFill>
                <a:latin typeface="DejaVu Sans"/>
                <a:ea typeface="DejaVu Sans"/>
              </a:rPr>
              <a:t>Sufficiency strategies and lifestyle changes</a:t>
            </a:r>
            <a:endParaRPr lang="en-GB" sz="1800" b="0" strike="noStrike" spc="-1">
              <a:solidFill>
                <a:srgbClr val="000000"/>
              </a:solidFill>
              <a:latin typeface="Arial"/>
            </a:endParaRPr>
          </a:p>
          <a:p>
            <a:pPr marL="432000" lvl="1" indent="-213840">
              <a:lnSpc>
                <a:spcPct val="100000"/>
              </a:lnSpc>
              <a:spcBef>
                <a:spcPts val="360"/>
              </a:spcBef>
              <a:buClr>
                <a:srgbClr val="008C4F"/>
              </a:buClr>
              <a:buSzPct val="45000"/>
              <a:buFont typeface="OpenSymbol"/>
              <a:buChar char="—"/>
            </a:pPr>
            <a:r>
              <a:rPr lang="en-US" sz="1800" b="0" strike="noStrike" spc="-1">
                <a:solidFill>
                  <a:srgbClr val="000000"/>
                </a:solidFill>
                <a:latin typeface="DejaVu Sans"/>
                <a:ea typeface="DejaVu Sans"/>
              </a:rPr>
              <a:t>Question the prevailing entrepreneurial orientation towards the shareholder concept </a:t>
            </a:r>
            <a:endParaRPr lang="en-GB" sz="1800" b="0" strike="noStrike" spc="-1">
              <a:solidFill>
                <a:srgbClr val="000000"/>
              </a:solidFill>
              <a:latin typeface="Arial"/>
            </a:endParaRPr>
          </a:p>
          <a:p>
            <a:pPr marL="432000" lvl="1" indent="-213840">
              <a:lnSpc>
                <a:spcPct val="100000"/>
              </a:lnSpc>
              <a:spcBef>
                <a:spcPts val="360"/>
              </a:spcBef>
              <a:buClr>
                <a:srgbClr val="008C4F"/>
              </a:buClr>
              <a:buSzPct val="45000"/>
              <a:buFont typeface="OpenSymbol"/>
              <a:buChar char="—"/>
            </a:pPr>
            <a:r>
              <a:rPr lang="en-US" sz="1800" b="0" strike="noStrike" spc="-1">
                <a:solidFill>
                  <a:srgbClr val="000000"/>
                </a:solidFill>
                <a:latin typeface="DejaVu Sans"/>
                <a:ea typeface="DejaVu Sans"/>
              </a:rPr>
              <a:t>Deconstruction of existing power and hegemonic relations</a:t>
            </a:r>
            <a:endParaRPr lang="en-GB" sz="1800" b="0" strike="noStrike" spc="-1">
              <a:solidFill>
                <a:srgbClr val="000000"/>
              </a:solidFill>
              <a:latin typeface="Arial"/>
            </a:endParaRPr>
          </a:p>
        </p:txBody>
      </p:sp>
      <p:sp>
        <p:nvSpPr>
          <p:cNvPr id="260" name="CustomShape 3"/>
          <p:cNvSpPr/>
          <p:nvPr/>
        </p:nvSpPr>
        <p:spPr>
          <a:xfrm>
            <a:off x="432720" y="1148040"/>
            <a:ext cx="1033668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CE Criticism</a:t>
            </a:r>
            <a:endParaRPr lang="en-GB" sz="2200" b="0" strike="noStrike" spc="-1">
              <a:solidFill>
                <a:srgbClr val="000000"/>
              </a:solidFill>
              <a:latin typeface="Arial"/>
            </a:endParaRPr>
          </a:p>
        </p:txBody>
      </p:sp>
      <p:sp>
        <p:nvSpPr>
          <p:cNvPr id="261" name="CustomShape 4"/>
          <p:cNvSpPr/>
          <p:nvPr/>
        </p:nvSpPr>
        <p:spPr>
          <a:xfrm>
            <a:off x="263520" y="6411600"/>
            <a:ext cx="9789480" cy="382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Roboto"/>
                <a:ea typeface="Roboto"/>
              </a:rPr>
              <a:t>Partially based on: F. Hofmann, J. Zwiers (2018) – Circular Society – Eine pluralistische und emanzipatorische Alternative zur Circular Economy? – </a:t>
            </a:r>
            <a:r>
              <a:rPr lang="en-US" sz="900" b="0" u="sng" strike="noStrike" spc="-1">
                <a:solidFill>
                  <a:srgbClr val="0000FF"/>
                </a:solidFill>
                <a:uFillTx/>
                <a:latin typeface="Roboto"/>
                <a:ea typeface="Roboto"/>
                <a:hlinkClick r:id="rId2"/>
              </a:rPr>
              <a:t>Link</a:t>
            </a:r>
            <a:r>
              <a:rPr lang="en-US" sz="900" b="0" strike="noStrike" spc="-1">
                <a:solidFill>
                  <a:srgbClr val="A6A6A6"/>
                </a:solidFill>
                <a:latin typeface="Roboto"/>
                <a:ea typeface="Roboto"/>
              </a:rPr>
              <a:t>.</a:t>
            </a:r>
            <a:endParaRPr lang="en-GB" sz="900" b="0" strike="noStrike" spc="-1">
              <a:solidFill>
                <a:srgbClr val="000000"/>
              </a:solidFill>
              <a:latin typeface="Arial"/>
            </a:endParaRPr>
          </a:p>
          <a:p>
            <a:pPr>
              <a:lnSpc>
                <a:spcPct val="100000"/>
              </a:lnSpc>
            </a:pPr>
            <a:r>
              <a:rPr lang="en-US" sz="900" b="0" strike="noStrike" spc="-1">
                <a:solidFill>
                  <a:srgbClr val="A6A6A6"/>
                </a:solidFill>
                <a:latin typeface="Roboto"/>
                <a:ea typeface="Roboto"/>
              </a:rPr>
              <a:t>.</a:t>
            </a:r>
            <a:endParaRPr lang="en-GB" sz="900" b="0" strike="noStrike" spc="-1">
              <a:solidFill>
                <a:srgbClr val="000000"/>
              </a:solid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335520" y="764640"/>
            <a:ext cx="10731240" cy="48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Circular Society</a:t>
            </a:r>
            <a:endParaRPr lang="en-GB" sz="2400" b="0" strike="noStrike" spc="-1">
              <a:solidFill>
                <a:srgbClr val="000000"/>
              </a:solidFill>
              <a:latin typeface="Arial"/>
            </a:endParaRPr>
          </a:p>
        </p:txBody>
      </p:sp>
      <p:sp>
        <p:nvSpPr>
          <p:cNvPr id="263" name="CustomShape 2"/>
          <p:cNvSpPr/>
          <p:nvPr/>
        </p:nvSpPr>
        <p:spPr>
          <a:xfrm>
            <a:off x="335520" y="1268280"/>
            <a:ext cx="10731240" cy="501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lang="en-US" sz="1800" b="0" strike="noStrike" spc="-1">
                <a:solidFill>
                  <a:srgbClr val="000000"/>
                </a:solidFill>
                <a:latin typeface="DejaVu Sans"/>
                <a:ea typeface="DejaVu Sans"/>
              </a:rPr>
              <a:t>Circular Society → CS</a:t>
            </a:r>
            <a:endParaRPr lang="en-GB" sz="1800" b="0" strike="noStrike" spc="-1">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lang="en-US" sz="1800" b="0" strike="noStrike" spc="-1">
                <a:solidFill>
                  <a:srgbClr val="000000"/>
                </a:solidFill>
                <a:latin typeface="DejaVu Sans"/>
                <a:ea typeface="DejaVu Sans"/>
              </a:rPr>
              <a:t>Goals of the CS: </a:t>
            </a:r>
            <a:endParaRPr lang="en-GB" sz="1800" b="0" strike="noStrike" spc="-1">
              <a:solidFill>
                <a:srgbClr val="000000"/>
              </a:solidFill>
              <a:latin typeface="Arial"/>
            </a:endParaRPr>
          </a:p>
          <a:p>
            <a:pPr marL="432000" lvl="1" indent="-213840">
              <a:lnSpc>
                <a:spcPct val="100000"/>
              </a:lnSpc>
              <a:spcBef>
                <a:spcPts val="360"/>
              </a:spcBef>
              <a:buClr>
                <a:srgbClr val="008C4F"/>
              </a:buClr>
              <a:buSzPct val="45000"/>
              <a:buFont typeface="OpenSymbol"/>
              <a:buChar char="—"/>
            </a:pPr>
            <a:r>
              <a:rPr lang="en-US" sz="1800" b="0" strike="noStrike" spc="-1">
                <a:solidFill>
                  <a:srgbClr val="000000"/>
                </a:solidFill>
                <a:latin typeface="DejaVu Sans"/>
                <a:ea typeface="DejaVu Sans"/>
              </a:rPr>
              <a:t>Not just “CE + social”</a:t>
            </a:r>
            <a:endParaRPr lang="en-GB" sz="1800" b="0" strike="noStrike" spc="-1">
              <a:solidFill>
                <a:srgbClr val="000000"/>
              </a:solidFill>
              <a:latin typeface="Arial"/>
            </a:endParaRPr>
          </a:p>
          <a:p>
            <a:pPr marL="432000" lvl="1" indent="-213840">
              <a:lnSpc>
                <a:spcPct val="100000"/>
              </a:lnSpc>
              <a:spcBef>
                <a:spcPts val="360"/>
              </a:spcBef>
              <a:buClr>
                <a:srgbClr val="008C4F"/>
              </a:buClr>
              <a:buSzPct val="45000"/>
              <a:buFont typeface="OpenSymbol"/>
              <a:buChar char="—"/>
            </a:pPr>
            <a:r>
              <a:rPr lang="en-US" sz="1800" b="0" strike="noStrike" spc="-1">
                <a:solidFill>
                  <a:srgbClr val="000000"/>
                </a:solidFill>
                <a:latin typeface="DejaVu Sans"/>
                <a:ea typeface="DejaVu Sans"/>
              </a:rPr>
              <a:t>Socio-political transformation and reorganization</a:t>
            </a:r>
            <a:endParaRPr lang="en-GB" sz="1800" b="0" strike="noStrike" spc="-1">
              <a:solidFill>
                <a:srgbClr val="000000"/>
              </a:solidFill>
              <a:latin typeface="Arial"/>
            </a:endParaRPr>
          </a:p>
          <a:p>
            <a:pPr marL="432000" lvl="1" indent="-213840">
              <a:lnSpc>
                <a:spcPct val="100000"/>
              </a:lnSpc>
              <a:spcBef>
                <a:spcPts val="360"/>
              </a:spcBef>
              <a:buClr>
                <a:srgbClr val="008C4F"/>
              </a:buClr>
              <a:buSzPct val="45000"/>
              <a:buFont typeface="OpenSymbol"/>
              <a:buChar char="—"/>
            </a:pPr>
            <a:r>
              <a:rPr lang="en-US" sz="1800" b="0" strike="noStrike" spc="-1">
                <a:solidFill>
                  <a:srgbClr val="000000"/>
                </a:solidFill>
                <a:latin typeface="DejaVu Sans"/>
                <a:ea typeface="DejaVu Sans"/>
              </a:rPr>
              <a:t>Replace intransparent and inequity-based value chains of the LE with democratic, transparent and cooperatively organized value chains </a:t>
            </a: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DejaVu Sans"/>
                <a:ea typeface="DejaVu Sans"/>
              </a:rPr>
              <a:t>Also → preserve the environment/ressources for present and future generations and enable social participation and quality of life</a:t>
            </a: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DejaVu Sans"/>
                <a:ea typeface="DejaVu Sans"/>
              </a:rPr>
              <a:t>All-encompassing  change necessary if the CE is to be the subject of a socio-ecological transformation </a:t>
            </a: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DejaVu Sans"/>
                <a:ea typeface="DejaVu Sans"/>
              </a:rPr>
              <a:t>Democratisation of value creation processes and strategies for the activation and emancipation of different stakeholder groups</a:t>
            </a:r>
            <a:endParaRPr lang="en-GB" sz="1800" b="0" strike="noStrike" spc="-1">
              <a:solidFill>
                <a:srgbClr val="000000"/>
              </a:solidFill>
              <a:latin typeface="Arial"/>
            </a:endParaRPr>
          </a:p>
        </p:txBody>
      </p:sp>
      <p:sp>
        <p:nvSpPr>
          <p:cNvPr id="264" name="CustomShape 3"/>
          <p:cNvSpPr/>
          <p:nvPr/>
        </p:nvSpPr>
        <p:spPr>
          <a:xfrm>
            <a:off x="432720" y="1148040"/>
            <a:ext cx="1033668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Overview</a:t>
            </a:r>
            <a:endParaRPr lang="en-GB" sz="2200" b="0" strike="noStrike" spc="-1">
              <a:solidFill>
                <a:srgbClr val="000000"/>
              </a:solidFill>
              <a:latin typeface="Arial"/>
            </a:endParaRPr>
          </a:p>
        </p:txBody>
      </p:sp>
      <p:sp>
        <p:nvSpPr>
          <p:cNvPr id="265" name="CustomShape 4"/>
          <p:cNvSpPr/>
          <p:nvPr/>
        </p:nvSpPr>
        <p:spPr>
          <a:xfrm>
            <a:off x="263520" y="6411600"/>
            <a:ext cx="9789480" cy="382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Roboto"/>
                <a:ea typeface="Roboto"/>
              </a:rPr>
              <a:t>Partially based on: F. Hofmann, J. Zwiers (2018) – Circular Society – Eine pluralistische und emanzipatorische Alternative zur Circular Economy? – </a:t>
            </a:r>
            <a:r>
              <a:rPr lang="en-US" sz="900" b="0" u="sng" strike="noStrike" spc="-1">
                <a:solidFill>
                  <a:srgbClr val="0000FF"/>
                </a:solidFill>
                <a:uFillTx/>
                <a:latin typeface="Roboto"/>
                <a:ea typeface="Roboto"/>
                <a:hlinkClick r:id="rId2"/>
              </a:rPr>
              <a:t>Link</a:t>
            </a:r>
            <a:r>
              <a:rPr lang="en-US" sz="900" b="0" strike="noStrike" spc="-1">
                <a:solidFill>
                  <a:srgbClr val="A6A6A6"/>
                </a:solidFill>
                <a:latin typeface="Roboto"/>
                <a:ea typeface="Roboto"/>
              </a:rPr>
              <a:t>.</a:t>
            </a:r>
            <a:endParaRPr lang="en-GB" sz="900" b="0" strike="noStrike" spc="-1">
              <a:solidFill>
                <a:srgbClr val="000000"/>
              </a:solidFill>
              <a:latin typeface="Arial"/>
            </a:endParaRPr>
          </a:p>
          <a:p>
            <a:pPr>
              <a:lnSpc>
                <a:spcPct val="100000"/>
              </a:lnSpc>
            </a:pPr>
            <a:r>
              <a:rPr lang="en-US" sz="900" b="0" strike="noStrike" spc="-1">
                <a:solidFill>
                  <a:srgbClr val="A6A6A6"/>
                </a:solidFill>
                <a:latin typeface="Roboto"/>
                <a:ea typeface="Roboto"/>
              </a:rPr>
              <a:t>.</a:t>
            </a:r>
            <a:endParaRPr lang="en-GB" sz="900" b="0" strike="noStrike" spc="-1">
              <a:solidFill>
                <a:srgbClr val="000000"/>
              </a:solid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335520" y="764640"/>
            <a:ext cx="10731240" cy="48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Circular Society</a:t>
            </a:r>
            <a:endParaRPr lang="en-GB" sz="2400" b="0" strike="noStrike" spc="-1">
              <a:solidFill>
                <a:srgbClr val="000000"/>
              </a:solidFill>
              <a:latin typeface="Arial"/>
            </a:endParaRPr>
          </a:p>
        </p:txBody>
      </p:sp>
      <p:sp>
        <p:nvSpPr>
          <p:cNvPr id="267" name="CustomShape 2"/>
          <p:cNvSpPr/>
          <p:nvPr/>
        </p:nvSpPr>
        <p:spPr>
          <a:xfrm>
            <a:off x="335520" y="1268280"/>
            <a:ext cx="10731240" cy="501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lang="en-US" sz="1800" b="0" strike="noStrike" spc="-1">
                <a:solidFill>
                  <a:srgbClr val="000000"/>
                </a:solidFill>
                <a:latin typeface="DejaVu Sans"/>
                <a:ea typeface="DejaVu Sans"/>
              </a:rPr>
              <a:t>Circular Society → CS</a:t>
            </a:r>
            <a:endParaRPr lang="en-GB" sz="1800" b="0" strike="noStrike" spc="-1">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lang="en-US" sz="1800" b="0" strike="noStrike" spc="-1">
                <a:solidFill>
                  <a:srgbClr val="000000"/>
                </a:solidFill>
                <a:latin typeface="DejaVu Sans"/>
                <a:ea typeface="DejaVu Sans"/>
              </a:rPr>
              <a:t>Goals of the CS: </a:t>
            </a:r>
            <a:endParaRPr lang="en-GB" sz="1800" b="0" strike="noStrike" spc="-1">
              <a:solidFill>
                <a:srgbClr val="000000"/>
              </a:solidFill>
              <a:latin typeface="Arial"/>
            </a:endParaRPr>
          </a:p>
          <a:p>
            <a:pPr marL="432000" lvl="1" indent="-213840">
              <a:lnSpc>
                <a:spcPct val="100000"/>
              </a:lnSpc>
              <a:spcBef>
                <a:spcPts val="360"/>
              </a:spcBef>
              <a:buClr>
                <a:srgbClr val="008C4F"/>
              </a:buClr>
              <a:buSzPct val="45000"/>
              <a:buFont typeface="OpenSymbol"/>
              <a:buChar char="—"/>
            </a:pPr>
            <a:r>
              <a:rPr lang="en-US" sz="1800" b="0" strike="noStrike" spc="-1">
                <a:solidFill>
                  <a:srgbClr val="000000"/>
                </a:solidFill>
                <a:latin typeface="DejaVu Sans"/>
                <a:ea typeface="DejaVu Sans"/>
              </a:rPr>
              <a:t>Not just “CE + social”</a:t>
            </a:r>
            <a:endParaRPr lang="en-GB" sz="1800" b="0" strike="noStrike" spc="-1">
              <a:solidFill>
                <a:srgbClr val="000000"/>
              </a:solidFill>
              <a:latin typeface="Arial"/>
            </a:endParaRPr>
          </a:p>
          <a:p>
            <a:pPr marL="432000" lvl="1" indent="-213840">
              <a:lnSpc>
                <a:spcPct val="100000"/>
              </a:lnSpc>
              <a:spcBef>
                <a:spcPts val="360"/>
              </a:spcBef>
              <a:buClr>
                <a:srgbClr val="008C4F"/>
              </a:buClr>
              <a:buSzPct val="45000"/>
              <a:buFont typeface="OpenSymbol"/>
              <a:buChar char="—"/>
            </a:pPr>
            <a:r>
              <a:rPr lang="en-US" sz="1800" b="0" strike="noStrike" spc="-1">
                <a:solidFill>
                  <a:srgbClr val="000000"/>
                </a:solidFill>
                <a:latin typeface="DejaVu Sans"/>
                <a:ea typeface="DejaVu Sans"/>
              </a:rPr>
              <a:t>Socio-political transformation and reorganization</a:t>
            </a:r>
            <a:endParaRPr lang="en-GB" sz="1800" b="0" strike="noStrike" spc="-1">
              <a:solidFill>
                <a:srgbClr val="000000"/>
              </a:solidFill>
              <a:latin typeface="Arial"/>
            </a:endParaRPr>
          </a:p>
          <a:p>
            <a:pPr marL="432000" lvl="1" indent="-213840">
              <a:lnSpc>
                <a:spcPct val="100000"/>
              </a:lnSpc>
              <a:spcBef>
                <a:spcPts val="360"/>
              </a:spcBef>
              <a:buClr>
                <a:srgbClr val="008C4F"/>
              </a:buClr>
              <a:buSzPct val="45000"/>
              <a:buFont typeface="OpenSymbol"/>
              <a:buChar char="—"/>
            </a:pPr>
            <a:r>
              <a:rPr lang="en-US" sz="1800" b="0" strike="noStrike" spc="-1">
                <a:solidFill>
                  <a:srgbClr val="000000"/>
                </a:solidFill>
                <a:latin typeface="DejaVu Sans"/>
                <a:ea typeface="DejaVu Sans"/>
              </a:rPr>
              <a:t>Replace intransparent and inequity-based value chains of the LE with democratic, transparent and cooperatively organized value chains </a:t>
            </a:r>
            <a:endParaRPr lang="en-GB" sz="1800" b="0" strike="noStrike" spc="-1">
              <a:solidFill>
                <a:srgbClr val="000000"/>
              </a:solidFill>
              <a:latin typeface="Arial"/>
            </a:endParaRPr>
          </a:p>
          <a:p>
            <a:pPr marL="432000" lvl="1" indent="-213840">
              <a:lnSpc>
                <a:spcPct val="100000"/>
              </a:lnSpc>
              <a:spcBef>
                <a:spcPts val="360"/>
              </a:spcBef>
              <a:buClr>
                <a:srgbClr val="008C4F"/>
              </a:buClr>
              <a:buSzPct val="45000"/>
              <a:buFont typeface="OpenSymbol"/>
              <a:buChar char="—"/>
            </a:pPr>
            <a:r>
              <a:rPr lang="en-US" sz="1800" b="0" strike="noStrike" spc="-1">
                <a:solidFill>
                  <a:srgbClr val="000000"/>
                </a:solidFill>
                <a:latin typeface="DejaVu Sans"/>
                <a:ea typeface="DejaVu Sans"/>
              </a:rPr>
              <a:t>Also → preserve the environment/resources for present and future generations and enable social participation and quality of life</a:t>
            </a: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DejaVu Sans"/>
                <a:ea typeface="DejaVu Sans"/>
              </a:rPr>
              <a:t>All-encompassing  change necessary if the CE is to be the subject of a socio-ecological transformation </a:t>
            </a: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DejaVu Sans"/>
                <a:ea typeface="DejaVu Sans"/>
              </a:rPr>
              <a:t>Democratisation of value creation processes and strategies for the activation and emancipation of different stakeholder groups</a:t>
            </a:r>
            <a:endParaRPr lang="en-GB" sz="1800" b="0" strike="noStrike" spc="-1">
              <a:solidFill>
                <a:srgbClr val="000000"/>
              </a:solidFill>
              <a:latin typeface="Arial"/>
            </a:endParaRPr>
          </a:p>
        </p:txBody>
      </p:sp>
      <p:sp>
        <p:nvSpPr>
          <p:cNvPr id="268" name="CustomShape 3"/>
          <p:cNvSpPr/>
          <p:nvPr/>
        </p:nvSpPr>
        <p:spPr>
          <a:xfrm>
            <a:off x="432720" y="1148040"/>
            <a:ext cx="1033668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Overview</a:t>
            </a:r>
            <a:endParaRPr lang="en-GB" sz="2200" b="0" strike="noStrike" spc="-1">
              <a:solidFill>
                <a:srgbClr val="000000"/>
              </a:solidFill>
              <a:latin typeface="Arial"/>
            </a:endParaRPr>
          </a:p>
        </p:txBody>
      </p:sp>
      <p:sp>
        <p:nvSpPr>
          <p:cNvPr id="269" name="CustomShape 4"/>
          <p:cNvSpPr/>
          <p:nvPr/>
        </p:nvSpPr>
        <p:spPr>
          <a:xfrm>
            <a:off x="263520" y="6411600"/>
            <a:ext cx="9789480" cy="382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Roboto"/>
                <a:ea typeface="Roboto"/>
              </a:rPr>
              <a:t>Partially based on: F. Hofmann, J. Zwiers (2018) – Circular Society – Eine pluralistische und emanzipatorische Alternative zur Circular Economy? – </a:t>
            </a:r>
            <a:r>
              <a:rPr lang="en-US" sz="900" b="0" u="sng" strike="noStrike" spc="-1">
                <a:solidFill>
                  <a:srgbClr val="0000FF"/>
                </a:solidFill>
                <a:uFillTx/>
                <a:latin typeface="Roboto"/>
                <a:ea typeface="Roboto"/>
                <a:hlinkClick r:id="rId2"/>
              </a:rPr>
              <a:t>Link</a:t>
            </a:r>
            <a:r>
              <a:rPr lang="en-US" sz="900" b="0" strike="noStrike" spc="-1">
                <a:solidFill>
                  <a:srgbClr val="A6A6A6"/>
                </a:solidFill>
                <a:latin typeface="Roboto"/>
                <a:ea typeface="Roboto"/>
              </a:rPr>
              <a:t>.</a:t>
            </a:r>
            <a:endParaRPr lang="en-GB" sz="900" b="0" strike="noStrike" spc="-1">
              <a:solidFill>
                <a:srgbClr val="000000"/>
              </a:solidFill>
              <a:latin typeface="Arial"/>
            </a:endParaRPr>
          </a:p>
          <a:p>
            <a:pPr>
              <a:lnSpc>
                <a:spcPct val="100000"/>
              </a:lnSpc>
            </a:pPr>
            <a:r>
              <a:rPr lang="en-US" sz="900" b="0" strike="noStrike" spc="-1">
                <a:solidFill>
                  <a:srgbClr val="A6A6A6"/>
                </a:solidFill>
                <a:latin typeface="Roboto"/>
                <a:ea typeface="Roboto"/>
              </a:rPr>
              <a:t>.</a:t>
            </a:r>
            <a:endParaRPr lang="en-GB" sz="900" b="0" strike="noStrike" spc="-1">
              <a:solidFill>
                <a:srgbClr val="000000"/>
              </a:solidFill>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335520" y="764640"/>
            <a:ext cx="10731240" cy="48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Circular Society</a:t>
            </a:r>
            <a:endParaRPr lang="en-GB" sz="2400" b="0" strike="noStrike" spc="-1">
              <a:solidFill>
                <a:srgbClr val="000000"/>
              </a:solidFill>
              <a:latin typeface="Arial"/>
            </a:endParaRPr>
          </a:p>
        </p:txBody>
      </p:sp>
      <p:sp>
        <p:nvSpPr>
          <p:cNvPr id="271" name="CustomShape 2"/>
          <p:cNvSpPr/>
          <p:nvPr/>
        </p:nvSpPr>
        <p:spPr>
          <a:xfrm>
            <a:off x="335520" y="1268280"/>
            <a:ext cx="10731240" cy="501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lang="en-US" sz="1800" b="0" strike="noStrike" spc="-1">
                <a:solidFill>
                  <a:srgbClr val="000000"/>
                </a:solidFill>
                <a:latin typeface="DejaVu Sans"/>
                <a:ea typeface="DejaVu Sans"/>
              </a:rPr>
              <a:t>Circular Society → CS</a:t>
            </a:r>
            <a:endParaRPr lang="en-GB" sz="1800" b="0" strike="noStrike" spc="-1">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lang="en-US" sz="1800" b="0" strike="noStrike" spc="-1">
                <a:solidFill>
                  <a:srgbClr val="000000"/>
                </a:solidFill>
                <a:latin typeface="DejaVu Sans"/>
                <a:ea typeface="DejaVu Sans"/>
              </a:rPr>
              <a:t>Goals of the CS: </a:t>
            </a:r>
            <a:endParaRPr lang="en-GB" sz="1800" b="0" strike="noStrike" spc="-1">
              <a:solidFill>
                <a:srgbClr val="000000"/>
              </a:solidFill>
              <a:latin typeface="Arial"/>
            </a:endParaRPr>
          </a:p>
          <a:p>
            <a:pPr marL="432000" lvl="1" indent="-213840">
              <a:lnSpc>
                <a:spcPct val="100000"/>
              </a:lnSpc>
              <a:spcBef>
                <a:spcPts val="360"/>
              </a:spcBef>
              <a:buClr>
                <a:srgbClr val="008C4F"/>
              </a:buClr>
              <a:buSzPct val="45000"/>
              <a:buFont typeface="OpenSymbol"/>
              <a:buChar char="—"/>
            </a:pPr>
            <a:r>
              <a:rPr lang="en-US" sz="1800" b="0" strike="noStrike" spc="-1">
                <a:solidFill>
                  <a:srgbClr val="000000"/>
                </a:solidFill>
                <a:latin typeface="DejaVu Sans"/>
                <a:ea typeface="DejaVu Sans"/>
              </a:rPr>
              <a:t>Not just “CE + social”</a:t>
            </a:r>
            <a:endParaRPr lang="en-GB" sz="1800" b="0" strike="noStrike" spc="-1">
              <a:solidFill>
                <a:srgbClr val="000000"/>
              </a:solidFill>
              <a:latin typeface="Arial"/>
            </a:endParaRPr>
          </a:p>
          <a:p>
            <a:pPr marL="432000" lvl="1" indent="-213840">
              <a:lnSpc>
                <a:spcPct val="100000"/>
              </a:lnSpc>
              <a:spcBef>
                <a:spcPts val="360"/>
              </a:spcBef>
              <a:buClr>
                <a:srgbClr val="008C4F"/>
              </a:buClr>
              <a:buSzPct val="45000"/>
              <a:buFont typeface="OpenSymbol"/>
              <a:buChar char="—"/>
            </a:pPr>
            <a:r>
              <a:rPr lang="en-US" sz="1800" b="0" strike="noStrike" spc="-1">
                <a:solidFill>
                  <a:srgbClr val="000000"/>
                </a:solidFill>
                <a:latin typeface="DejaVu Sans"/>
                <a:ea typeface="DejaVu Sans"/>
              </a:rPr>
              <a:t>Socio-political transformation and reorganization</a:t>
            </a:r>
            <a:endParaRPr lang="en-GB" sz="1800" b="0" strike="noStrike" spc="-1">
              <a:solidFill>
                <a:srgbClr val="000000"/>
              </a:solidFill>
              <a:latin typeface="Arial"/>
            </a:endParaRPr>
          </a:p>
          <a:p>
            <a:pPr marL="432000" lvl="1" indent="-213840">
              <a:lnSpc>
                <a:spcPct val="100000"/>
              </a:lnSpc>
              <a:spcBef>
                <a:spcPts val="360"/>
              </a:spcBef>
              <a:buClr>
                <a:srgbClr val="008C4F"/>
              </a:buClr>
              <a:buSzPct val="45000"/>
              <a:buFont typeface="OpenSymbol"/>
              <a:buChar char="—"/>
            </a:pPr>
            <a:r>
              <a:rPr lang="en-US" sz="1800" b="0" strike="noStrike" spc="-1">
                <a:solidFill>
                  <a:srgbClr val="000000"/>
                </a:solidFill>
                <a:latin typeface="DejaVu Sans"/>
                <a:ea typeface="DejaVu Sans"/>
              </a:rPr>
              <a:t>Replace intransparent and inequity-based value chains of the LE with democratic, transparent and cooperatively organized value chains </a:t>
            </a:r>
            <a:endParaRPr lang="en-GB" sz="1800" b="0" strike="noStrike" spc="-1">
              <a:solidFill>
                <a:srgbClr val="000000"/>
              </a:solidFill>
              <a:latin typeface="Arial"/>
            </a:endParaRPr>
          </a:p>
          <a:p>
            <a:pPr marL="432000" lvl="1" indent="-213840">
              <a:lnSpc>
                <a:spcPct val="100000"/>
              </a:lnSpc>
              <a:spcBef>
                <a:spcPts val="360"/>
              </a:spcBef>
              <a:buClr>
                <a:srgbClr val="008C4F"/>
              </a:buClr>
              <a:buSzPct val="45000"/>
              <a:buFont typeface="OpenSymbol"/>
              <a:buChar char="—"/>
            </a:pPr>
            <a:r>
              <a:rPr lang="en-US" sz="1800" b="0" strike="noStrike" spc="-1">
                <a:solidFill>
                  <a:srgbClr val="000000"/>
                </a:solidFill>
                <a:latin typeface="DejaVu Sans"/>
                <a:ea typeface="DejaVu Sans"/>
              </a:rPr>
              <a:t>Also → preserve the environment/resources for present and future generations and enable social participation and quality of life</a:t>
            </a:r>
            <a:endParaRPr lang="en-GB" sz="1800" b="0" strike="noStrike" spc="-1">
              <a:solidFill>
                <a:srgbClr val="000000"/>
              </a:solidFill>
              <a:latin typeface="Arial"/>
            </a:endParaRPr>
          </a:p>
          <a:p>
            <a:pPr marL="432000" lvl="1" indent="-213840">
              <a:lnSpc>
                <a:spcPct val="100000"/>
              </a:lnSpc>
              <a:spcBef>
                <a:spcPts val="360"/>
              </a:spcBef>
              <a:buClr>
                <a:srgbClr val="008C4F"/>
              </a:buClr>
              <a:buSzPct val="45000"/>
              <a:buFont typeface="OpenSymbol"/>
              <a:buChar char="—"/>
            </a:pPr>
            <a:r>
              <a:rPr lang="en-US" sz="1800" b="0" strike="noStrike" spc="-1">
                <a:solidFill>
                  <a:srgbClr val="000000"/>
                </a:solidFill>
                <a:latin typeface="DejaVu Sans"/>
                <a:ea typeface="DejaVu Sans"/>
              </a:rPr>
              <a:t>All-encompassing  change necessary if the CE is to be the subject of a socio-ecological transformation </a:t>
            </a:r>
            <a:endParaRPr lang="en-GB" sz="1800" b="0" strike="noStrike" spc="-1">
              <a:solidFill>
                <a:srgbClr val="000000"/>
              </a:solidFill>
              <a:latin typeface="Arial"/>
            </a:endParaRPr>
          </a:p>
          <a:p>
            <a:pPr marL="432000" lvl="1" indent="-213840">
              <a:lnSpc>
                <a:spcPct val="100000"/>
              </a:lnSpc>
              <a:spcBef>
                <a:spcPts val="360"/>
              </a:spcBef>
              <a:buClr>
                <a:srgbClr val="008C4F"/>
              </a:buClr>
              <a:buSzPct val="45000"/>
              <a:buFont typeface="OpenSymbol"/>
              <a:buChar char="—"/>
            </a:pPr>
            <a:r>
              <a:rPr lang="en-US" sz="1800" b="0" strike="noStrike" spc="-1">
                <a:solidFill>
                  <a:srgbClr val="000000"/>
                </a:solidFill>
                <a:latin typeface="DejaVu Sans"/>
                <a:ea typeface="DejaVu Sans"/>
              </a:rPr>
              <a:t>Democratization of value creation processes and strategies for the activation and emancipation of different stakeholder groups</a:t>
            </a:r>
            <a:endParaRPr lang="en-GB" sz="1800" b="0" strike="noStrike" spc="-1">
              <a:solidFill>
                <a:srgbClr val="000000"/>
              </a:solidFill>
              <a:latin typeface="Arial"/>
            </a:endParaRPr>
          </a:p>
        </p:txBody>
      </p:sp>
      <p:sp>
        <p:nvSpPr>
          <p:cNvPr id="272" name="CustomShape 3"/>
          <p:cNvSpPr/>
          <p:nvPr/>
        </p:nvSpPr>
        <p:spPr>
          <a:xfrm>
            <a:off x="432720" y="1148040"/>
            <a:ext cx="1033668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Overview</a:t>
            </a:r>
            <a:endParaRPr lang="en-GB" sz="2200" b="0" strike="noStrike" spc="-1">
              <a:solidFill>
                <a:srgbClr val="000000"/>
              </a:solidFill>
              <a:latin typeface="Arial"/>
            </a:endParaRPr>
          </a:p>
        </p:txBody>
      </p:sp>
      <p:sp>
        <p:nvSpPr>
          <p:cNvPr id="273" name="CustomShape 4"/>
          <p:cNvSpPr/>
          <p:nvPr/>
        </p:nvSpPr>
        <p:spPr>
          <a:xfrm>
            <a:off x="263520" y="6411600"/>
            <a:ext cx="9789480" cy="382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Roboto"/>
                <a:ea typeface="Roboto"/>
              </a:rPr>
              <a:t>Partially based on: F. Hofmann, J. Zwiers (2018) – Circular Society – Eine pluralistische und emanzipatorische Alternative zur Circular Economy? – </a:t>
            </a:r>
            <a:r>
              <a:rPr lang="en-US" sz="900" b="0" u="sng" strike="noStrike" spc="-1">
                <a:solidFill>
                  <a:srgbClr val="0000FF"/>
                </a:solidFill>
                <a:uFillTx/>
                <a:latin typeface="Roboto"/>
                <a:ea typeface="Roboto"/>
                <a:hlinkClick r:id="rId2"/>
              </a:rPr>
              <a:t>Link</a:t>
            </a:r>
            <a:r>
              <a:rPr lang="en-US" sz="900" b="0" strike="noStrike" spc="-1">
                <a:solidFill>
                  <a:srgbClr val="A6A6A6"/>
                </a:solidFill>
                <a:latin typeface="Roboto"/>
                <a:ea typeface="Roboto"/>
              </a:rPr>
              <a:t>.</a:t>
            </a:r>
            <a:endParaRPr lang="en-GB" sz="900" b="0" strike="noStrike" spc="-1">
              <a:solidFill>
                <a:srgbClr val="000000"/>
              </a:solidFill>
              <a:latin typeface="Arial"/>
            </a:endParaRPr>
          </a:p>
          <a:p>
            <a:pPr>
              <a:lnSpc>
                <a:spcPct val="100000"/>
              </a:lnSpc>
            </a:pPr>
            <a:r>
              <a:rPr lang="en-US" sz="900" b="0" strike="noStrike" spc="-1">
                <a:solidFill>
                  <a:srgbClr val="A6A6A6"/>
                </a:solidFill>
                <a:latin typeface="Roboto"/>
                <a:ea typeface="Roboto"/>
              </a:rPr>
              <a:t>.</a:t>
            </a:r>
            <a:endParaRPr lang="en-GB" sz="900" b="0" strike="noStrike" spc="-1">
              <a:solidFill>
                <a:srgbClr val="000000"/>
              </a:solid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335520" y="764640"/>
            <a:ext cx="10733040" cy="483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Circular Society</a:t>
            </a:r>
            <a:endParaRPr lang="en-GB" sz="2400" b="0" strike="noStrike" spc="-1">
              <a:solidFill>
                <a:srgbClr val="000000"/>
              </a:solidFill>
              <a:latin typeface="Arial"/>
            </a:endParaRPr>
          </a:p>
        </p:txBody>
      </p:sp>
      <p:sp>
        <p:nvSpPr>
          <p:cNvPr id="275" name="CustomShape 2"/>
          <p:cNvSpPr/>
          <p:nvPr/>
        </p:nvSpPr>
        <p:spPr>
          <a:xfrm>
            <a:off x="335520" y="1268280"/>
            <a:ext cx="10733040" cy="50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GB" sz="1800" b="0" strike="noStrike" spc="-1">
              <a:solidFill>
                <a:srgbClr val="000000"/>
              </a:solidFill>
              <a:latin typeface="Arial"/>
            </a:endParaRPr>
          </a:p>
          <a:p>
            <a:pPr algn="ctr">
              <a:lnSpc>
                <a:spcPct val="100000"/>
              </a:lnSpc>
              <a:spcBef>
                <a:spcPts val="360"/>
              </a:spcBef>
            </a:pPr>
            <a:r>
              <a:rPr lang="en-US" sz="1800" b="0" i="1" strike="noStrike" spc="-1">
                <a:solidFill>
                  <a:srgbClr val="000000"/>
                </a:solidFill>
                <a:latin typeface="DejaVu Sans"/>
                <a:ea typeface="DejaVu Sans"/>
              </a:rPr>
              <a:t>„A circular society defines discourses with a vision of circularity where not only resources are circulated in sustainable loops, but also wealth, knowledge, technology and power is</a:t>
            </a:r>
            <a:endParaRPr lang="en-GB" sz="1800" b="0" strike="noStrike" spc="-1">
              <a:solidFill>
                <a:srgbClr val="000000"/>
              </a:solidFill>
              <a:latin typeface="Arial"/>
            </a:endParaRPr>
          </a:p>
          <a:p>
            <a:pPr algn="ctr">
              <a:lnSpc>
                <a:spcPct val="100000"/>
              </a:lnSpc>
              <a:spcBef>
                <a:spcPts val="360"/>
              </a:spcBef>
            </a:pPr>
            <a:r>
              <a:rPr lang="en-US" sz="1800" b="0" i="1" strike="noStrike" spc="-1">
                <a:solidFill>
                  <a:srgbClr val="000000"/>
                </a:solidFill>
                <a:latin typeface="DejaVu Sans"/>
                <a:ea typeface="DejaVu Sans"/>
              </a:rPr>
              <a:t>circulated and redistributed throughout society”</a:t>
            </a:r>
            <a:endParaRPr lang="en-GB" sz="1800" b="0" strike="noStrike" spc="-1">
              <a:solidFill>
                <a:srgbClr val="000000"/>
              </a:solidFill>
              <a:latin typeface="Arial"/>
            </a:endParaRPr>
          </a:p>
          <a:p>
            <a:pPr algn="ctr">
              <a:lnSpc>
                <a:spcPct val="100000"/>
              </a:lnSpc>
              <a:spcBef>
                <a:spcPts val="360"/>
              </a:spcBef>
            </a:pPr>
            <a:endParaRPr lang="en-GB" sz="1800" b="0" strike="noStrike" spc="-1">
              <a:solidFill>
                <a:srgbClr val="000000"/>
              </a:solidFill>
              <a:latin typeface="Arial"/>
            </a:endParaRPr>
          </a:p>
          <a:p>
            <a:pPr algn="ctr">
              <a:lnSpc>
                <a:spcPct val="100000"/>
              </a:lnSpc>
              <a:spcBef>
                <a:spcPts val="360"/>
              </a:spcBef>
            </a:pPr>
            <a:endParaRPr lang="en-GB" sz="1800" b="0" strike="noStrike" spc="-1">
              <a:solidFill>
                <a:srgbClr val="000000"/>
              </a:solidFill>
              <a:latin typeface="Arial"/>
            </a:endParaRPr>
          </a:p>
          <a:p>
            <a:pPr algn="ctr">
              <a:lnSpc>
                <a:spcPct val="100000"/>
              </a:lnSpc>
              <a:spcBef>
                <a:spcPts val="360"/>
              </a:spcBef>
            </a:pPr>
            <a:endParaRPr lang="en-GB" sz="1800" b="0" strike="noStrike" spc="-1">
              <a:solidFill>
                <a:srgbClr val="000000"/>
              </a:solidFill>
              <a:latin typeface="Arial"/>
            </a:endParaRPr>
          </a:p>
          <a:p>
            <a:pPr algn="ctr">
              <a:lnSpc>
                <a:spcPct val="100000"/>
              </a:lnSpc>
              <a:spcBef>
                <a:spcPts val="360"/>
              </a:spcBef>
            </a:pPr>
            <a:endParaRPr lang="en-GB" sz="1800" b="0" strike="noStrike" spc="-1">
              <a:solidFill>
                <a:srgbClr val="000000"/>
              </a:solidFill>
              <a:latin typeface="Arial"/>
            </a:endParaRPr>
          </a:p>
          <a:p>
            <a:pPr algn="ctr">
              <a:lnSpc>
                <a:spcPct val="100000"/>
              </a:lnSpc>
              <a:spcBef>
                <a:spcPts val="360"/>
              </a:spcBef>
            </a:pPr>
            <a:endParaRPr lang="en-GB" sz="1800" b="0" strike="noStrike" spc="-1">
              <a:solidFill>
                <a:srgbClr val="000000"/>
              </a:solidFill>
              <a:latin typeface="Arial"/>
            </a:endParaRPr>
          </a:p>
          <a:p>
            <a:pPr algn="ctr">
              <a:lnSpc>
                <a:spcPct val="100000"/>
              </a:lnSpc>
              <a:spcBef>
                <a:spcPts val="360"/>
              </a:spcBef>
            </a:pPr>
            <a:endParaRPr lang="en-GB" sz="1800" b="0" strike="noStrike" spc="-1">
              <a:solidFill>
                <a:srgbClr val="000000"/>
              </a:solidFill>
              <a:latin typeface="Arial"/>
            </a:endParaRPr>
          </a:p>
          <a:p>
            <a:pPr algn="ctr">
              <a:lnSpc>
                <a:spcPct val="100000"/>
              </a:lnSpc>
              <a:spcBef>
                <a:spcPts val="360"/>
              </a:spcBef>
            </a:pPr>
            <a:endParaRPr lang="en-GB" sz="1800" b="0" strike="noStrike" spc="-1">
              <a:solidFill>
                <a:srgbClr val="000000"/>
              </a:solidFill>
              <a:latin typeface="Arial"/>
            </a:endParaRPr>
          </a:p>
          <a:p>
            <a:pPr algn="ctr">
              <a:lnSpc>
                <a:spcPct val="100000"/>
              </a:lnSpc>
              <a:spcBef>
                <a:spcPts val="360"/>
              </a:spcBef>
            </a:pPr>
            <a:endParaRPr lang="en-GB" sz="1800" b="0" strike="noStrike" spc="-1">
              <a:solidFill>
                <a:srgbClr val="000000"/>
              </a:solidFill>
              <a:latin typeface="Arial"/>
            </a:endParaRPr>
          </a:p>
        </p:txBody>
      </p:sp>
      <p:sp>
        <p:nvSpPr>
          <p:cNvPr id="276" name="CustomShape 3"/>
          <p:cNvSpPr/>
          <p:nvPr/>
        </p:nvSpPr>
        <p:spPr>
          <a:xfrm>
            <a:off x="432720" y="1148040"/>
            <a:ext cx="10342080" cy="482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Definition</a:t>
            </a:r>
            <a:endParaRPr lang="en-GB" sz="2200" b="0" strike="noStrike" spc="-1">
              <a:solidFill>
                <a:srgbClr val="000000"/>
              </a:solidFill>
              <a:latin typeface="Arial"/>
            </a:endParaRPr>
          </a:p>
        </p:txBody>
      </p:sp>
      <p:sp>
        <p:nvSpPr>
          <p:cNvPr id="277" name="CustomShape 4"/>
          <p:cNvSpPr/>
          <p:nvPr/>
        </p:nvSpPr>
        <p:spPr>
          <a:xfrm>
            <a:off x="368640" y="2019600"/>
            <a:ext cx="10782000" cy="13586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278" name="CustomShape 5"/>
          <p:cNvSpPr/>
          <p:nvPr/>
        </p:nvSpPr>
        <p:spPr>
          <a:xfrm>
            <a:off x="263520" y="6492240"/>
            <a:ext cx="1078776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M. C. Friant, R. Salomone, W. J. V. Vermeulen (2020) – A Typology of Circular Economy Discourses: Navigating the Diverse Visions of a Contested Paradigm  – </a:t>
            </a:r>
            <a:r>
              <a:rPr lang="en-US" sz="900" b="0" u="sng" strike="noStrike" spc="-1">
                <a:solidFill>
                  <a:srgbClr val="0000FF"/>
                </a:solidFill>
                <a:uFillTx/>
                <a:latin typeface="DejaVu Sans"/>
                <a:ea typeface="Roboto"/>
                <a:hlinkClick r:id="rId2"/>
              </a:rPr>
              <a:t>Link</a:t>
            </a:r>
            <a:endParaRPr lang="en-GB" sz="9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335520" y="764640"/>
            <a:ext cx="10728360" cy="479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License</a:t>
            </a:r>
            <a:endParaRPr lang="en-GB" sz="2400" b="0" strike="noStrike" spc="-1">
              <a:solidFill>
                <a:srgbClr val="000000"/>
              </a:solidFill>
              <a:latin typeface="Arial"/>
            </a:endParaRPr>
          </a:p>
        </p:txBody>
      </p:sp>
      <p:sp>
        <p:nvSpPr>
          <p:cNvPr id="218" name="CustomShape 2"/>
          <p:cNvSpPr/>
          <p:nvPr/>
        </p:nvSpPr>
        <p:spPr>
          <a:xfrm>
            <a:off x="335520" y="1268280"/>
            <a:ext cx="10728360" cy="50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marL="195120" indent="-176760">
              <a:lnSpc>
                <a:spcPct val="100000"/>
              </a:lnSpc>
              <a:spcBef>
                <a:spcPts val="360"/>
              </a:spcBef>
              <a:buClr>
                <a:srgbClr val="008C4F"/>
              </a:buClr>
              <a:buSzPct val="80000"/>
              <a:buFont typeface="Wingdings" charset="2"/>
              <a:buChar char=""/>
            </a:pPr>
            <a:r>
              <a:rPr lang="en-US" sz="1800" b="0" strike="noStrike" spc="-1">
                <a:solidFill>
                  <a:srgbClr val="000000"/>
                </a:solidFill>
                <a:latin typeface="DejaVu Sans"/>
                <a:ea typeface="DejaVu Sans"/>
              </a:rPr>
              <a:t>This work is licensed under a </a:t>
            </a:r>
            <a:r>
              <a:rPr lang="en-US" sz="1800" b="1" strike="noStrike" spc="-1">
                <a:solidFill>
                  <a:srgbClr val="000000"/>
                </a:solidFill>
                <a:latin typeface="DejaVu Sans"/>
                <a:ea typeface="DejaVu Sans"/>
              </a:rPr>
              <a:t>Creative Commons Attribution-ShareAlike 4.0 International License</a:t>
            </a:r>
            <a:r>
              <a:rPr lang="en-US" sz="1800" b="0" strike="noStrike" spc="-1">
                <a:solidFill>
                  <a:srgbClr val="000000"/>
                </a:solidFill>
                <a:latin typeface="DejaVu Sans"/>
                <a:ea typeface="DejaVu Sans"/>
              </a:rPr>
              <a:t>. To view a copy of this license, please refer to </a:t>
            </a:r>
            <a:r>
              <a:rPr lang="en-US" sz="1800" b="0" u="sng" strike="noStrike" spc="-1">
                <a:solidFill>
                  <a:srgbClr val="0000FF"/>
                </a:solidFill>
                <a:uFillTx/>
                <a:latin typeface="DejaVu Sans"/>
                <a:ea typeface="DejaVu Sans"/>
                <a:hlinkClick r:id="rId2"/>
              </a:rPr>
              <a:t>https://creativecommons.org/licenses/by-sa/4.0/</a:t>
            </a:r>
            <a:r>
              <a:rPr lang="en-US" sz="1800" b="0" strike="noStrike" spc="-1">
                <a:solidFill>
                  <a:srgbClr val="000000"/>
                </a:solidFill>
                <a:latin typeface="DejaVu Sans"/>
                <a:ea typeface="DejaVu Sans"/>
              </a:rPr>
              <a:t> .</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marL="195120" indent="-176760">
              <a:lnSpc>
                <a:spcPct val="100000"/>
              </a:lnSpc>
              <a:spcBef>
                <a:spcPts val="360"/>
              </a:spcBef>
              <a:buClr>
                <a:srgbClr val="008C4F"/>
              </a:buClr>
              <a:buSzPct val="80000"/>
              <a:buFont typeface="Wingdings" charset="2"/>
              <a:buChar char=""/>
            </a:pPr>
            <a:r>
              <a:rPr lang="en-US" sz="1800" b="0" strike="noStrike" spc="-1">
                <a:solidFill>
                  <a:srgbClr val="000000"/>
                </a:solidFill>
                <a:latin typeface="DejaVu Sans"/>
                <a:ea typeface="DejaVu Sans"/>
              </a:rPr>
              <a:t>Updated versions of these slides will be available in our </a:t>
            </a:r>
            <a:r>
              <a:rPr lang="en-US" sz="1800" b="0" u="sng" strike="noStrike" spc="-1">
                <a:solidFill>
                  <a:srgbClr val="0000FF"/>
                </a:solidFill>
                <a:uFillTx/>
                <a:latin typeface="DejaVu Sans"/>
                <a:ea typeface="DejaVu Sans"/>
                <a:hlinkClick r:id="rId3"/>
              </a:rPr>
              <a:t>Github repository</a:t>
            </a:r>
            <a:r>
              <a:rPr lang="en-US" sz="1800" b="0" strike="noStrike" spc="-1">
                <a:solidFill>
                  <a:srgbClr val="000000"/>
                </a:solidFill>
                <a:latin typeface="DejaVu Sans"/>
                <a:ea typeface="DejaVu Sans"/>
              </a:rPr>
              <a:t>.</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335520" y="764640"/>
            <a:ext cx="10733040" cy="483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Circular Society</a:t>
            </a:r>
            <a:endParaRPr lang="en-GB" sz="2400" b="0" strike="noStrike" spc="-1">
              <a:solidFill>
                <a:srgbClr val="000000"/>
              </a:solidFill>
              <a:latin typeface="Arial"/>
            </a:endParaRPr>
          </a:p>
        </p:txBody>
      </p:sp>
      <p:sp>
        <p:nvSpPr>
          <p:cNvPr id="280" name="CustomShape 2"/>
          <p:cNvSpPr/>
          <p:nvPr/>
        </p:nvSpPr>
        <p:spPr>
          <a:xfrm>
            <a:off x="335520" y="1268280"/>
            <a:ext cx="10733040" cy="50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GB" sz="1800" b="0" strike="noStrike" spc="-1">
              <a:solidFill>
                <a:srgbClr val="000000"/>
              </a:solidFill>
              <a:latin typeface="Arial"/>
            </a:endParaRPr>
          </a:p>
          <a:p>
            <a:pPr algn="ctr">
              <a:lnSpc>
                <a:spcPct val="100000"/>
              </a:lnSpc>
              <a:spcBef>
                <a:spcPts val="360"/>
              </a:spcBef>
            </a:pPr>
            <a:r>
              <a:rPr lang="en-US" sz="1800" b="0" i="1" strike="noStrike" spc="-1">
                <a:solidFill>
                  <a:srgbClr val="000000"/>
                </a:solidFill>
                <a:latin typeface="DejaVu Sans"/>
                <a:ea typeface="DejaVu Sans"/>
              </a:rPr>
              <a:t>„ A circular society defines discourses with a vision of circularity where not only resources are circulated in sustainable loops, but also wealth, knowledge, technology and power is</a:t>
            </a:r>
            <a:endParaRPr lang="en-GB" sz="1800" b="0" strike="noStrike" spc="-1">
              <a:solidFill>
                <a:srgbClr val="000000"/>
              </a:solidFill>
              <a:latin typeface="Arial"/>
            </a:endParaRPr>
          </a:p>
          <a:p>
            <a:pPr algn="ctr">
              <a:lnSpc>
                <a:spcPct val="100000"/>
              </a:lnSpc>
              <a:spcBef>
                <a:spcPts val="360"/>
              </a:spcBef>
            </a:pPr>
            <a:r>
              <a:rPr lang="en-US" sz="1800" b="0" i="1" strike="noStrike" spc="-1">
                <a:solidFill>
                  <a:srgbClr val="000000"/>
                </a:solidFill>
                <a:latin typeface="DejaVu Sans"/>
                <a:ea typeface="DejaVu Sans"/>
              </a:rPr>
              <a:t>circulated and redistributed throughout society”</a:t>
            </a:r>
            <a:endParaRPr lang="en-GB" sz="1800" b="0" strike="noStrike" spc="-1">
              <a:solidFill>
                <a:srgbClr val="000000"/>
              </a:solidFill>
              <a:latin typeface="Arial"/>
            </a:endParaRPr>
          </a:p>
          <a:p>
            <a:pPr algn="ctr">
              <a:lnSpc>
                <a:spcPct val="100000"/>
              </a:lnSpc>
              <a:spcBef>
                <a:spcPts val="360"/>
              </a:spcBef>
            </a:pPr>
            <a:endParaRPr lang="en-GB" sz="1800" b="0" strike="noStrike" spc="-1">
              <a:solidFill>
                <a:srgbClr val="000000"/>
              </a:solidFill>
              <a:latin typeface="Arial"/>
            </a:endParaRPr>
          </a:p>
          <a:p>
            <a:pPr algn="ctr">
              <a:lnSpc>
                <a:spcPct val="100000"/>
              </a:lnSpc>
              <a:spcBef>
                <a:spcPts val="360"/>
              </a:spcBef>
            </a:pPr>
            <a:endParaRPr lang="en-GB" sz="1800" b="0" strike="noStrike" spc="-1">
              <a:solidFill>
                <a:srgbClr val="000000"/>
              </a:solidFill>
              <a:latin typeface="Arial"/>
            </a:endParaRPr>
          </a:p>
          <a:p>
            <a:pPr algn="ctr">
              <a:lnSpc>
                <a:spcPct val="100000"/>
              </a:lnSpc>
              <a:spcBef>
                <a:spcPts val="360"/>
              </a:spcBef>
            </a:pPr>
            <a:endParaRPr lang="en-GB" sz="1800" b="0" strike="noStrike" spc="-1">
              <a:solidFill>
                <a:srgbClr val="000000"/>
              </a:solidFill>
              <a:latin typeface="Arial"/>
            </a:endParaRPr>
          </a:p>
          <a:p>
            <a:pPr algn="ctr">
              <a:lnSpc>
                <a:spcPct val="100000"/>
              </a:lnSpc>
              <a:spcBef>
                <a:spcPts val="360"/>
              </a:spcBef>
            </a:pPr>
            <a:endParaRPr lang="en-GB" sz="1800" b="0" strike="noStrike" spc="-1">
              <a:solidFill>
                <a:srgbClr val="000000"/>
              </a:solidFill>
              <a:latin typeface="Arial"/>
            </a:endParaRPr>
          </a:p>
          <a:p>
            <a:pPr algn="ctr">
              <a:lnSpc>
                <a:spcPct val="100000"/>
              </a:lnSpc>
              <a:spcBef>
                <a:spcPts val="360"/>
              </a:spcBef>
            </a:pPr>
            <a:endParaRPr lang="en-GB" sz="1800" b="0" strike="noStrike" spc="-1">
              <a:solidFill>
                <a:srgbClr val="000000"/>
              </a:solidFill>
              <a:latin typeface="Arial"/>
            </a:endParaRPr>
          </a:p>
          <a:p>
            <a:pPr algn="ctr">
              <a:lnSpc>
                <a:spcPct val="100000"/>
              </a:lnSpc>
              <a:spcBef>
                <a:spcPts val="360"/>
              </a:spcBef>
            </a:pPr>
            <a:endParaRPr lang="en-GB" sz="1800" b="0" strike="noStrike" spc="-1">
              <a:solidFill>
                <a:srgbClr val="000000"/>
              </a:solidFill>
              <a:latin typeface="Arial"/>
            </a:endParaRPr>
          </a:p>
          <a:p>
            <a:pPr algn="ctr">
              <a:lnSpc>
                <a:spcPct val="100000"/>
              </a:lnSpc>
              <a:spcBef>
                <a:spcPts val="360"/>
              </a:spcBef>
            </a:pPr>
            <a:endParaRPr lang="en-GB" sz="1800" b="0" strike="noStrike" spc="-1">
              <a:solidFill>
                <a:srgbClr val="000000"/>
              </a:solidFill>
              <a:latin typeface="Arial"/>
            </a:endParaRPr>
          </a:p>
          <a:p>
            <a:pPr algn="ctr">
              <a:lnSpc>
                <a:spcPct val="100000"/>
              </a:lnSpc>
              <a:spcBef>
                <a:spcPts val="360"/>
              </a:spcBef>
            </a:pPr>
            <a:endParaRPr lang="en-GB" sz="1800" b="0" strike="noStrike" spc="-1">
              <a:solidFill>
                <a:srgbClr val="000000"/>
              </a:solidFill>
              <a:latin typeface="Arial"/>
            </a:endParaRPr>
          </a:p>
        </p:txBody>
      </p:sp>
      <p:sp>
        <p:nvSpPr>
          <p:cNvPr id="281" name="CustomShape 3"/>
          <p:cNvSpPr/>
          <p:nvPr/>
        </p:nvSpPr>
        <p:spPr>
          <a:xfrm>
            <a:off x="432720" y="1148040"/>
            <a:ext cx="10342080" cy="482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Definition</a:t>
            </a:r>
            <a:endParaRPr lang="en-GB" sz="2200" b="0" strike="noStrike" spc="-1">
              <a:solidFill>
                <a:srgbClr val="000000"/>
              </a:solidFill>
              <a:latin typeface="Arial"/>
            </a:endParaRPr>
          </a:p>
        </p:txBody>
      </p:sp>
      <p:sp>
        <p:nvSpPr>
          <p:cNvPr id="282" name="CustomShape 4"/>
          <p:cNvSpPr/>
          <p:nvPr/>
        </p:nvSpPr>
        <p:spPr>
          <a:xfrm>
            <a:off x="368640" y="2019600"/>
            <a:ext cx="10782000" cy="13586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283" name="CustomShape 5"/>
          <p:cNvSpPr/>
          <p:nvPr/>
        </p:nvSpPr>
        <p:spPr>
          <a:xfrm>
            <a:off x="263520" y="6420240"/>
            <a:ext cx="107877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Image licensed under </a:t>
            </a:r>
            <a:r>
              <a:rPr lang="en-US" sz="900" b="0" u="sng" strike="noStrike" spc="-1">
                <a:solidFill>
                  <a:srgbClr val="0000FF"/>
                </a:solidFill>
                <a:uFillTx/>
                <a:latin typeface="DejaVu Sans"/>
                <a:ea typeface="Roboto"/>
                <a:hlinkClick r:id="rId2"/>
              </a:rPr>
              <a:t>CC BY-SA 4.0</a:t>
            </a:r>
            <a:r>
              <a:rPr lang="en-US" sz="900" b="0" strike="noStrike" spc="-1">
                <a:solidFill>
                  <a:srgbClr val="A6A6A6"/>
                </a:solidFill>
                <a:latin typeface="DejaVu Sans"/>
                <a:ea typeface="Roboto"/>
              </a:rPr>
              <a:t>, sourced from M. C. Friant, R. Salomone, W. J. V. Vermeulen (2020) – A Typology of Circular Economy Discourses: Navigating the Diverse Visions of a Contested Paradigm  – </a:t>
            </a:r>
            <a:r>
              <a:rPr lang="en-US" sz="900" b="0" u="sng" strike="noStrike" spc="-1">
                <a:solidFill>
                  <a:srgbClr val="0000FF"/>
                </a:solidFill>
                <a:uFillTx/>
                <a:latin typeface="DejaVu Sans"/>
                <a:ea typeface="Roboto"/>
                <a:hlinkClick r:id="rId3"/>
              </a:rPr>
              <a:t>Link</a:t>
            </a:r>
            <a:endParaRPr lang="en-GB" sz="900" b="0" strike="noStrike" spc="-1">
              <a:solidFill>
                <a:srgbClr val="000000"/>
              </a:solidFill>
              <a:latin typeface="Arial"/>
            </a:endParaRPr>
          </a:p>
        </p:txBody>
      </p:sp>
      <p:pic>
        <p:nvPicPr>
          <p:cNvPr id="284" name="Grafik 283"/>
          <p:cNvPicPr/>
          <p:nvPr/>
        </p:nvPicPr>
        <p:blipFill>
          <a:blip r:embed="rId4"/>
          <a:stretch/>
        </p:blipFill>
        <p:spPr>
          <a:xfrm>
            <a:off x="2570040" y="3462840"/>
            <a:ext cx="5890320" cy="2949840"/>
          </a:xfrm>
          <a:prstGeom prst="rect">
            <a:avLst/>
          </a:prstGeom>
          <a:ln w="0">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CustomShape 1"/>
          <p:cNvSpPr/>
          <p:nvPr/>
        </p:nvSpPr>
        <p:spPr>
          <a:xfrm>
            <a:off x="335520" y="764640"/>
            <a:ext cx="10733040" cy="483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Circular Society</a:t>
            </a:r>
            <a:endParaRPr lang="en-GB" sz="2400" b="0" strike="noStrike" spc="-1">
              <a:solidFill>
                <a:srgbClr val="000000"/>
              </a:solidFill>
              <a:latin typeface="Arial"/>
            </a:endParaRPr>
          </a:p>
        </p:txBody>
      </p:sp>
      <p:sp>
        <p:nvSpPr>
          <p:cNvPr id="286" name="CustomShape 2"/>
          <p:cNvSpPr/>
          <p:nvPr/>
        </p:nvSpPr>
        <p:spPr>
          <a:xfrm>
            <a:off x="335520" y="1268280"/>
            <a:ext cx="10733040" cy="50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GB" sz="1800" b="0" strike="noStrike" spc="-1">
              <a:solidFill>
                <a:srgbClr val="000000"/>
              </a:solidFill>
              <a:latin typeface="Arial"/>
            </a:endParaRPr>
          </a:p>
          <a:p>
            <a:pPr algn="ctr">
              <a:lnSpc>
                <a:spcPct val="100000"/>
              </a:lnSpc>
              <a:spcBef>
                <a:spcPts val="360"/>
              </a:spcBef>
            </a:pPr>
            <a:r>
              <a:rPr lang="en-US" sz="1800" b="0" i="1" strike="noStrike" spc="-1">
                <a:solidFill>
                  <a:srgbClr val="000000"/>
                </a:solidFill>
                <a:latin typeface="DejaVu Sans"/>
                <a:ea typeface="DejaVu Sans"/>
              </a:rPr>
              <a:t>CE = market-based solutions and economic considerations</a:t>
            </a:r>
            <a:endParaRPr lang="en-GB" sz="1800" b="0" strike="noStrike" spc="-1">
              <a:solidFill>
                <a:srgbClr val="000000"/>
              </a:solidFill>
              <a:latin typeface="Arial"/>
            </a:endParaRPr>
          </a:p>
          <a:p>
            <a:pPr algn="ctr">
              <a:lnSpc>
                <a:spcPct val="100000"/>
              </a:lnSpc>
              <a:spcBef>
                <a:spcPts val="360"/>
              </a:spcBef>
            </a:pPr>
            <a:r>
              <a:rPr lang="en-US" sz="1800" b="0" i="1" strike="noStrike" spc="-1">
                <a:solidFill>
                  <a:srgbClr val="000000"/>
                </a:solidFill>
                <a:latin typeface="DejaVu Sans"/>
                <a:ea typeface="DejaVu Sans"/>
              </a:rPr>
              <a:t> </a:t>
            </a:r>
            <a:endParaRPr lang="en-GB" sz="1800" b="0" strike="noStrike" spc="-1">
              <a:solidFill>
                <a:srgbClr val="000000"/>
              </a:solidFill>
              <a:latin typeface="Arial"/>
            </a:endParaRPr>
          </a:p>
          <a:p>
            <a:pPr algn="ctr">
              <a:lnSpc>
                <a:spcPct val="100000"/>
              </a:lnSpc>
              <a:spcBef>
                <a:spcPts val="360"/>
              </a:spcBef>
            </a:pPr>
            <a:r>
              <a:rPr lang="en-US" sz="1800" b="0" i="1" strike="noStrike" spc="-1">
                <a:solidFill>
                  <a:srgbClr val="000000"/>
                </a:solidFill>
                <a:latin typeface="DejaVu Sans"/>
                <a:ea typeface="DejaVu Sans"/>
              </a:rPr>
              <a:t>CS = Circularity as a holistic social transformation</a:t>
            </a:r>
            <a:endParaRPr lang="en-GB" sz="1800" b="0" strike="noStrike" spc="-1">
              <a:solidFill>
                <a:srgbClr val="000000"/>
              </a:solidFill>
              <a:latin typeface="Arial"/>
            </a:endParaRPr>
          </a:p>
        </p:txBody>
      </p:sp>
      <p:sp>
        <p:nvSpPr>
          <p:cNvPr id="287" name="CustomShape 3"/>
          <p:cNvSpPr/>
          <p:nvPr/>
        </p:nvSpPr>
        <p:spPr>
          <a:xfrm>
            <a:off x="432720" y="1148040"/>
            <a:ext cx="10342080" cy="482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CE vs. CS</a:t>
            </a:r>
            <a:endParaRPr lang="en-GB" sz="2200" b="0" strike="noStrike" spc="-1">
              <a:solidFill>
                <a:srgbClr val="000000"/>
              </a:solidFill>
              <a:latin typeface="Arial"/>
            </a:endParaRPr>
          </a:p>
        </p:txBody>
      </p:sp>
      <p:sp>
        <p:nvSpPr>
          <p:cNvPr id="288" name="CustomShape 4"/>
          <p:cNvSpPr/>
          <p:nvPr/>
        </p:nvSpPr>
        <p:spPr>
          <a:xfrm>
            <a:off x="263520" y="6420240"/>
            <a:ext cx="1078776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M. C. Friant, R. Salomone, W. J. V. Vermeulen (2020) – A Typology of Circular Economy Discourses: Navigating the Diverse Visions of a Contested Paradigm  – </a:t>
            </a:r>
            <a:r>
              <a:rPr lang="en-US" sz="900" b="0" u="sng" strike="noStrike" spc="-1">
                <a:solidFill>
                  <a:srgbClr val="0000FF"/>
                </a:solidFill>
                <a:uFillTx/>
                <a:latin typeface="DejaVu Sans"/>
                <a:ea typeface="Roboto"/>
                <a:hlinkClick r:id="rId2"/>
              </a:rPr>
              <a:t>Link</a:t>
            </a:r>
            <a:endParaRPr lang="en-GB" sz="900" b="0" strike="noStrike" spc="-1">
              <a:solidFill>
                <a:srgbClr val="000000"/>
              </a:solid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335520" y="764640"/>
            <a:ext cx="10733040" cy="483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Circular Society</a:t>
            </a:r>
            <a:endParaRPr lang="en-GB" sz="2400" b="0" strike="noStrike" spc="-1">
              <a:solidFill>
                <a:srgbClr val="000000"/>
              </a:solidFill>
              <a:latin typeface="Arial"/>
            </a:endParaRPr>
          </a:p>
        </p:txBody>
      </p:sp>
      <p:sp>
        <p:nvSpPr>
          <p:cNvPr id="290" name="CustomShape 2"/>
          <p:cNvSpPr/>
          <p:nvPr/>
        </p:nvSpPr>
        <p:spPr>
          <a:xfrm>
            <a:off x="432720" y="1148040"/>
            <a:ext cx="10342080" cy="482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CE vs. CS</a:t>
            </a:r>
            <a:endParaRPr lang="en-GB" sz="2200" b="0" strike="noStrike" spc="-1">
              <a:solidFill>
                <a:srgbClr val="000000"/>
              </a:solidFill>
              <a:latin typeface="Arial"/>
            </a:endParaRPr>
          </a:p>
        </p:txBody>
      </p:sp>
      <p:graphicFrame>
        <p:nvGraphicFramePr>
          <p:cNvPr id="291" name="Table 3"/>
          <p:cNvGraphicFramePr/>
          <p:nvPr/>
        </p:nvGraphicFramePr>
        <p:xfrm>
          <a:off x="378000" y="1690560"/>
          <a:ext cx="11052000" cy="4771920"/>
        </p:xfrm>
        <a:graphic>
          <a:graphicData uri="http://schemas.openxmlformats.org/drawingml/2006/table">
            <a:tbl>
              <a:tblPr/>
              <a:tblGrid>
                <a:gridCol w="971280">
                  <a:extLst>
                    <a:ext uri="{9D8B030D-6E8A-4147-A177-3AD203B41FA5}">
                      <a16:colId xmlns:a16="http://schemas.microsoft.com/office/drawing/2014/main" val="20000"/>
                    </a:ext>
                  </a:extLst>
                </a:gridCol>
                <a:gridCol w="1000080">
                  <a:extLst>
                    <a:ext uri="{9D8B030D-6E8A-4147-A177-3AD203B41FA5}">
                      <a16:colId xmlns:a16="http://schemas.microsoft.com/office/drawing/2014/main" val="20001"/>
                    </a:ext>
                  </a:extLst>
                </a:gridCol>
                <a:gridCol w="888840">
                  <a:extLst>
                    <a:ext uri="{9D8B030D-6E8A-4147-A177-3AD203B41FA5}">
                      <a16:colId xmlns:a16="http://schemas.microsoft.com/office/drawing/2014/main" val="20002"/>
                    </a:ext>
                  </a:extLst>
                </a:gridCol>
                <a:gridCol w="1397160">
                  <a:extLst>
                    <a:ext uri="{9D8B030D-6E8A-4147-A177-3AD203B41FA5}">
                      <a16:colId xmlns:a16="http://schemas.microsoft.com/office/drawing/2014/main" val="20003"/>
                    </a:ext>
                  </a:extLst>
                </a:gridCol>
                <a:gridCol w="1793880">
                  <a:extLst>
                    <a:ext uri="{9D8B030D-6E8A-4147-A177-3AD203B41FA5}">
                      <a16:colId xmlns:a16="http://schemas.microsoft.com/office/drawing/2014/main" val="20004"/>
                    </a:ext>
                  </a:extLst>
                </a:gridCol>
                <a:gridCol w="1174680">
                  <a:extLst>
                    <a:ext uri="{9D8B030D-6E8A-4147-A177-3AD203B41FA5}">
                      <a16:colId xmlns:a16="http://schemas.microsoft.com/office/drawing/2014/main" val="20005"/>
                    </a:ext>
                  </a:extLst>
                </a:gridCol>
                <a:gridCol w="1508040">
                  <a:extLst>
                    <a:ext uri="{9D8B030D-6E8A-4147-A177-3AD203B41FA5}">
                      <a16:colId xmlns:a16="http://schemas.microsoft.com/office/drawing/2014/main" val="20006"/>
                    </a:ext>
                  </a:extLst>
                </a:gridCol>
                <a:gridCol w="2318040">
                  <a:extLst>
                    <a:ext uri="{9D8B030D-6E8A-4147-A177-3AD203B41FA5}">
                      <a16:colId xmlns:a16="http://schemas.microsoft.com/office/drawing/2014/main" val="20007"/>
                    </a:ext>
                  </a:extLst>
                </a:gridCol>
              </a:tblGrid>
              <a:tr h="824760">
                <a:tc>
                  <a:txBody>
                    <a:bodyPr/>
                    <a:lstStyle/>
                    <a:p>
                      <a:pPr algn="ctr">
                        <a:lnSpc>
                          <a:spcPct val="100000"/>
                        </a:lnSpc>
                      </a:pPr>
                      <a:r>
                        <a:rPr lang="en-US" sz="1050" b="1" strike="noStrike" spc="-1">
                          <a:solidFill>
                            <a:srgbClr val="000000"/>
                          </a:solidFill>
                          <a:latin typeface="DejaVu Sans"/>
                        </a:rPr>
                        <a:t>Circularity vision</a:t>
                      </a:r>
                      <a:endParaRPr lang="en-GB" sz="105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008C4F"/>
                    </a:solidFill>
                  </a:tcPr>
                </a:tc>
                <a:tc>
                  <a:txBody>
                    <a:bodyPr/>
                    <a:lstStyle/>
                    <a:p>
                      <a:pPr algn="ctr">
                        <a:lnSpc>
                          <a:spcPct val="100000"/>
                        </a:lnSpc>
                      </a:pPr>
                      <a:r>
                        <a:rPr lang="en-US" sz="1200" b="1" strike="noStrike" spc="-1">
                          <a:solidFill>
                            <a:srgbClr val="000000"/>
                          </a:solidFill>
                          <a:latin typeface="DejaVu Sans"/>
                        </a:rPr>
                        <a:t>Temporal scale</a:t>
                      </a:r>
                      <a:endParaRPr lang="en-GB" sz="1200" b="0" strike="noStrike" spc="-1">
                        <a:solidFill>
                          <a:srgbClr val="000000"/>
                        </a:solidFill>
                        <a:latin typeface="Arial"/>
                      </a:endParaRPr>
                    </a:p>
                  </a:txBody>
                  <a:tcPr marL="90000" marR="90000">
                    <a:lnL w="720" cap="flat" cmpd="sng" algn="ctr">
                      <a:solidFill>
                        <a:srgbClr val="FFFFFF"/>
                      </a:solidFill>
                      <a:prstDash val="solid"/>
                      <a:round/>
                      <a:headEnd type="none" w="med" len="med"/>
                      <a:tailEnd type="none" w="med" len="med"/>
                    </a:lnL>
                    <a:lnR w="720">
                      <a:solidFill>
                        <a:srgbClr val="FFFFFF"/>
                      </a:solidFill>
                      <a:prstDash val="solid"/>
                    </a:lnR>
                    <a:lnT w="720">
                      <a:solidFill>
                        <a:srgbClr val="FFFFFF"/>
                      </a:solidFill>
                      <a:prstDash val="solid"/>
                    </a:lnT>
                    <a:lnB w="720">
                      <a:solidFill>
                        <a:srgbClr val="FFFFFF"/>
                      </a:solidFill>
                      <a:prstDash val="solid"/>
                    </a:lnB>
                    <a:solidFill>
                      <a:srgbClr val="008C4F"/>
                    </a:solidFill>
                  </a:tcPr>
                </a:tc>
                <a:tc>
                  <a:txBody>
                    <a:bodyPr/>
                    <a:lstStyle/>
                    <a:p>
                      <a:pPr algn="ctr">
                        <a:lnSpc>
                          <a:spcPct val="100000"/>
                        </a:lnSpc>
                      </a:pPr>
                      <a:r>
                        <a:rPr lang="en-US" sz="1200" b="1" strike="noStrike" spc="-1">
                          <a:solidFill>
                            <a:srgbClr val="000000"/>
                          </a:solidFill>
                          <a:latin typeface="DejaVu Sans"/>
                        </a:rPr>
                        <a:t>Spatial scale</a:t>
                      </a:r>
                      <a:endParaRPr lang="en-GB" sz="12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008C4F"/>
                    </a:solidFill>
                  </a:tcPr>
                </a:tc>
                <a:tc>
                  <a:txBody>
                    <a:bodyPr/>
                    <a:lstStyle/>
                    <a:p>
                      <a:pPr algn="ctr">
                        <a:lnSpc>
                          <a:spcPct val="100000"/>
                        </a:lnSpc>
                      </a:pPr>
                      <a:r>
                        <a:rPr lang="en-US" sz="1200" b="1" strike="noStrike" spc="-1">
                          <a:solidFill>
                            <a:srgbClr val="000000"/>
                          </a:solidFill>
                          <a:latin typeface="DejaVu Sans"/>
                        </a:rPr>
                        <a:t>Sustainability factors included</a:t>
                      </a:r>
                      <a:endParaRPr lang="en-GB" sz="12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008C4F"/>
                    </a:solidFill>
                  </a:tcPr>
                </a:tc>
                <a:tc>
                  <a:txBody>
                    <a:bodyPr/>
                    <a:lstStyle/>
                    <a:p>
                      <a:pPr algn="ctr">
                        <a:lnSpc>
                          <a:spcPct val="100000"/>
                        </a:lnSpc>
                      </a:pPr>
                      <a:r>
                        <a:rPr lang="en-US" sz="1200" b="1" strike="noStrike" spc="-1">
                          <a:solidFill>
                            <a:srgbClr val="000000"/>
                          </a:solidFill>
                          <a:latin typeface="DejaVu Sans"/>
                        </a:rPr>
                        <a:t>Perspective on the resource nexus</a:t>
                      </a:r>
                      <a:endParaRPr lang="en-GB" sz="12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008C4F"/>
                    </a:solidFill>
                  </a:tcPr>
                </a:tc>
                <a:tc>
                  <a:txBody>
                    <a:bodyPr/>
                    <a:lstStyle/>
                    <a:p>
                      <a:pPr algn="ctr">
                        <a:lnSpc>
                          <a:spcPct val="100000"/>
                        </a:lnSpc>
                      </a:pPr>
                      <a:r>
                        <a:rPr lang="en-US" sz="1200" b="1" strike="noStrike" spc="-1">
                          <a:solidFill>
                            <a:srgbClr val="000000"/>
                          </a:solidFill>
                          <a:latin typeface="DejaVu Sans"/>
                        </a:rPr>
                        <a:t>Views on capitalism and decoupling</a:t>
                      </a:r>
                      <a:endParaRPr lang="en-GB" sz="12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008C4F"/>
                    </a:solidFill>
                  </a:tcPr>
                </a:tc>
                <a:tc>
                  <a:txBody>
                    <a:bodyPr/>
                    <a:lstStyle/>
                    <a:p>
                      <a:pPr algn="ctr">
                        <a:lnSpc>
                          <a:spcPct val="100000"/>
                        </a:lnSpc>
                      </a:pPr>
                      <a:r>
                        <a:rPr lang="en-US" sz="1200" b="1" strike="noStrike" spc="-1">
                          <a:solidFill>
                            <a:srgbClr val="000000"/>
                          </a:solidFill>
                          <a:latin typeface="DejaVu Sans"/>
                        </a:rPr>
                        <a:t>Main goal/objective</a:t>
                      </a:r>
                      <a:endParaRPr lang="en-GB" sz="12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008C4F"/>
                    </a:solidFill>
                  </a:tcPr>
                </a:tc>
                <a:tc>
                  <a:txBody>
                    <a:bodyPr/>
                    <a:lstStyle/>
                    <a:p>
                      <a:pPr algn="ctr">
                        <a:lnSpc>
                          <a:spcPct val="100000"/>
                        </a:lnSpc>
                      </a:pPr>
                      <a:r>
                        <a:rPr lang="en-US" sz="1200" b="1" strike="noStrike" spc="-1">
                          <a:solidFill>
                            <a:srgbClr val="000000"/>
                          </a:solidFill>
                          <a:latin typeface="DejaVu Sans"/>
                        </a:rPr>
                        <a:t>Narrative</a:t>
                      </a:r>
                      <a:endParaRPr lang="en-GB" sz="12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008C4F"/>
                    </a:solidFill>
                  </a:tcPr>
                </a:tc>
                <a:extLst>
                  <a:ext uri="{0D108BD9-81ED-4DB2-BD59-A6C34878D82A}">
                    <a16:rowId xmlns:a16="http://schemas.microsoft.com/office/drawing/2014/main" val="10000"/>
                  </a:ext>
                </a:extLst>
              </a:tr>
              <a:tr h="1735920">
                <a:tc rowSpan="2">
                  <a:txBody>
                    <a:bodyPr/>
                    <a:lstStyle/>
                    <a:p>
                      <a:pPr algn="ctr">
                        <a:lnSpc>
                          <a:spcPct val="100000"/>
                        </a:lnSpc>
                      </a:pPr>
                      <a:r>
                        <a:rPr lang="en-US" sz="1100" b="1" strike="noStrike" spc="-1">
                          <a:solidFill>
                            <a:srgbClr val="000000"/>
                          </a:solidFill>
                          <a:latin typeface="DejaVu Sans"/>
                        </a:rPr>
                        <a:t>Circular Society</a:t>
                      </a:r>
                      <a:endParaRPr lang="en-GB" sz="11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008C4F"/>
                    </a:solidFill>
                  </a:tcPr>
                </a:tc>
                <a:tc>
                  <a:txBody>
                    <a:bodyPr/>
                    <a:lstStyle/>
                    <a:p>
                      <a:pPr>
                        <a:lnSpc>
                          <a:spcPct val="100000"/>
                        </a:lnSpc>
                      </a:pPr>
                      <a:r>
                        <a:rPr lang="en-US" sz="1300" b="0" strike="noStrike" spc="-1">
                          <a:solidFill>
                            <a:srgbClr val="000000"/>
                          </a:solidFill>
                          <a:latin typeface="DejaVu Sans"/>
                        </a:rPr>
                        <a:t>Very long term: multiple generations (beyond 50 years)</a:t>
                      </a:r>
                      <a:endParaRPr lang="en-GB" sz="1300" b="0" strike="noStrike" spc="-1">
                        <a:solidFill>
                          <a:srgbClr val="000000"/>
                        </a:solidFill>
                        <a:latin typeface="Arial"/>
                      </a:endParaRPr>
                    </a:p>
                  </a:txBody>
                  <a:tcPr marL="90000" marR="90000">
                    <a:lnL w="720" cap="flat" cmpd="sng" algn="ctr">
                      <a:solidFill>
                        <a:srgbClr val="FFFFFF"/>
                      </a:solidFill>
                      <a:prstDash val="solid"/>
                      <a:round/>
                      <a:headEnd type="none" w="med" len="med"/>
                      <a:tailEnd type="none" w="med" len="med"/>
                    </a:lnL>
                    <a:lnR w="720">
                      <a:solidFill>
                        <a:srgbClr val="FFFFFF"/>
                      </a:solidFill>
                      <a:prstDash val="solid"/>
                    </a:lnR>
                    <a:lnT w="720" cap="flat" cmpd="sng" algn="ctr">
                      <a:solidFill>
                        <a:srgbClr val="FFFFFF"/>
                      </a:solidFill>
                      <a:prstDash val="solid"/>
                      <a:round/>
                      <a:headEnd type="none" w="med" len="med"/>
                      <a:tailEnd type="none" w="med" len="med"/>
                    </a:lnT>
                    <a:lnB w="720">
                      <a:solidFill>
                        <a:srgbClr val="FFFFFF"/>
                      </a:solidFill>
                      <a:prstDash val="solid"/>
                    </a:lnB>
                    <a:solidFill>
                      <a:srgbClr val="9E9E9E"/>
                    </a:solidFill>
                  </a:tcPr>
                </a:tc>
                <a:tc>
                  <a:txBody>
                    <a:bodyPr/>
                    <a:lstStyle/>
                    <a:p>
                      <a:pPr>
                        <a:lnSpc>
                          <a:spcPct val="100000"/>
                        </a:lnSpc>
                      </a:pPr>
                      <a:r>
                        <a:rPr lang="en-US" sz="1300" b="0" strike="noStrike" spc="-1">
                          <a:solidFill>
                            <a:srgbClr val="000000"/>
                          </a:solidFill>
                          <a:latin typeface="DejaVu Sans"/>
                        </a:rPr>
                        <a:t>Macro-scale: planet Earth</a:t>
                      </a:r>
                      <a:endParaRPr lang="en-GB" sz="13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cap="flat" cmpd="sng" algn="ctr">
                      <a:solidFill>
                        <a:srgbClr val="FFFFFF"/>
                      </a:solidFill>
                      <a:prstDash val="solid"/>
                      <a:round/>
                      <a:headEnd type="none" w="med" len="med"/>
                      <a:tailEnd type="none" w="med" len="med"/>
                    </a:lnT>
                    <a:lnB w="720">
                      <a:solidFill>
                        <a:srgbClr val="FFFFFF"/>
                      </a:solidFill>
                      <a:prstDash val="solid"/>
                    </a:lnB>
                    <a:solidFill>
                      <a:srgbClr val="9E9E9E"/>
                    </a:solidFill>
                  </a:tcPr>
                </a:tc>
                <a:tc>
                  <a:txBody>
                    <a:bodyPr/>
                    <a:lstStyle/>
                    <a:p>
                      <a:pPr>
                        <a:lnSpc>
                          <a:spcPct val="100000"/>
                        </a:lnSpc>
                      </a:pPr>
                      <a:r>
                        <a:rPr lang="en-US" sz="1300" b="0" strike="noStrike" spc="-1">
                          <a:solidFill>
                            <a:srgbClr val="000000"/>
                          </a:solidFill>
                          <a:latin typeface="DejaVu Sans"/>
                        </a:rPr>
                        <a:t>People, Planet, Prosperity</a:t>
                      </a:r>
                      <a:endParaRPr lang="en-GB" sz="13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cap="flat" cmpd="sng" algn="ctr">
                      <a:solidFill>
                        <a:srgbClr val="FFFFFF"/>
                      </a:solidFill>
                      <a:prstDash val="solid"/>
                      <a:round/>
                      <a:headEnd type="none" w="med" len="med"/>
                      <a:tailEnd type="none" w="med" len="med"/>
                    </a:lnT>
                    <a:lnB w="720">
                      <a:solidFill>
                        <a:srgbClr val="FFFFFF"/>
                      </a:solidFill>
                      <a:prstDash val="solid"/>
                    </a:lnB>
                    <a:solidFill>
                      <a:srgbClr val="9E9E9E"/>
                    </a:solidFill>
                  </a:tcPr>
                </a:tc>
                <a:tc>
                  <a:txBody>
                    <a:bodyPr/>
                    <a:lstStyle/>
                    <a:p>
                      <a:pPr>
                        <a:lnSpc>
                          <a:spcPct val="100000"/>
                        </a:lnSpc>
                      </a:pPr>
                      <a:r>
                        <a:rPr lang="en-US" sz="1300" b="0" strike="noStrike" spc="-1">
                          <a:solidFill>
                            <a:srgbClr val="000000"/>
                          </a:solidFill>
                          <a:latin typeface="DejaVu Sans"/>
                        </a:rPr>
                        <a:t>Changing consumption and production patterns to keep energy, biodiversity and aterial resources within safe planetary limits.</a:t>
                      </a:r>
                      <a:endParaRPr lang="en-GB" sz="13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cap="flat" cmpd="sng" algn="ctr">
                      <a:solidFill>
                        <a:srgbClr val="FFFFFF"/>
                      </a:solidFill>
                      <a:prstDash val="solid"/>
                      <a:round/>
                      <a:headEnd type="none" w="med" len="med"/>
                      <a:tailEnd type="none" w="med" len="med"/>
                    </a:lnT>
                    <a:lnB w="720">
                      <a:solidFill>
                        <a:srgbClr val="FFFFFF"/>
                      </a:solidFill>
                      <a:prstDash val="solid"/>
                    </a:lnB>
                    <a:solidFill>
                      <a:srgbClr val="9E9E9E"/>
                    </a:solidFill>
                  </a:tcPr>
                </a:tc>
                <a:tc>
                  <a:txBody>
                    <a:bodyPr/>
                    <a:lstStyle/>
                    <a:p>
                      <a:pPr>
                        <a:lnSpc>
                          <a:spcPct val="100000"/>
                        </a:lnSpc>
                      </a:pPr>
                      <a:r>
                        <a:rPr lang="en-US" sz="1300" b="0" strike="noStrike" spc="-1">
                          <a:solidFill>
                            <a:srgbClr val="000000"/>
                          </a:solidFill>
                          <a:latin typeface="DejaVu Sans"/>
                        </a:rPr>
                        <a:t>Sceptical regarding the possiblity of decoupling and the sustainability of capitalism.</a:t>
                      </a:r>
                      <a:endParaRPr lang="en-GB" sz="13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cap="flat" cmpd="sng" algn="ctr">
                      <a:solidFill>
                        <a:srgbClr val="FFFFFF"/>
                      </a:solidFill>
                      <a:prstDash val="solid"/>
                      <a:round/>
                      <a:headEnd type="none" w="med" len="med"/>
                      <a:tailEnd type="none" w="med" len="med"/>
                    </a:lnT>
                    <a:lnB w="720">
                      <a:solidFill>
                        <a:srgbClr val="FFFFFF"/>
                      </a:solidFill>
                      <a:prstDash val="solid"/>
                    </a:lnB>
                    <a:solidFill>
                      <a:srgbClr val="9E9E9E"/>
                    </a:solidFill>
                  </a:tcPr>
                </a:tc>
                <a:tc>
                  <a:txBody>
                    <a:bodyPr/>
                    <a:lstStyle/>
                    <a:p>
                      <a:pPr>
                        <a:lnSpc>
                          <a:spcPct val="100000"/>
                        </a:lnSpc>
                      </a:pPr>
                      <a:r>
                        <a:rPr lang="en-US" sz="1300" b="0" strike="noStrike" spc="-1">
                          <a:solidFill>
                            <a:srgbClr val="000000"/>
                          </a:solidFill>
                          <a:latin typeface="DejaVu Sans"/>
                        </a:rPr>
                        <a:t>Maintaining socio-ecological health and wellbield for present and future generations of human and non-human life.</a:t>
                      </a:r>
                      <a:endParaRPr lang="en-GB" sz="13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cap="flat" cmpd="sng" algn="ctr">
                      <a:solidFill>
                        <a:srgbClr val="FFFFFF"/>
                      </a:solidFill>
                      <a:prstDash val="solid"/>
                      <a:round/>
                      <a:headEnd type="none" w="med" len="med"/>
                      <a:tailEnd type="none" w="med" len="med"/>
                    </a:lnT>
                    <a:lnB w="720">
                      <a:solidFill>
                        <a:srgbClr val="FFFFFF"/>
                      </a:solidFill>
                      <a:prstDash val="solid"/>
                    </a:lnB>
                    <a:solidFill>
                      <a:srgbClr val="9E9E9E"/>
                    </a:solidFill>
                  </a:tcPr>
                </a:tc>
                <a:tc>
                  <a:txBody>
                    <a:bodyPr/>
                    <a:lstStyle/>
                    <a:p>
                      <a:pPr>
                        <a:lnSpc>
                          <a:spcPct val="100000"/>
                        </a:lnSpc>
                      </a:pPr>
                      <a:r>
                        <a:rPr lang="en-US" sz="1300" b="0" strike="noStrike" spc="-1">
                          <a:solidFill>
                            <a:srgbClr val="000000"/>
                          </a:solidFill>
                          <a:latin typeface="DejaVu Sans"/>
                        </a:rPr>
                        <a:t>The earth is borrowed from future generations of living beingd, humans must preserve, respect, restore and share it in a fair maner, even if that entails changing lifestyles and consumption patterns.</a:t>
                      </a:r>
                      <a:endParaRPr lang="en-GB" sz="13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cap="flat" cmpd="sng" algn="ctr">
                      <a:solidFill>
                        <a:srgbClr val="FFFFFF"/>
                      </a:solidFill>
                      <a:prstDash val="solid"/>
                      <a:round/>
                      <a:headEnd type="none" w="med" len="med"/>
                      <a:tailEnd type="none" w="med" len="med"/>
                    </a:lnT>
                    <a:lnB w="720">
                      <a:solidFill>
                        <a:srgbClr val="FFFFFF"/>
                      </a:solidFill>
                      <a:prstDash val="solid"/>
                    </a:lnB>
                    <a:solidFill>
                      <a:srgbClr val="9E9E9E"/>
                    </a:solidFill>
                  </a:tcPr>
                </a:tc>
                <a:extLst>
                  <a:ext uri="{0D108BD9-81ED-4DB2-BD59-A6C34878D82A}">
                    <a16:rowId xmlns:a16="http://schemas.microsoft.com/office/drawing/2014/main" val="10001"/>
                  </a:ext>
                </a:extLst>
              </a:tr>
              <a:tr h="1553760">
                <a:tc vMerge="1">
                  <a:txBody>
                    <a:bodyPr/>
                    <a:lstStyle/>
                    <a:p>
                      <a:endParaRPr lang="en-GB" sz="1800" b="0" strike="noStrike" spc="-1">
                        <a:solidFill>
                          <a:srgbClr val="000000"/>
                        </a:solidFill>
                        <a:latin typeface="Arial"/>
                      </a:endParaRPr>
                    </a:p>
                  </a:txBody>
                  <a:tcPr marL="90000" marR="90000">
                    <a:lnL>
                      <a:noFill/>
                    </a:lnL>
                    <a:lnR>
                      <a:noFill/>
                    </a:lnR>
                    <a:lnT>
                      <a:noFill/>
                    </a:lnT>
                    <a:lnB>
                      <a:noFill/>
                    </a:lnB>
                    <a:solidFill>
                      <a:srgbClr val="FF4000"/>
                    </a:solidFill>
                  </a:tcPr>
                </a:tc>
                <a:tc>
                  <a:txBody>
                    <a:bodyPr/>
                    <a:lstStyle/>
                    <a:p>
                      <a:pPr>
                        <a:lnSpc>
                          <a:spcPct val="100000"/>
                        </a:lnSpc>
                      </a:pPr>
                      <a:r>
                        <a:rPr lang="en-US" sz="1300" b="0" strike="noStrike" spc="-1">
                          <a:solidFill>
                            <a:srgbClr val="000000"/>
                          </a:solidFill>
                          <a:latin typeface="DejaVu Sans"/>
                        </a:rPr>
                        <a:t>Long term: 1 to 2 generations (20-50 years)</a:t>
                      </a:r>
                      <a:endParaRPr lang="en-GB" sz="1300" b="0" strike="noStrike" spc="-1">
                        <a:solidFill>
                          <a:srgbClr val="000000"/>
                        </a:solidFill>
                        <a:latin typeface="Arial"/>
                      </a:endParaRPr>
                    </a:p>
                  </a:txBody>
                  <a:tcPr marL="90000" marR="90000">
                    <a:lnL w="12240">
                      <a:solidFill>
                        <a:srgbClr val="000000"/>
                      </a:solidFill>
                      <a:prstDash val="solid"/>
                    </a:lnL>
                    <a:lnR w="720">
                      <a:solidFill>
                        <a:srgbClr val="FFFFFF"/>
                      </a:solidFill>
                      <a:prstDash val="solid"/>
                    </a:lnR>
                    <a:lnT w="720" cap="flat" cmpd="sng" algn="ctr">
                      <a:solidFill>
                        <a:srgbClr val="FFFFFF"/>
                      </a:solidFill>
                      <a:prstDash val="solid"/>
                      <a:round/>
                      <a:headEnd type="none" w="med" len="med"/>
                      <a:tailEnd type="none" w="med" len="med"/>
                    </a:lnT>
                    <a:lnB w="720">
                      <a:solidFill>
                        <a:srgbClr val="FFFFFF"/>
                      </a:solidFill>
                      <a:prstDash val="solid"/>
                    </a:lnB>
                    <a:solidFill>
                      <a:srgbClr val="9E9E9E"/>
                    </a:solidFill>
                  </a:tcPr>
                </a:tc>
                <a:tc>
                  <a:txBody>
                    <a:bodyPr/>
                    <a:lstStyle/>
                    <a:p>
                      <a:pPr>
                        <a:lnSpc>
                          <a:spcPct val="100000"/>
                        </a:lnSpc>
                      </a:pPr>
                      <a:r>
                        <a:rPr lang="en-US" sz="1300" b="0" strike="noStrike" spc="-1">
                          <a:solidFill>
                            <a:srgbClr val="000000"/>
                          </a:solidFill>
                          <a:latin typeface="DejaVu Sans"/>
                        </a:rPr>
                        <a:t>Macro-scale: planet Earth</a:t>
                      </a:r>
                      <a:endParaRPr lang="en-GB" sz="13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cap="flat" cmpd="sng" algn="ctr">
                      <a:solidFill>
                        <a:srgbClr val="FFFFFF"/>
                      </a:solidFill>
                      <a:prstDash val="solid"/>
                      <a:round/>
                      <a:headEnd type="none" w="med" len="med"/>
                      <a:tailEnd type="none" w="med" len="med"/>
                    </a:lnT>
                    <a:lnB w="720">
                      <a:solidFill>
                        <a:srgbClr val="FFFFFF"/>
                      </a:solidFill>
                      <a:prstDash val="solid"/>
                    </a:lnB>
                    <a:solidFill>
                      <a:srgbClr val="9E9E9E"/>
                    </a:solidFill>
                  </a:tcPr>
                </a:tc>
                <a:tc>
                  <a:txBody>
                    <a:bodyPr/>
                    <a:lstStyle/>
                    <a:p>
                      <a:pPr>
                        <a:lnSpc>
                          <a:spcPct val="100000"/>
                        </a:lnSpc>
                      </a:pPr>
                      <a:r>
                        <a:rPr lang="en-US" sz="1300" b="0" strike="noStrike" spc="-1">
                          <a:solidFill>
                            <a:srgbClr val="000000"/>
                          </a:solidFill>
                          <a:latin typeface="DejaVu Sans"/>
                        </a:rPr>
                        <a:t>People, Planet, Prosperity</a:t>
                      </a:r>
                      <a:endParaRPr lang="en-GB" sz="13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cap="flat" cmpd="sng" algn="ctr">
                      <a:solidFill>
                        <a:srgbClr val="FFFFFF"/>
                      </a:solidFill>
                      <a:prstDash val="solid"/>
                      <a:round/>
                      <a:headEnd type="none" w="med" len="med"/>
                      <a:tailEnd type="none" w="med" len="med"/>
                    </a:lnT>
                    <a:lnB w="720">
                      <a:solidFill>
                        <a:srgbClr val="FFFFFF"/>
                      </a:solidFill>
                      <a:prstDash val="solid"/>
                    </a:lnB>
                    <a:solidFill>
                      <a:srgbClr val="9E9E9E"/>
                    </a:solidFill>
                  </a:tcPr>
                </a:tc>
                <a:tc>
                  <a:txBody>
                    <a:bodyPr/>
                    <a:lstStyle/>
                    <a:p>
                      <a:pPr>
                        <a:lnSpc>
                          <a:spcPct val="100000"/>
                        </a:lnSpc>
                      </a:pPr>
                      <a:r>
                        <a:rPr lang="en-US" sz="1300" b="0" strike="noStrike" spc="-1">
                          <a:solidFill>
                            <a:srgbClr val="000000"/>
                          </a:solidFill>
                          <a:latin typeface="DejaVu Sans"/>
                        </a:rPr>
                        <a:t>Balancing trade-offs and synergies to keep energy, biodiversity and material resources within safe planetary limits.</a:t>
                      </a:r>
                      <a:endParaRPr lang="en-GB" sz="13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cap="flat" cmpd="sng" algn="ctr">
                      <a:solidFill>
                        <a:srgbClr val="FFFFFF"/>
                      </a:solidFill>
                      <a:prstDash val="solid"/>
                      <a:round/>
                      <a:headEnd type="none" w="med" len="med"/>
                      <a:tailEnd type="none" w="med" len="med"/>
                    </a:lnT>
                    <a:lnB w="720">
                      <a:solidFill>
                        <a:srgbClr val="FFFFFF"/>
                      </a:solidFill>
                      <a:prstDash val="solid"/>
                    </a:lnB>
                    <a:solidFill>
                      <a:srgbClr val="9E9E9E"/>
                    </a:solidFill>
                  </a:tcPr>
                </a:tc>
                <a:tc>
                  <a:txBody>
                    <a:bodyPr/>
                    <a:lstStyle/>
                    <a:p>
                      <a:pPr>
                        <a:lnSpc>
                          <a:spcPct val="100000"/>
                        </a:lnSpc>
                      </a:pPr>
                      <a:r>
                        <a:rPr lang="en-US" sz="1300" b="0" strike="noStrike" spc="-1">
                          <a:solidFill>
                            <a:srgbClr val="000000"/>
                          </a:solidFill>
                          <a:latin typeface="DejaVu Sans"/>
                        </a:rPr>
                        <a:t>Believe in the possibility of decoupling and the sustainability of capitalism.</a:t>
                      </a:r>
                      <a:endParaRPr lang="en-GB" sz="13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cap="flat" cmpd="sng" algn="ctr">
                      <a:solidFill>
                        <a:srgbClr val="FFFFFF"/>
                      </a:solidFill>
                      <a:prstDash val="solid"/>
                      <a:round/>
                      <a:headEnd type="none" w="med" len="med"/>
                      <a:tailEnd type="none" w="med" len="med"/>
                    </a:lnT>
                    <a:lnB w="720">
                      <a:solidFill>
                        <a:srgbClr val="FFFFFF"/>
                      </a:solidFill>
                      <a:prstDash val="solid"/>
                    </a:lnB>
                    <a:solidFill>
                      <a:srgbClr val="9E9E9E"/>
                    </a:solidFill>
                  </a:tcPr>
                </a:tc>
                <a:tc>
                  <a:txBody>
                    <a:bodyPr/>
                    <a:lstStyle/>
                    <a:p>
                      <a:pPr>
                        <a:lnSpc>
                          <a:spcPct val="100000"/>
                        </a:lnSpc>
                      </a:pPr>
                      <a:r>
                        <a:rPr lang="en-US" sz="1300" b="0" strike="noStrike" spc="-1">
                          <a:solidFill>
                            <a:srgbClr val="000000"/>
                          </a:solidFill>
                          <a:latin typeface="DejaVu Sans"/>
                        </a:rPr>
                        <a:t>Preserving social well-being and the biophysical health of the Earch system in line with the SDGs.</a:t>
                      </a:r>
                      <a:endParaRPr lang="en-GB" sz="13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cap="flat" cmpd="sng" algn="ctr">
                      <a:solidFill>
                        <a:srgbClr val="FFFFFF"/>
                      </a:solidFill>
                      <a:prstDash val="solid"/>
                      <a:round/>
                      <a:headEnd type="none" w="med" len="med"/>
                      <a:tailEnd type="none" w="med" len="med"/>
                    </a:lnT>
                    <a:lnB w="720">
                      <a:solidFill>
                        <a:srgbClr val="FFFFFF"/>
                      </a:solidFill>
                      <a:prstDash val="solid"/>
                    </a:lnB>
                    <a:solidFill>
                      <a:srgbClr val="9E9E9E"/>
                    </a:solidFill>
                  </a:tcPr>
                </a:tc>
                <a:tc>
                  <a:txBody>
                    <a:bodyPr/>
                    <a:lstStyle/>
                    <a:p>
                      <a:pPr>
                        <a:lnSpc>
                          <a:spcPct val="100000"/>
                        </a:lnSpc>
                      </a:pPr>
                      <a:r>
                        <a:rPr lang="en-US" sz="1300" b="0" strike="noStrike" spc="-1">
                          <a:solidFill>
                            <a:srgbClr val="000000"/>
                          </a:solidFill>
                          <a:latin typeface="DejaVu Sans"/>
                        </a:rPr>
                        <a:t>Humans must ensure justice, fairness and participation in the sustainable stewardship of the Earth, even if that entails redistributing and changing consumption patterns.</a:t>
                      </a:r>
                      <a:endParaRPr lang="en-GB" sz="13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cap="flat" cmpd="sng" algn="ctr">
                      <a:solidFill>
                        <a:srgbClr val="FFFFFF"/>
                      </a:solidFill>
                      <a:prstDash val="solid"/>
                      <a:round/>
                      <a:headEnd type="none" w="med" len="med"/>
                      <a:tailEnd type="none" w="med" len="med"/>
                    </a:lnT>
                    <a:lnB w="720">
                      <a:solidFill>
                        <a:srgbClr val="FFFFFF"/>
                      </a:solidFill>
                      <a:prstDash val="solid"/>
                    </a:lnB>
                    <a:solidFill>
                      <a:srgbClr val="9E9E9E"/>
                    </a:solidFill>
                  </a:tcPr>
                </a:tc>
                <a:extLst>
                  <a:ext uri="{0D108BD9-81ED-4DB2-BD59-A6C34878D82A}">
                    <a16:rowId xmlns:a16="http://schemas.microsoft.com/office/drawing/2014/main" val="10002"/>
                  </a:ext>
                </a:extLst>
              </a:tr>
            </a:tbl>
          </a:graphicData>
        </a:graphic>
      </p:graphicFrame>
      <p:sp>
        <p:nvSpPr>
          <p:cNvPr id="292" name="CustomShape 4"/>
          <p:cNvSpPr/>
          <p:nvPr/>
        </p:nvSpPr>
        <p:spPr>
          <a:xfrm>
            <a:off x="263520" y="6384240"/>
            <a:ext cx="1078776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Table adapted from M. C. Friant, R. Salomone, W. J. V. Vermeulen (2020) – A Typology of Circular Economy Discourses: Navigating the Diverse Visions of a Contested Paradigm  – </a:t>
            </a:r>
            <a:r>
              <a:rPr lang="en-US" sz="900" b="0" u="sng" strike="noStrike" spc="-1">
                <a:solidFill>
                  <a:srgbClr val="0000FF"/>
                </a:solidFill>
                <a:uFillTx/>
                <a:latin typeface="DejaVu Sans"/>
                <a:ea typeface="Roboto"/>
                <a:hlinkClick r:id="rId2"/>
              </a:rPr>
              <a:t>Link</a:t>
            </a:r>
            <a:endParaRPr lang="en-GB" sz="900" b="0" strike="noStrike" spc="-1">
              <a:solidFill>
                <a:srgbClr val="000000"/>
              </a:solidFill>
              <a:latin typeface="Arial"/>
            </a:endParaRPr>
          </a:p>
        </p:txBody>
      </p:sp>
      <p:sp>
        <p:nvSpPr>
          <p:cNvPr id="293" name="CustomShape 175"/>
          <p:cNvSpPr/>
          <p:nvPr/>
        </p:nvSpPr>
        <p:spPr>
          <a:xfrm>
            <a:off x="10228680" y="750240"/>
            <a:ext cx="510480" cy="490320"/>
          </a:xfrm>
          <a:prstGeom prst="star5">
            <a:avLst>
              <a:gd name="adj" fmla="val 20243"/>
              <a:gd name="hf" fmla="val 105146"/>
              <a:gd name="vf" fmla="val 110557"/>
            </a:avLst>
          </a:prstGeom>
          <a:solidFill>
            <a:srgbClr val="92D050"/>
          </a:solidFill>
          <a:ln>
            <a:solidFill>
              <a:srgbClr val="0D0D0D"/>
            </a:solid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GB" sz="1800" b="0" strike="noStrike" spc="-1">
              <a:solidFill>
                <a:srgbClr val="000000"/>
              </a:solidFill>
              <a:latin typeface="Arial"/>
              <a:ea typeface="DejaVu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335520" y="764640"/>
            <a:ext cx="10733040" cy="483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Circular Society</a:t>
            </a:r>
            <a:endParaRPr lang="en-GB" sz="2400" b="0" strike="noStrike" spc="-1">
              <a:solidFill>
                <a:srgbClr val="000000"/>
              </a:solidFill>
              <a:latin typeface="Arial"/>
            </a:endParaRPr>
          </a:p>
        </p:txBody>
      </p:sp>
      <p:sp>
        <p:nvSpPr>
          <p:cNvPr id="295" name="CustomShape 2"/>
          <p:cNvSpPr/>
          <p:nvPr/>
        </p:nvSpPr>
        <p:spPr>
          <a:xfrm>
            <a:off x="432720" y="1148040"/>
            <a:ext cx="10342080" cy="482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CE vs. CS</a:t>
            </a:r>
            <a:endParaRPr lang="en-GB" sz="2200" b="0" strike="noStrike" spc="-1">
              <a:solidFill>
                <a:srgbClr val="000000"/>
              </a:solidFill>
              <a:latin typeface="Arial"/>
            </a:endParaRPr>
          </a:p>
        </p:txBody>
      </p:sp>
      <p:sp>
        <p:nvSpPr>
          <p:cNvPr id="296" name="CustomShape 3"/>
          <p:cNvSpPr/>
          <p:nvPr/>
        </p:nvSpPr>
        <p:spPr>
          <a:xfrm>
            <a:off x="263520" y="6384240"/>
            <a:ext cx="1078776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Table adapted from M. C. Friant, R. Salomone, W. J. V. Vermeulen (2020) – A Typology of Circular Economy Discourses: Navigating the Diverse Visions of a Contested Paradigm  – </a:t>
            </a:r>
            <a:r>
              <a:rPr lang="en-US" sz="900" b="0" u="sng" strike="noStrike" spc="-1">
                <a:solidFill>
                  <a:srgbClr val="0000FF"/>
                </a:solidFill>
                <a:uFillTx/>
                <a:latin typeface="DejaVu Sans"/>
                <a:ea typeface="Roboto"/>
                <a:hlinkClick r:id="rId2"/>
              </a:rPr>
              <a:t>Link</a:t>
            </a:r>
            <a:endParaRPr lang="en-GB" sz="900" b="0" strike="noStrike" spc="-1">
              <a:solidFill>
                <a:srgbClr val="000000"/>
              </a:solidFill>
              <a:latin typeface="Arial"/>
            </a:endParaRPr>
          </a:p>
        </p:txBody>
      </p:sp>
      <p:graphicFrame>
        <p:nvGraphicFramePr>
          <p:cNvPr id="297" name="Table 4"/>
          <p:cNvGraphicFramePr/>
          <p:nvPr/>
        </p:nvGraphicFramePr>
        <p:xfrm>
          <a:off x="378000" y="1690560"/>
          <a:ext cx="11052000" cy="4221480"/>
        </p:xfrm>
        <a:graphic>
          <a:graphicData uri="http://schemas.openxmlformats.org/drawingml/2006/table">
            <a:tbl>
              <a:tblPr/>
              <a:tblGrid>
                <a:gridCol w="923760">
                  <a:extLst>
                    <a:ext uri="{9D8B030D-6E8A-4147-A177-3AD203B41FA5}">
                      <a16:colId xmlns:a16="http://schemas.microsoft.com/office/drawing/2014/main" val="20000"/>
                    </a:ext>
                  </a:extLst>
                </a:gridCol>
                <a:gridCol w="986400">
                  <a:extLst>
                    <a:ext uri="{9D8B030D-6E8A-4147-A177-3AD203B41FA5}">
                      <a16:colId xmlns:a16="http://schemas.microsoft.com/office/drawing/2014/main" val="20001"/>
                    </a:ext>
                  </a:extLst>
                </a:gridCol>
                <a:gridCol w="824040">
                  <a:extLst>
                    <a:ext uri="{9D8B030D-6E8A-4147-A177-3AD203B41FA5}">
                      <a16:colId xmlns:a16="http://schemas.microsoft.com/office/drawing/2014/main" val="20002"/>
                    </a:ext>
                  </a:extLst>
                </a:gridCol>
                <a:gridCol w="1348560">
                  <a:extLst>
                    <a:ext uri="{9D8B030D-6E8A-4147-A177-3AD203B41FA5}">
                      <a16:colId xmlns:a16="http://schemas.microsoft.com/office/drawing/2014/main" val="20003"/>
                    </a:ext>
                  </a:extLst>
                </a:gridCol>
                <a:gridCol w="1492200">
                  <a:extLst>
                    <a:ext uri="{9D8B030D-6E8A-4147-A177-3AD203B41FA5}">
                      <a16:colId xmlns:a16="http://schemas.microsoft.com/office/drawing/2014/main" val="20004"/>
                    </a:ext>
                  </a:extLst>
                </a:gridCol>
                <a:gridCol w="1555920">
                  <a:extLst>
                    <a:ext uri="{9D8B030D-6E8A-4147-A177-3AD203B41FA5}">
                      <a16:colId xmlns:a16="http://schemas.microsoft.com/office/drawing/2014/main" val="20005"/>
                    </a:ext>
                  </a:extLst>
                </a:gridCol>
                <a:gridCol w="1460520">
                  <a:extLst>
                    <a:ext uri="{9D8B030D-6E8A-4147-A177-3AD203B41FA5}">
                      <a16:colId xmlns:a16="http://schemas.microsoft.com/office/drawing/2014/main" val="20006"/>
                    </a:ext>
                  </a:extLst>
                </a:gridCol>
                <a:gridCol w="2460600">
                  <a:extLst>
                    <a:ext uri="{9D8B030D-6E8A-4147-A177-3AD203B41FA5}">
                      <a16:colId xmlns:a16="http://schemas.microsoft.com/office/drawing/2014/main" val="20007"/>
                    </a:ext>
                  </a:extLst>
                </a:gridCol>
              </a:tblGrid>
              <a:tr h="594000">
                <a:tc>
                  <a:txBody>
                    <a:bodyPr/>
                    <a:lstStyle/>
                    <a:p>
                      <a:pPr>
                        <a:lnSpc>
                          <a:spcPct val="100000"/>
                        </a:lnSpc>
                      </a:pPr>
                      <a:r>
                        <a:rPr lang="en-US" sz="1000" b="1" strike="noStrike" spc="-1">
                          <a:solidFill>
                            <a:srgbClr val="000000"/>
                          </a:solidFill>
                          <a:latin typeface="DejaVu Sans"/>
                        </a:rPr>
                        <a:t>Circularity vision</a:t>
                      </a:r>
                      <a:endParaRPr lang="en-GB" sz="10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008C4F"/>
                    </a:solidFill>
                  </a:tcPr>
                </a:tc>
                <a:tc>
                  <a:txBody>
                    <a:bodyPr/>
                    <a:lstStyle/>
                    <a:p>
                      <a:pPr algn="ctr">
                        <a:lnSpc>
                          <a:spcPct val="100000"/>
                        </a:lnSpc>
                      </a:pPr>
                      <a:r>
                        <a:rPr lang="en-US" sz="1100" b="1" strike="noStrike" spc="-1">
                          <a:solidFill>
                            <a:srgbClr val="000000"/>
                          </a:solidFill>
                          <a:latin typeface="DejaVu Sans"/>
                        </a:rPr>
                        <a:t>Temporal scale</a:t>
                      </a:r>
                      <a:endParaRPr lang="en-GB" sz="1100" b="0" strike="noStrike" spc="-1">
                        <a:solidFill>
                          <a:srgbClr val="000000"/>
                        </a:solidFill>
                        <a:latin typeface="Arial"/>
                      </a:endParaRPr>
                    </a:p>
                  </a:txBody>
                  <a:tcPr marL="90000" marR="90000">
                    <a:lnL w="720" cap="flat" cmpd="sng" algn="ctr">
                      <a:solidFill>
                        <a:srgbClr val="FFFFFF"/>
                      </a:solidFill>
                      <a:prstDash val="solid"/>
                      <a:round/>
                      <a:headEnd type="none" w="med" len="med"/>
                      <a:tailEnd type="none" w="med" len="med"/>
                    </a:lnL>
                    <a:lnR w="720">
                      <a:solidFill>
                        <a:srgbClr val="FFFFFF"/>
                      </a:solidFill>
                      <a:prstDash val="solid"/>
                    </a:lnR>
                    <a:lnT w="720">
                      <a:solidFill>
                        <a:srgbClr val="FFFFFF"/>
                      </a:solidFill>
                      <a:prstDash val="solid"/>
                    </a:lnT>
                    <a:lnB w="720">
                      <a:solidFill>
                        <a:srgbClr val="FFFFFF"/>
                      </a:solidFill>
                      <a:prstDash val="solid"/>
                    </a:lnB>
                    <a:solidFill>
                      <a:srgbClr val="008C4F"/>
                    </a:solidFill>
                  </a:tcPr>
                </a:tc>
                <a:tc>
                  <a:txBody>
                    <a:bodyPr/>
                    <a:lstStyle/>
                    <a:p>
                      <a:pPr algn="ctr">
                        <a:lnSpc>
                          <a:spcPct val="100000"/>
                        </a:lnSpc>
                      </a:pPr>
                      <a:r>
                        <a:rPr lang="en-US" sz="1100" b="1" strike="noStrike" spc="-1">
                          <a:solidFill>
                            <a:srgbClr val="000000"/>
                          </a:solidFill>
                          <a:latin typeface="DejaVu Sans"/>
                        </a:rPr>
                        <a:t>Spatial scale</a:t>
                      </a:r>
                      <a:endParaRPr lang="en-GB" sz="11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008C4F"/>
                    </a:solidFill>
                  </a:tcPr>
                </a:tc>
                <a:tc>
                  <a:txBody>
                    <a:bodyPr/>
                    <a:lstStyle/>
                    <a:p>
                      <a:pPr algn="ctr">
                        <a:lnSpc>
                          <a:spcPct val="100000"/>
                        </a:lnSpc>
                      </a:pPr>
                      <a:r>
                        <a:rPr lang="en-US" sz="1100" b="1" strike="noStrike" spc="-1">
                          <a:solidFill>
                            <a:srgbClr val="000000"/>
                          </a:solidFill>
                          <a:latin typeface="DejaVu Sans"/>
                        </a:rPr>
                        <a:t>Sustainability factors included</a:t>
                      </a:r>
                      <a:endParaRPr lang="en-GB" sz="11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008C4F"/>
                    </a:solidFill>
                  </a:tcPr>
                </a:tc>
                <a:tc>
                  <a:txBody>
                    <a:bodyPr/>
                    <a:lstStyle/>
                    <a:p>
                      <a:pPr algn="ctr">
                        <a:lnSpc>
                          <a:spcPct val="100000"/>
                        </a:lnSpc>
                      </a:pPr>
                      <a:r>
                        <a:rPr lang="en-US" sz="1100" b="1" strike="noStrike" spc="-1">
                          <a:solidFill>
                            <a:srgbClr val="000000"/>
                          </a:solidFill>
                          <a:latin typeface="DejaVu Sans"/>
                        </a:rPr>
                        <a:t>Perspective on the resource nexus</a:t>
                      </a:r>
                      <a:endParaRPr lang="en-GB" sz="11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008C4F"/>
                    </a:solidFill>
                  </a:tcPr>
                </a:tc>
                <a:tc>
                  <a:txBody>
                    <a:bodyPr/>
                    <a:lstStyle/>
                    <a:p>
                      <a:pPr algn="ctr">
                        <a:lnSpc>
                          <a:spcPct val="100000"/>
                        </a:lnSpc>
                      </a:pPr>
                      <a:r>
                        <a:rPr lang="en-US" sz="1100" b="1" strike="noStrike" spc="-1">
                          <a:solidFill>
                            <a:srgbClr val="000000"/>
                          </a:solidFill>
                          <a:latin typeface="DejaVu Sans"/>
                        </a:rPr>
                        <a:t>Views on capitalism and decoupling</a:t>
                      </a:r>
                      <a:endParaRPr lang="en-GB" sz="11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008C4F"/>
                    </a:solidFill>
                  </a:tcPr>
                </a:tc>
                <a:tc>
                  <a:txBody>
                    <a:bodyPr/>
                    <a:lstStyle/>
                    <a:p>
                      <a:pPr algn="ctr">
                        <a:lnSpc>
                          <a:spcPct val="100000"/>
                        </a:lnSpc>
                      </a:pPr>
                      <a:r>
                        <a:rPr lang="en-US" sz="1100" b="1" strike="noStrike" spc="-1">
                          <a:solidFill>
                            <a:srgbClr val="000000"/>
                          </a:solidFill>
                          <a:latin typeface="DejaVu Sans"/>
                        </a:rPr>
                        <a:t>Main goal/objective</a:t>
                      </a:r>
                      <a:endParaRPr lang="en-GB" sz="11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008C4F"/>
                    </a:solidFill>
                  </a:tcPr>
                </a:tc>
                <a:tc>
                  <a:txBody>
                    <a:bodyPr/>
                    <a:lstStyle/>
                    <a:p>
                      <a:pPr algn="ctr">
                        <a:lnSpc>
                          <a:spcPct val="100000"/>
                        </a:lnSpc>
                      </a:pPr>
                      <a:r>
                        <a:rPr lang="en-US" sz="1100" b="1" strike="noStrike" spc="-1">
                          <a:solidFill>
                            <a:srgbClr val="000000"/>
                          </a:solidFill>
                          <a:latin typeface="DejaVu Sans"/>
                        </a:rPr>
                        <a:t>Narrative</a:t>
                      </a:r>
                      <a:endParaRPr lang="en-GB" sz="11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008C4F"/>
                    </a:solidFill>
                  </a:tcPr>
                </a:tc>
                <a:extLst>
                  <a:ext uri="{0D108BD9-81ED-4DB2-BD59-A6C34878D82A}">
                    <a16:rowId xmlns:a16="http://schemas.microsoft.com/office/drawing/2014/main" val="10000"/>
                  </a:ext>
                </a:extLst>
              </a:tr>
              <a:tr h="1263600">
                <a:tc rowSpan="3">
                  <a:txBody>
                    <a:bodyPr/>
                    <a:lstStyle/>
                    <a:p>
                      <a:pPr>
                        <a:lnSpc>
                          <a:spcPct val="100000"/>
                        </a:lnSpc>
                      </a:pPr>
                      <a:r>
                        <a:rPr lang="en-US" sz="1000" b="1" strike="noStrike" spc="-1">
                          <a:solidFill>
                            <a:srgbClr val="000000"/>
                          </a:solidFill>
                          <a:latin typeface="DejaVu Sans"/>
                        </a:rPr>
                        <a:t>Circular Economy</a:t>
                      </a:r>
                      <a:endParaRPr lang="en-GB" sz="10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008C4F"/>
                    </a:solidFill>
                  </a:tcPr>
                </a:tc>
                <a:tc>
                  <a:txBody>
                    <a:bodyPr/>
                    <a:lstStyle/>
                    <a:p>
                      <a:pPr>
                        <a:lnSpc>
                          <a:spcPct val="100000"/>
                        </a:lnSpc>
                      </a:pPr>
                      <a:r>
                        <a:rPr lang="en-US" sz="1100" b="0" strike="noStrike" spc="-1">
                          <a:solidFill>
                            <a:srgbClr val="000000"/>
                          </a:solidFill>
                          <a:latin typeface="DejaVu Sans"/>
                        </a:rPr>
                        <a:t>Long term: one generation (19-25 years)</a:t>
                      </a:r>
                      <a:endParaRPr lang="en-GB" sz="1100" b="0" strike="noStrike" spc="-1">
                        <a:solidFill>
                          <a:srgbClr val="000000"/>
                        </a:solidFill>
                        <a:latin typeface="Arial"/>
                      </a:endParaRPr>
                    </a:p>
                  </a:txBody>
                  <a:tcPr marL="90000" marR="90000">
                    <a:lnL w="720" cap="flat" cmpd="sng" algn="ctr">
                      <a:solidFill>
                        <a:srgbClr val="FFFFFF"/>
                      </a:solidFill>
                      <a:prstDash val="solid"/>
                      <a:round/>
                      <a:headEnd type="none" w="med" len="med"/>
                      <a:tailEnd type="none" w="med" len="med"/>
                    </a:lnL>
                    <a:lnR w="720">
                      <a:solidFill>
                        <a:srgbClr val="FFFFFF"/>
                      </a:solidFill>
                      <a:prstDash val="solid"/>
                    </a:lnR>
                    <a:lnT w="720" cap="flat" cmpd="sng" algn="ctr">
                      <a:solidFill>
                        <a:srgbClr val="FFFFFF"/>
                      </a:solidFill>
                      <a:prstDash val="solid"/>
                      <a:round/>
                      <a:headEnd type="none" w="med" len="med"/>
                      <a:tailEnd type="none" w="med" len="med"/>
                    </a:lnT>
                    <a:lnB w="720">
                      <a:solidFill>
                        <a:srgbClr val="FFFFFF"/>
                      </a:solidFill>
                      <a:prstDash val="solid"/>
                    </a:lnB>
                    <a:solidFill>
                      <a:srgbClr val="9E9E9E"/>
                    </a:solidFill>
                  </a:tcPr>
                </a:tc>
                <a:tc>
                  <a:txBody>
                    <a:bodyPr/>
                    <a:lstStyle/>
                    <a:p>
                      <a:pPr>
                        <a:lnSpc>
                          <a:spcPct val="100000"/>
                        </a:lnSpc>
                      </a:pPr>
                      <a:r>
                        <a:rPr lang="en-US" sz="1100" b="0" strike="noStrike" spc="-1">
                          <a:solidFill>
                            <a:srgbClr val="000000"/>
                          </a:solidFill>
                          <a:latin typeface="DejaVu Sans"/>
                        </a:rPr>
                        <a:t>Macro-scale: planet Earth</a:t>
                      </a:r>
                      <a:endParaRPr lang="en-GB" sz="11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cap="flat" cmpd="sng" algn="ctr">
                      <a:solidFill>
                        <a:srgbClr val="FFFFFF"/>
                      </a:solidFill>
                      <a:prstDash val="solid"/>
                      <a:round/>
                      <a:headEnd type="none" w="med" len="med"/>
                      <a:tailEnd type="none" w="med" len="med"/>
                    </a:lnT>
                    <a:lnB w="720">
                      <a:solidFill>
                        <a:srgbClr val="FFFFFF"/>
                      </a:solidFill>
                      <a:prstDash val="solid"/>
                    </a:lnB>
                    <a:solidFill>
                      <a:srgbClr val="9E9E9E"/>
                    </a:solidFill>
                  </a:tcPr>
                </a:tc>
                <a:tc>
                  <a:txBody>
                    <a:bodyPr/>
                    <a:lstStyle/>
                    <a:p>
                      <a:pPr>
                        <a:lnSpc>
                          <a:spcPct val="100000"/>
                        </a:lnSpc>
                      </a:pPr>
                      <a:r>
                        <a:rPr lang="en-US" sz="1100" b="0" strike="noStrike" spc="-1">
                          <a:solidFill>
                            <a:srgbClr val="000000"/>
                          </a:solidFill>
                          <a:latin typeface="DejaVu Sans"/>
                        </a:rPr>
                        <a:t>Planet, Prosperity</a:t>
                      </a:r>
                      <a:endParaRPr lang="en-GB" sz="11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cap="flat" cmpd="sng" algn="ctr">
                      <a:solidFill>
                        <a:srgbClr val="FFFFFF"/>
                      </a:solidFill>
                      <a:prstDash val="solid"/>
                      <a:round/>
                      <a:headEnd type="none" w="med" len="med"/>
                      <a:tailEnd type="none" w="med" len="med"/>
                    </a:lnT>
                    <a:lnB w="720">
                      <a:solidFill>
                        <a:srgbClr val="FFFFFF"/>
                      </a:solidFill>
                      <a:prstDash val="solid"/>
                    </a:lnB>
                    <a:solidFill>
                      <a:srgbClr val="9E9E9E"/>
                    </a:solidFill>
                  </a:tcPr>
                </a:tc>
                <a:tc>
                  <a:txBody>
                    <a:bodyPr/>
                    <a:lstStyle/>
                    <a:p>
                      <a:pPr>
                        <a:lnSpc>
                          <a:spcPct val="100000"/>
                        </a:lnSpc>
                      </a:pPr>
                      <a:r>
                        <a:rPr lang="en-US" sz="1100" b="0" strike="noStrike" spc="-1">
                          <a:solidFill>
                            <a:srgbClr val="000000"/>
                          </a:solidFill>
                          <a:latin typeface="DejaVu Sans"/>
                        </a:rPr>
                        <a:t>Balancing trade-offs and synergies to keep energy, biodiversity and material resources within safe planetary limits.</a:t>
                      </a:r>
                      <a:endParaRPr lang="en-GB" sz="11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cap="flat" cmpd="sng" algn="ctr">
                      <a:solidFill>
                        <a:srgbClr val="FFFFFF"/>
                      </a:solidFill>
                      <a:prstDash val="solid"/>
                      <a:round/>
                      <a:headEnd type="none" w="med" len="med"/>
                      <a:tailEnd type="none" w="med" len="med"/>
                    </a:lnT>
                    <a:lnB w="720">
                      <a:solidFill>
                        <a:srgbClr val="FFFFFF"/>
                      </a:solidFill>
                      <a:prstDash val="solid"/>
                    </a:lnB>
                    <a:solidFill>
                      <a:srgbClr val="9E9E9E"/>
                    </a:solidFill>
                  </a:tcPr>
                </a:tc>
                <a:tc>
                  <a:txBody>
                    <a:bodyPr/>
                    <a:lstStyle/>
                    <a:p>
                      <a:pPr>
                        <a:lnSpc>
                          <a:spcPct val="100000"/>
                        </a:lnSpc>
                      </a:pPr>
                      <a:r>
                        <a:rPr lang="en-US" sz="1100" b="0" strike="noStrike" spc="-1">
                          <a:solidFill>
                            <a:srgbClr val="000000"/>
                          </a:solidFill>
                          <a:latin typeface="DejaVu Sans"/>
                        </a:rPr>
                        <a:t>Believe in the possibility of decoupling and the sustainability of capitalism.</a:t>
                      </a:r>
                      <a:endParaRPr lang="en-GB" sz="11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cap="flat" cmpd="sng" algn="ctr">
                      <a:solidFill>
                        <a:srgbClr val="FFFFFF"/>
                      </a:solidFill>
                      <a:prstDash val="solid"/>
                      <a:round/>
                      <a:headEnd type="none" w="med" len="med"/>
                      <a:tailEnd type="none" w="med" len="med"/>
                    </a:lnT>
                    <a:lnB w="720">
                      <a:solidFill>
                        <a:srgbClr val="FFFFFF"/>
                      </a:solidFill>
                      <a:prstDash val="solid"/>
                    </a:lnB>
                    <a:solidFill>
                      <a:srgbClr val="9E9E9E"/>
                    </a:solidFill>
                  </a:tcPr>
                </a:tc>
                <a:tc>
                  <a:txBody>
                    <a:bodyPr/>
                    <a:lstStyle/>
                    <a:p>
                      <a:pPr>
                        <a:lnSpc>
                          <a:spcPct val="100000"/>
                        </a:lnSpc>
                      </a:pPr>
                      <a:r>
                        <a:rPr lang="en-US" sz="1100" b="0" strike="noStrike" spc="-1">
                          <a:solidFill>
                            <a:srgbClr val="000000"/>
                          </a:solidFill>
                          <a:latin typeface="DejaVu Sans"/>
                        </a:rPr>
                        <a:t>Maintaining the biophysical health of the Earth system.</a:t>
                      </a:r>
                      <a:endParaRPr lang="en-GB" sz="11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cap="flat" cmpd="sng" algn="ctr">
                      <a:solidFill>
                        <a:srgbClr val="FFFFFF"/>
                      </a:solidFill>
                      <a:prstDash val="solid"/>
                      <a:round/>
                      <a:headEnd type="none" w="med" len="med"/>
                      <a:tailEnd type="none" w="med" len="med"/>
                    </a:lnT>
                    <a:lnB w="720">
                      <a:solidFill>
                        <a:srgbClr val="FFFFFF"/>
                      </a:solidFill>
                      <a:prstDash val="solid"/>
                    </a:lnB>
                    <a:solidFill>
                      <a:srgbClr val="9E9E9E"/>
                    </a:solidFill>
                  </a:tcPr>
                </a:tc>
                <a:tc>
                  <a:txBody>
                    <a:bodyPr/>
                    <a:lstStyle/>
                    <a:p>
                      <a:pPr>
                        <a:lnSpc>
                          <a:spcPct val="100000"/>
                        </a:lnSpc>
                      </a:pPr>
                      <a:r>
                        <a:rPr lang="en-US" sz="1100" b="0" strike="noStrike" spc="-1">
                          <a:solidFill>
                            <a:srgbClr val="000000"/>
                          </a:solidFill>
                          <a:latin typeface="DejaVu Sans"/>
                        </a:rPr>
                        <a:t>Reducing humanity’s overall ecological footprint and balancing resource limits and constraints is key to ensure the stability  of the biosphere and long-term economic prosperity.</a:t>
                      </a:r>
                      <a:endParaRPr lang="en-GB" sz="11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cap="flat" cmpd="sng" algn="ctr">
                      <a:solidFill>
                        <a:srgbClr val="FFFFFF"/>
                      </a:solidFill>
                      <a:prstDash val="solid"/>
                      <a:round/>
                      <a:headEnd type="none" w="med" len="med"/>
                      <a:tailEnd type="none" w="med" len="med"/>
                    </a:lnT>
                    <a:lnB w="720">
                      <a:solidFill>
                        <a:srgbClr val="FFFFFF"/>
                      </a:solidFill>
                      <a:prstDash val="solid"/>
                    </a:lnB>
                    <a:solidFill>
                      <a:srgbClr val="9E9E9E"/>
                    </a:solidFill>
                  </a:tcPr>
                </a:tc>
                <a:extLst>
                  <a:ext uri="{0D108BD9-81ED-4DB2-BD59-A6C34878D82A}">
                    <a16:rowId xmlns:a16="http://schemas.microsoft.com/office/drawing/2014/main" val="10001"/>
                  </a:ext>
                </a:extLst>
              </a:tr>
              <a:tr h="1263600">
                <a:tc vMerge="1">
                  <a:txBody>
                    <a:bodyPr/>
                    <a:lstStyle/>
                    <a:p>
                      <a:endParaRPr lang="en-GB" sz="1800" b="0" strike="noStrike" spc="-1">
                        <a:solidFill>
                          <a:srgbClr val="000000"/>
                        </a:solidFill>
                        <a:latin typeface="Arial"/>
                      </a:endParaRPr>
                    </a:p>
                  </a:txBody>
                  <a:tcPr marL="90000" marR="90000">
                    <a:lnL>
                      <a:noFill/>
                    </a:lnL>
                    <a:lnR>
                      <a:noFill/>
                    </a:lnR>
                    <a:lnT>
                      <a:noFill/>
                    </a:lnT>
                    <a:lnB>
                      <a:noFill/>
                    </a:lnB>
                    <a:solidFill>
                      <a:srgbClr val="FF4000"/>
                    </a:solidFill>
                  </a:tcPr>
                </a:tc>
                <a:tc>
                  <a:txBody>
                    <a:bodyPr/>
                    <a:lstStyle/>
                    <a:p>
                      <a:pPr>
                        <a:lnSpc>
                          <a:spcPct val="100000"/>
                        </a:lnSpc>
                      </a:pPr>
                      <a:r>
                        <a:rPr lang="en-US" sz="1100" b="0" strike="noStrike" spc="-1">
                          <a:solidFill>
                            <a:srgbClr val="000000"/>
                          </a:solidFill>
                          <a:latin typeface="DejaVu Sans"/>
                        </a:rPr>
                        <a:t>Mid-term: 1 to 2 government planning cycles (5-10 years)</a:t>
                      </a:r>
                      <a:endParaRPr lang="en-GB" sz="1100" b="0" strike="noStrike" spc="-1">
                        <a:solidFill>
                          <a:srgbClr val="000000"/>
                        </a:solidFill>
                        <a:latin typeface="Arial"/>
                      </a:endParaRPr>
                    </a:p>
                  </a:txBody>
                  <a:tcPr marL="90000" marR="90000">
                    <a:lnL w="12240">
                      <a:solidFill>
                        <a:srgbClr val="000000"/>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a:lstStyle/>
                    <a:p>
                      <a:pPr>
                        <a:lnSpc>
                          <a:spcPct val="100000"/>
                        </a:lnSpc>
                      </a:pPr>
                      <a:r>
                        <a:rPr lang="en-US" sz="1100" b="0" strike="noStrike" spc="-1">
                          <a:solidFill>
                            <a:srgbClr val="000000"/>
                          </a:solidFill>
                          <a:latin typeface="DejaVu Sans"/>
                        </a:rPr>
                        <a:t>Meso-scale (country, region, industrial park, city)</a:t>
                      </a:r>
                      <a:endParaRPr lang="en-GB" sz="11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a:lstStyle/>
                    <a:p>
                      <a:pPr>
                        <a:lnSpc>
                          <a:spcPct val="100000"/>
                        </a:lnSpc>
                      </a:pPr>
                      <a:r>
                        <a:rPr lang="en-US" sz="1100" b="0" strike="noStrike" spc="-1">
                          <a:solidFill>
                            <a:srgbClr val="000000"/>
                          </a:solidFill>
                          <a:latin typeface="DejaVu Sans"/>
                        </a:rPr>
                        <a:t>Planet, Prosperity</a:t>
                      </a:r>
                      <a:endParaRPr lang="en-GB" sz="11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a:lstStyle/>
                    <a:p>
                      <a:pPr>
                        <a:lnSpc>
                          <a:spcPct val="100000"/>
                        </a:lnSpc>
                      </a:pPr>
                      <a:r>
                        <a:rPr lang="en-US" sz="1100" b="0" strike="noStrike" spc="-1">
                          <a:solidFill>
                            <a:srgbClr val="000000"/>
                          </a:solidFill>
                          <a:latin typeface="DejaVu Sans"/>
                        </a:rPr>
                        <a:t>Optimizing and securing material, natural and energy resources, especially for critical raw materials.</a:t>
                      </a:r>
                      <a:endParaRPr lang="en-GB" sz="11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a:lstStyle/>
                    <a:p>
                      <a:pPr>
                        <a:lnSpc>
                          <a:spcPct val="100000"/>
                        </a:lnSpc>
                      </a:pPr>
                      <a:r>
                        <a:rPr lang="en-US" sz="1100" b="0" strike="noStrike" spc="-1">
                          <a:solidFill>
                            <a:srgbClr val="000000"/>
                          </a:solidFill>
                          <a:latin typeface="DejaVu Sans"/>
                        </a:rPr>
                        <a:t>Believe in the possibility of decoupling and the sustainability of capitalism.</a:t>
                      </a:r>
                      <a:endParaRPr lang="en-GB" sz="11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a:lstStyle/>
                    <a:p>
                      <a:pPr>
                        <a:lnSpc>
                          <a:spcPct val="100000"/>
                        </a:lnSpc>
                      </a:pPr>
                      <a:r>
                        <a:rPr lang="en-US" sz="1100" b="0" strike="noStrike" spc="-1">
                          <a:solidFill>
                            <a:srgbClr val="000000"/>
                          </a:solidFill>
                          <a:latin typeface="DejaVu Sans"/>
                        </a:rPr>
                        <a:t>Securing and preserving critical resources and materials.</a:t>
                      </a:r>
                      <a:endParaRPr lang="en-GB" sz="11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a:lstStyle/>
                    <a:p>
                      <a:pPr>
                        <a:lnSpc>
                          <a:spcPct val="100000"/>
                        </a:lnSpc>
                      </a:pPr>
                      <a:r>
                        <a:rPr lang="en-US" sz="1100" b="0" strike="noStrike" spc="-1">
                          <a:solidFill>
                            <a:srgbClr val="000000"/>
                          </a:solidFill>
                          <a:latin typeface="DejaVu Sans"/>
                        </a:rPr>
                        <a:t>Strategically maximising sco-efficiency and balancing resource use is necessary to maintain resource security and ensure geopolitical stability.</a:t>
                      </a:r>
                      <a:endParaRPr lang="en-GB" sz="11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extLst>
                  <a:ext uri="{0D108BD9-81ED-4DB2-BD59-A6C34878D82A}">
                    <a16:rowId xmlns:a16="http://schemas.microsoft.com/office/drawing/2014/main" val="10002"/>
                  </a:ext>
                </a:extLst>
              </a:tr>
              <a:tr h="1096200">
                <a:tc vMerge="1">
                  <a:txBody>
                    <a:bodyPr/>
                    <a:lstStyle/>
                    <a:p>
                      <a:endParaRPr lang="en-GB" sz="1800" b="0" strike="noStrike" spc="-1">
                        <a:solidFill>
                          <a:srgbClr val="000000"/>
                        </a:solidFill>
                        <a:latin typeface="Arial"/>
                      </a:endParaRPr>
                    </a:p>
                  </a:txBody>
                  <a:tcPr marL="90000" marR="90000">
                    <a:lnL>
                      <a:noFill/>
                    </a:lnL>
                    <a:lnR>
                      <a:noFill/>
                    </a:lnR>
                    <a:lnT>
                      <a:noFill/>
                    </a:lnT>
                    <a:lnB>
                      <a:noFill/>
                    </a:lnB>
                    <a:solidFill>
                      <a:srgbClr val="FF4000"/>
                    </a:solidFill>
                  </a:tcPr>
                </a:tc>
                <a:tc>
                  <a:txBody>
                    <a:bodyPr/>
                    <a:lstStyle/>
                    <a:p>
                      <a:pPr>
                        <a:lnSpc>
                          <a:spcPct val="100000"/>
                        </a:lnSpc>
                      </a:pPr>
                      <a:r>
                        <a:rPr lang="en-US" sz="1100" b="0" strike="noStrike" spc="-1">
                          <a:solidFill>
                            <a:srgbClr val="000000"/>
                          </a:solidFill>
                          <a:latin typeface="DejaVu Sans"/>
                        </a:rPr>
                        <a:t>Short-term: single product life-cycle(1 to 2 years)</a:t>
                      </a:r>
                      <a:endParaRPr lang="en-GB" sz="1100" b="0" strike="noStrike" spc="-1">
                        <a:solidFill>
                          <a:srgbClr val="000000"/>
                        </a:solidFill>
                        <a:latin typeface="Arial"/>
                      </a:endParaRPr>
                    </a:p>
                  </a:txBody>
                  <a:tcPr marL="90000" marR="90000">
                    <a:lnL w="12240">
                      <a:solidFill>
                        <a:srgbClr val="000000"/>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a:lstStyle/>
                    <a:p>
                      <a:pPr>
                        <a:lnSpc>
                          <a:spcPct val="100000"/>
                        </a:lnSpc>
                      </a:pPr>
                      <a:r>
                        <a:rPr lang="en-US" sz="1100" b="0" strike="noStrike" spc="-1">
                          <a:solidFill>
                            <a:srgbClr val="000000"/>
                          </a:solidFill>
                          <a:latin typeface="DejaVu Sans"/>
                        </a:rPr>
                        <a:t>Micro-scale (single product, service, or firm)</a:t>
                      </a:r>
                      <a:endParaRPr lang="en-GB" sz="11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a:lstStyle/>
                    <a:p>
                      <a:pPr>
                        <a:lnSpc>
                          <a:spcPct val="100000"/>
                        </a:lnSpc>
                      </a:pPr>
                      <a:r>
                        <a:rPr lang="en-US" sz="1100" b="0" strike="noStrike" spc="-1">
                          <a:solidFill>
                            <a:srgbClr val="000000"/>
                          </a:solidFill>
                          <a:latin typeface="DejaVu Sans"/>
                        </a:rPr>
                        <a:t>Planet, Prosperity</a:t>
                      </a:r>
                      <a:endParaRPr lang="en-GB" sz="11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a:lstStyle/>
                    <a:p>
                      <a:pPr>
                        <a:lnSpc>
                          <a:spcPct val="100000"/>
                        </a:lnSpc>
                      </a:pPr>
                      <a:r>
                        <a:rPr lang="en-US" sz="1100" b="0" strike="noStrike" spc="-1">
                          <a:solidFill>
                            <a:srgbClr val="000000"/>
                          </a:solidFill>
                          <a:latin typeface="DejaVu Sans"/>
                        </a:rPr>
                        <a:t>Optimizing material and energy resource flows in product design.</a:t>
                      </a:r>
                      <a:endParaRPr lang="en-GB" sz="11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a:lstStyle/>
                    <a:p>
                      <a:pPr>
                        <a:lnSpc>
                          <a:spcPct val="100000"/>
                        </a:lnSpc>
                      </a:pPr>
                      <a:r>
                        <a:rPr lang="en-US" sz="1100" b="0" strike="noStrike" spc="-1">
                          <a:solidFill>
                            <a:srgbClr val="000000"/>
                          </a:solidFill>
                          <a:latin typeface="DejaVu Sans"/>
                        </a:rPr>
                        <a:t>Believe in the possibility of decoupling and the sustainability of capitalism.</a:t>
                      </a:r>
                      <a:endParaRPr lang="en-GB" sz="11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a:lstStyle/>
                    <a:p>
                      <a:pPr>
                        <a:lnSpc>
                          <a:spcPct val="100000"/>
                        </a:lnSpc>
                      </a:pPr>
                      <a:r>
                        <a:rPr lang="en-US" sz="1100" b="0" strike="noStrike" spc="-1">
                          <a:solidFill>
                            <a:srgbClr val="000000"/>
                          </a:solidFill>
                          <a:latin typeface="DejaVu Sans"/>
                        </a:rPr>
                        <a:t>Capturing oppostunities to lower both environmental impacts and economic costs.</a:t>
                      </a:r>
                      <a:endParaRPr lang="en-GB" sz="11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tc>
                  <a:txBody>
                    <a:bodyPr/>
                    <a:lstStyle/>
                    <a:p>
                      <a:pPr>
                        <a:lnSpc>
                          <a:spcPct val="100000"/>
                        </a:lnSpc>
                      </a:pPr>
                      <a:r>
                        <a:rPr lang="en-US" sz="1100" b="0" strike="noStrike" spc="-1">
                          <a:solidFill>
                            <a:srgbClr val="000000"/>
                          </a:solidFill>
                          <a:latin typeface="DejaVu Sans"/>
                        </a:rPr>
                        <a:t>Ensuring optimium resource efficiency through eco-innovation leads to win-win solutions that reduce ecological harm and increase economic value.</a:t>
                      </a:r>
                      <a:endParaRPr lang="en-GB" sz="11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9E9E9E"/>
                    </a:solidFill>
                  </a:tcPr>
                </a:tc>
                <a:extLst>
                  <a:ext uri="{0D108BD9-81ED-4DB2-BD59-A6C34878D82A}">
                    <a16:rowId xmlns:a16="http://schemas.microsoft.com/office/drawing/2014/main" val="10003"/>
                  </a:ext>
                </a:extLst>
              </a:tr>
            </a:tbl>
          </a:graphicData>
        </a:graphic>
      </p:graphicFrame>
      <p:sp>
        <p:nvSpPr>
          <p:cNvPr id="298" name="CustomShape 24"/>
          <p:cNvSpPr/>
          <p:nvPr/>
        </p:nvSpPr>
        <p:spPr>
          <a:xfrm>
            <a:off x="10228680" y="750240"/>
            <a:ext cx="510480" cy="490320"/>
          </a:xfrm>
          <a:prstGeom prst="star5">
            <a:avLst>
              <a:gd name="adj" fmla="val 20243"/>
              <a:gd name="hf" fmla="val 105146"/>
              <a:gd name="vf" fmla="val 110557"/>
            </a:avLst>
          </a:prstGeom>
          <a:solidFill>
            <a:srgbClr val="92D050"/>
          </a:solidFill>
          <a:ln>
            <a:solidFill>
              <a:srgbClr val="0D0D0D"/>
            </a:solid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endParaRPr lang="en-GB" sz="1800" b="0" strike="noStrike" spc="-1">
              <a:solidFill>
                <a:srgbClr val="000000"/>
              </a:solidFill>
              <a:latin typeface="Arial"/>
              <a:ea typeface="DejaVu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335520" y="764640"/>
            <a:ext cx="10733040" cy="483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Circular Society</a:t>
            </a:r>
            <a:endParaRPr lang="en-GB" sz="2400" b="0" strike="noStrike" spc="-1">
              <a:solidFill>
                <a:srgbClr val="000000"/>
              </a:solidFill>
              <a:latin typeface="Arial"/>
            </a:endParaRPr>
          </a:p>
        </p:txBody>
      </p:sp>
      <p:sp>
        <p:nvSpPr>
          <p:cNvPr id="300" name="CustomShape 2"/>
          <p:cNvSpPr/>
          <p:nvPr/>
        </p:nvSpPr>
        <p:spPr>
          <a:xfrm>
            <a:off x="432720" y="1148040"/>
            <a:ext cx="10342080" cy="482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CE vs. CS – Typology</a:t>
            </a:r>
            <a:endParaRPr lang="en-GB" sz="2200" b="0" strike="noStrike" spc="-1">
              <a:solidFill>
                <a:srgbClr val="000000"/>
              </a:solidFill>
              <a:latin typeface="Arial"/>
            </a:endParaRPr>
          </a:p>
        </p:txBody>
      </p:sp>
      <p:sp>
        <p:nvSpPr>
          <p:cNvPr id="301" name="CustomShape 3"/>
          <p:cNvSpPr/>
          <p:nvPr/>
        </p:nvSpPr>
        <p:spPr>
          <a:xfrm>
            <a:off x="263520" y="6492240"/>
            <a:ext cx="1078776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dirty="0">
                <a:solidFill>
                  <a:srgbClr val="A6A6A6"/>
                </a:solidFill>
                <a:latin typeface="DejaVu Sans"/>
                <a:ea typeface="Roboto"/>
              </a:rPr>
              <a:t>Image recreated from: M. C. Friant, R. </a:t>
            </a:r>
            <a:r>
              <a:rPr lang="en-US" sz="900" b="0" strike="noStrike" spc="-1" dirty="0" err="1">
                <a:solidFill>
                  <a:srgbClr val="A6A6A6"/>
                </a:solidFill>
                <a:latin typeface="DejaVu Sans"/>
                <a:ea typeface="Roboto"/>
              </a:rPr>
              <a:t>Salomone</a:t>
            </a:r>
            <a:r>
              <a:rPr lang="en-US" sz="900" b="0" strike="noStrike" spc="-1" dirty="0">
                <a:solidFill>
                  <a:srgbClr val="A6A6A6"/>
                </a:solidFill>
                <a:latin typeface="DejaVu Sans"/>
                <a:ea typeface="Roboto"/>
              </a:rPr>
              <a:t>, W. J. V. Vermeulen (2020) – A Typology of Circular Economy Discourses: Navigating the Diverse Visions of a Contested Paradigm  – </a:t>
            </a:r>
            <a:r>
              <a:rPr lang="en-US" sz="900" b="0" u="sng" strike="noStrike" spc="-1" dirty="0">
                <a:solidFill>
                  <a:srgbClr val="0000FF"/>
                </a:solidFill>
                <a:uFillTx/>
                <a:latin typeface="DejaVu Sans"/>
                <a:ea typeface="Roboto"/>
                <a:hlinkClick r:id="rId2"/>
              </a:rPr>
              <a:t>Link</a:t>
            </a:r>
            <a:endParaRPr lang="en-GB" sz="900" b="0" strike="noStrike" spc="-1" dirty="0">
              <a:solidFill>
                <a:srgbClr val="000000"/>
              </a:solidFill>
              <a:latin typeface="Arial"/>
            </a:endParaRPr>
          </a:p>
        </p:txBody>
      </p:sp>
      <p:pic>
        <p:nvPicPr>
          <p:cNvPr id="302" name="Grafik 301"/>
          <p:cNvPicPr/>
          <p:nvPr/>
        </p:nvPicPr>
        <p:blipFill>
          <a:blip r:embed="rId3"/>
          <a:stretch/>
        </p:blipFill>
        <p:spPr>
          <a:xfrm>
            <a:off x="561240" y="1361160"/>
            <a:ext cx="9901440" cy="5047200"/>
          </a:xfrm>
          <a:prstGeom prst="rect">
            <a:avLst/>
          </a:prstGeom>
          <a:ln w="0">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CustomShape 1"/>
          <p:cNvSpPr/>
          <p:nvPr/>
        </p:nvSpPr>
        <p:spPr>
          <a:xfrm>
            <a:off x="335520" y="4406760"/>
            <a:ext cx="10726560" cy="1335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000" b="1" strike="noStrike" cap="all" spc="-1">
                <a:solidFill>
                  <a:srgbClr val="008C4F"/>
                </a:solidFill>
                <a:latin typeface="Arial Unicode MS"/>
                <a:ea typeface="DejaVu Sans"/>
              </a:rPr>
              <a:t>Conclusion</a:t>
            </a:r>
            <a:endParaRPr lang="en-GB" sz="3000" b="0" strike="noStrike" spc="-1">
              <a:solidFill>
                <a:srgbClr val="000000"/>
              </a:solidFill>
              <a:latin typeface="Arial"/>
            </a:endParaRPr>
          </a:p>
        </p:txBody>
      </p:sp>
      <p:sp>
        <p:nvSpPr>
          <p:cNvPr id="304" name="CustomShape 2"/>
          <p:cNvSpPr/>
          <p:nvPr/>
        </p:nvSpPr>
        <p:spPr>
          <a:xfrm>
            <a:off x="335520" y="2906640"/>
            <a:ext cx="10726560" cy="147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Conclusion</a:t>
            </a:r>
            <a:endParaRPr lang="en-GB" sz="2400" b="0" strike="noStrike" spc="-1">
              <a:solidFill>
                <a:srgbClr val="000000"/>
              </a:solidFill>
              <a:latin typeface="Arial"/>
            </a:endParaRPr>
          </a:p>
        </p:txBody>
      </p:sp>
      <p:sp>
        <p:nvSpPr>
          <p:cNvPr id="306" name="CustomShape 2"/>
          <p:cNvSpPr/>
          <p:nvPr/>
        </p:nvSpPr>
        <p:spPr>
          <a:xfrm>
            <a:off x="335520" y="1268640"/>
            <a:ext cx="10726920" cy="501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216000" indent="-214560">
              <a:lnSpc>
                <a:spcPct val="100000"/>
              </a:lnSpc>
              <a:spcBef>
                <a:spcPts val="360"/>
              </a:spcBef>
              <a:buClr>
                <a:srgbClr val="008C4F"/>
              </a:buClr>
              <a:buSzPct val="45000"/>
              <a:buFont typeface="OpenSymbol"/>
              <a:buChar char="■"/>
            </a:pPr>
            <a:r>
              <a:rPr lang="en-US" sz="1800" b="0" u="sng" strike="noStrike" spc="-1">
                <a:solidFill>
                  <a:srgbClr val="000000"/>
                </a:solidFill>
                <a:uFillTx/>
                <a:latin typeface="DejaVu Sans"/>
                <a:ea typeface="DejaVu Sans"/>
              </a:rPr>
              <a:t>Circular Economy (CE): </a:t>
            </a:r>
            <a:endParaRPr lang="en-GB" sz="1800" b="0" strike="noStrike" spc="-1">
              <a:solidFill>
                <a:srgbClr val="000000"/>
              </a:solidFill>
              <a:latin typeface="Arial"/>
            </a:endParaRPr>
          </a:p>
          <a:p>
            <a:pPr marL="432000" lvl="1" indent="-214560">
              <a:lnSpc>
                <a:spcPct val="100000"/>
              </a:lnSpc>
              <a:spcBef>
                <a:spcPts val="360"/>
              </a:spcBef>
              <a:buClr>
                <a:srgbClr val="008C4F"/>
              </a:buClr>
              <a:buSzPct val="45000"/>
              <a:buFont typeface="OpenSymbol"/>
              <a:buChar char="—"/>
            </a:pPr>
            <a:r>
              <a:rPr lang="en-US" sz="1800" b="0" strike="noStrike" spc="-1">
                <a:solidFill>
                  <a:srgbClr val="000000"/>
                </a:solidFill>
                <a:latin typeface="DejaVu Sans"/>
                <a:ea typeface="DejaVu Sans"/>
              </a:rPr>
              <a:t>Maintain natural resources and minimize the discharge of substances that are harmful to health and nature → Increase/maximize utilization of resources, e.g., Performance Economy</a:t>
            </a:r>
            <a:endParaRPr lang="en-GB" sz="1800" b="0" strike="noStrike" spc="-1">
              <a:solidFill>
                <a:srgbClr val="000000"/>
              </a:solidFill>
              <a:latin typeface="Arial"/>
            </a:endParaRPr>
          </a:p>
          <a:p>
            <a:pPr marL="432000" lvl="1" indent="-214560">
              <a:lnSpc>
                <a:spcPct val="100000"/>
              </a:lnSpc>
              <a:spcBef>
                <a:spcPts val="360"/>
              </a:spcBef>
              <a:buClr>
                <a:srgbClr val="008C4F"/>
              </a:buClr>
              <a:buSzPct val="45000"/>
              <a:buFont typeface="OpenSymbol"/>
              <a:buChar char="—"/>
            </a:pPr>
            <a:r>
              <a:rPr lang="en-US" sz="1800" b="0" strike="noStrike" spc="-1">
                <a:solidFill>
                  <a:srgbClr val="000000"/>
                </a:solidFill>
                <a:latin typeface="DejaVu Sans"/>
                <a:ea typeface="DejaVu Sans"/>
              </a:rPr>
              <a:t>Ecological modernization of the economy to increase resource efficiency, e.g., by technical innovation and digital solutions</a:t>
            </a: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DejaVu Sans"/>
                <a:ea typeface="DejaVu Sans"/>
              </a:rPr>
              <a:t>Circular Society (CS):</a:t>
            </a: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DejaVu Sans"/>
                <a:ea typeface="DejaVu Sans"/>
              </a:rPr>
              <a:t>Not just “CE + social” instead socio-political transformation and reorganization</a:t>
            </a: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DejaVu Sans"/>
                <a:ea typeface="DejaVu Sans"/>
              </a:rPr>
              <a:t>Replace intransparent and inequity-based value chains of the LE with democratic, transparent and cooperatively organized value chains</a:t>
            </a: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DejaVu Sans"/>
                <a:ea typeface="DejaVu Sans"/>
              </a:rPr>
              <a:t>Democratization of value creation processes and strategies for the activation and emancipation of different stakeholder groups</a:t>
            </a:r>
            <a:endParaRPr lang="en-GB" sz="1800" b="0" strike="noStrike" spc="-1">
              <a:solidFill>
                <a:srgbClr val="000000"/>
              </a:solidFill>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Conclusion</a:t>
            </a:r>
            <a:endParaRPr lang="en-GB" sz="2400" b="0" strike="noStrike" spc="-1">
              <a:solidFill>
                <a:srgbClr val="000000"/>
              </a:solidFill>
              <a:latin typeface="Arial"/>
            </a:endParaRPr>
          </a:p>
        </p:txBody>
      </p:sp>
      <p:sp>
        <p:nvSpPr>
          <p:cNvPr id="308" name="CustomShape 2"/>
          <p:cNvSpPr/>
          <p:nvPr/>
        </p:nvSpPr>
        <p:spPr>
          <a:xfrm>
            <a:off x="335520" y="1268640"/>
            <a:ext cx="10726920" cy="501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216000" indent="-214560">
              <a:lnSpc>
                <a:spcPct val="100000"/>
              </a:lnSpc>
              <a:spcBef>
                <a:spcPts val="360"/>
              </a:spcBef>
              <a:buClr>
                <a:srgbClr val="008C4F"/>
              </a:buClr>
              <a:buSzPct val="45000"/>
              <a:buFont typeface="OpenSymbol"/>
              <a:buChar char="■"/>
            </a:pPr>
            <a:r>
              <a:rPr lang="en-US" sz="1800" b="0" u="sng" strike="noStrike" spc="-1">
                <a:solidFill>
                  <a:srgbClr val="000000"/>
                </a:solidFill>
                <a:uFillTx/>
                <a:latin typeface="DejaVu Sans"/>
                <a:ea typeface="DejaVu Sans"/>
              </a:rPr>
              <a:t>Circular Economy (CE): </a:t>
            </a:r>
            <a:endParaRPr lang="en-GB" sz="1800" b="0" strike="noStrike" spc="-1">
              <a:solidFill>
                <a:srgbClr val="000000"/>
              </a:solidFill>
              <a:latin typeface="Arial"/>
            </a:endParaRPr>
          </a:p>
          <a:p>
            <a:pPr marL="432000" lvl="1" indent="-214560">
              <a:lnSpc>
                <a:spcPct val="100000"/>
              </a:lnSpc>
              <a:spcBef>
                <a:spcPts val="360"/>
              </a:spcBef>
              <a:buClr>
                <a:srgbClr val="008C4F"/>
              </a:buClr>
              <a:buSzPct val="45000"/>
              <a:buFont typeface="OpenSymbol"/>
              <a:buChar char="—"/>
            </a:pPr>
            <a:r>
              <a:rPr lang="en-US" sz="1800" b="0" strike="noStrike" spc="-1">
                <a:solidFill>
                  <a:srgbClr val="000000"/>
                </a:solidFill>
                <a:latin typeface="DejaVu Sans"/>
                <a:ea typeface="DejaVu Sans"/>
              </a:rPr>
              <a:t>Maintain natural resources and minimize the discharge of substances that are harmful to health and nature → Increase/maximize utilization of resources, e.g., Performance Economy</a:t>
            </a:r>
            <a:endParaRPr lang="en-GB" sz="1800" b="0" strike="noStrike" spc="-1">
              <a:solidFill>
                <a:srgbClr val="000000"/>
              </a:solidFill>
              <a:latin typeface="Arial"/>
            </a:endParaRPr>
          </a:p>
          <a:p>
            <a:pPr marL="432000" lvl="1" indent="-214560">
              <a:lnSpc>
                <a:spcPct val="100000"/>
              </a:lnSpc>
              <a:spcBef>
                <a:spcPts val="360"/>
              </a:spcBef>
              <a:buClr>
                <a:srgbClr val="008C4F"/>
              </a:buClr>
              <a:buSzPct val="45000"/>
              <a:buFont typeface="OpenSymbol"/>
              <a:buChar char="—"/>
            </a:pPr>
            <a:r>
              <a:rPr lang="en-US" sz="1800" b="0" strike="noStrike" spc="-1">
                <a:solidFill>
                  <a:srgbClr val="000000"/>
                </a:solidFill>
                <a:latin typeface="DejaVu Sans"/>
                <a:ea typeface="DejaVu Sans"/>
              </a:rPr>
              <a:t>Ecological modernization of the economy to increase resource efficiency, e.g., by technical innovation and digital solutions</a:t>
            </a:r>
            <a:endParaRPr lang="en-GB" sz="1800" b="0" strike="noStrike" spc="-1">
              <a:solidFill>
                <a:srgbClr val="000000"/>
              </a:solidFill>
              <a:latin typeface="Arial"/>
            </a:endParaRPr>
          </a:p>
          <a:p>
            <a:pPr marL="216000" indent="-214560">
              <a:lnSpc>
                <a:spcPct val="100000"/>
              </a:lnSpc>
              <a:spcBef>
                <a:spcPts val="360"/>
              </a:spcBef>
              <a:buClr>
                <a:srgbClr val="008C4F"/>
              </a:buClr>
              <a:buSzPct val="45000"/>
              <a:buFont typeface="OpenSymbol"/>
              <a:buChar char="■"/>
            </a:pPr>
            <a:r>
              <a:rPr lang="en-US" sz="1800" b="0" u="sng" strike="noStrike" spc="-1">
                <a:solidFill>
                  <a:srgbClr val="000000"/>
                </a:solidFill>
                <a:uFillTx/>
                <a:latin typeface="DejaVu Sans"/>
                <a:ea typeface="DejaVu Sans"/>
              </a:rPr>
              <a:t>Circular Society (CS):</a:t>
            </a:r>
            <a:endParaRPr lang="en-GB" sz="1800" b="0" strike="noStrike" spc="-1">
              <a:solidFill>
                <a:srgbClr val="000000"/>
              </a:solidFill>
              <a:latin typeface="Arial"/>
            </a:endParaRPr>
          </a:p>
          <a:p>
            <a:pPr marL="432000" lvl="1" indent="-214560">
              <a:lnSpc>
                <a:spcPct val="100000"/>
              </a:lnSpc>
              <a:spcBef>
                <a:spcPts val="360"/>
              </a:spcBef>
              <a:buClr>
                <a:srgbClr val="008C4F"/>
              </a:buClr>
              <a:buSzPct val="45000"/>
              <a:buFont typeface="OpenSymbol"/>
              <a:buChar char="—"/>
            </a:pPr>
            <a:r>
              <a:rPr lang="en-US" sz="1800" b="0" strike="noStrike" spc="-1">
                <a:solidFill>
                  <a:srgbClr val="000000"/>
                </a:solidFill>
                <a:latin typeface="DejaVu Sans"/>
                <a:ea typeface="DejaVu Sans"/>
              </a:rPr>
              <a:t>Not just “CE + social” instead socio-political transformation and reorganization</a:t>
            </a:r>
            <a:endParaRPr lang="en-GB" sz="1800" b="0" strike="noStrike" spc="-1">
              <a:solidFill>
                <a:srgbClr val="000000"/>
              </a:solidFill>
              <a:latin typeface="Arial"/>
            </a:endParaRPr>
          </a:p>
          <a:p>
            <a:pPr marL="432000" lvl="1" indent="-214560">
              <a:lnSpc>
                <a:spcPct val="100000"/>
              </a:lnSpc>
              <a:spcBef>
                <a:spcPts val="360"/>
              </a:spcBef>
              <a:buClr>
                <a:srgbClr val="008C4F"/>
              </a:buClr>
              <a:buSzPct val="45000"/>
              <a:buFont typeface="OpenSymbol"/>
              <a:buChar char="—"/>
            </a:pPr>
            <a:r>
              <a:rPr lang="en-US" sz="1800" b="0" strike="noStrike" spc="-1">
                <a:solidFill>
                  <a:srgbClr val="000000"/>
                </a:solidFill>
                <a:latin typeface="DejaVu Sans"/>
                <a:ea typeface="DejaVu Sans"/>
              </a:rPr>
              <a:t>Replace intransparent and inequity-based value chains of the LE with democratic, transparent and cooperatively organized value chains</a:t>
            </a:r>
            <a:endParaRPr lang="en-GB" sz="1800" b="0" strike="noStrike" spc="-1">
              <a:solidFill>
                <a:srgbClr val="000000"/>
              </a:solidFill>
              <a:latin typeface="Arial"/>
            </a:endParaRPr>
          </a:p>
          <a:p>
            <a:pPr marL="432000" lvl="1" indent="-214560">
              <a:lnSpc>
                <a:spcPct val="100000"/>
              </a:lnSpc>
              <a:spcBef>
                <a:spcPts val="360"/>
              </a:spcBef>
              <a:buClr>
                <a:srgbClr val="008C4F"/>
              </a:buClr>
              <a:buSzPct val="45000"/>
              <a:buFont typeface="OpenSymbol"/>
              <a:buChar char="—"/>
            </a:pPr>
            <a:r>
              <a:rPr lang="en-US" sz="1800" b="0" strike="noStrike" spc="-1">
                <a:solidFill>
                  <a:srgbClr val="000000"/>
                </a:solidFill>
                <a:latin typeface="DejaVu Sans"/>
                <a:ea typeface="DejaVu Sans"/>
              </a:rPr>
              <a:t>Democratization of value creation processes and strategies for the activation and emancipation of different stakeholder groups</a:t>
            </a:r>
            <a:endParaRPr lang="en-GB" sz="1800" b="0" strike="noStrike" spc="-1">
              <a:solidFill>
                <a:srgbClr val="000000"/>
              </a:solidFill>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CustomShape 1"/>
          <p:cNvSpPr/>
          <p:nvPr/>
        </p:nvSpPr>
        <p:spPr>
          <a:xfrm>
            <a:off x="335520" y="4406760"/>
            <a:ext cx="10726560" cy="1335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000" b="1" strike="noStrike" cap="all" spc="-1">
                <a:solidFill>
                  <a:srgbClr val="008C4F"/>
                </a:solidFill>
                <a:latin typeface="Arial Unicode MS"/>
                <a:ea typeface="DejaVu Sans"/>
              </a:rPr>
              <a:t>Detour</a:t>
            </a:r>
            <a:endParaRPr lang="en-GB" sz="3000" b="0" strike="noStrike" spc="-1">
              <a:solidFill>
                <a:srgbClr val="000000"/>
              </a:solidFill>
              <a:latin typeface="Arial"/>
            </a:endParaRPr>
          </a:p>
        </p:txBody>
      </p:sp>
      <p:sp>
        <p:nvSpPr>
          <p:cNvPr id="310" name="CustomShape 2"/>
          <p:cNvSpPr/>
          <p:nvPr/>
        </p:nvSpPr>
        <p:spPr>
          <a:xfrm>
            <a:off x="335520" y="2906640"/>
            <a:ext cx="10726560" cy="147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29"/>
          <p:cNvSpPr/>
          <p:nvPr/>
        </p:nvSpPr>
        <p:spPr>
          <a:xfrm>
            <a:off x="335520" y="764640"/>
            <a:ext cx="10735920" cy="486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Detour</a:t>
            </a:r>
            <a:endParaRPr lang="en-GB" sz="2400" b="0" strike="noStrike" spc="-1">
              <a:solidFill>
                <a:srgbClr val="000000"/>
              </a:solidFill>
              <a:latin typeface="Arial"/>
            </a:endParaRPr>
          </a:p>
        </p:txBody>
      </p:sp>
      <p:sp>
        <p:nvSpPr>
          <p:cNvPr id="312" name="CustomShape 30"/>
          <p:cNvSpPr/>
          <p:nvPr/>
        </p:nvSpPr>
        <p:spPr>
          <a:xfrm>
            <a:off x="335520" y="1244520"/>
            <a:ext cx="10735920" cy="433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360" algn="ctr">
              <a:lnSpc>
                <a:spcPct val="100000"/>
              </a:lnSpc>
              <a:spcBef>
                <a:spcPts val="360"/>
              </a:spcBef>
            </a:pPr>
            <a:r>
              <a:rPr lang="en-US" sz="1800" b="1" strike="noStrike" spc="-1">
                <a:solidFill>
                  <a:srgbClr val="000000"/>
                </a:solidFill>
                <a:latin typeface="DejaVu Sans"/>
                <a:ea typeface="DejaVu Sans"/>
              </a:rPr>
              <a:t>Sustainability</a:t>
            </a:r>
            <a:r>
              <a:rPr lang="de-DE" sz="1800" b="0" strike="noStrike" spc="-1">
                <a:solidFill>
                  <a:srgbClr val="000000"/>
                </a:solidFill>
                <a:latin typeface="DejaVu Sans"/>
                <a:ea typeface="DejaVu Sans"/>
              </a:rPr>
              <a:t> → </a:t>
            </a:r>
            <a:r>
              <a:rPr lang="en-GB" sz="1800" b="1" strike="noStrike" spc="-1">
                <a:solidFill>
                  <a:srgbClr val="000000"/>
                </a:solidFill>
                <a:latin typeface="DejaVu Sans"/>
                <a:ea typeface="DejaVu Sans"/>
              </a:rPr>
              <a:t>Consume less</a:t>
            </a:r>
            <a:endParaRPr lang="en-GB" sz="1800" b="0" strike="noStrike" spc="-1">
              <a:solidFill>
                <a:srgbClr val="000000"/>
              </a:solidFill>
              <a:latin typeface="Arial"/>
            </a:endParaRPr>
          </a:p>
        </p:txBody>
      </p:sp>
      <p:sp>
        <p:nvSpPr>
          <p:cNvPr id="313" name="CustomShape 31"/>
          <p:cNvSpPr/>
          <p:nvPr/>
        </p:nvSpPr>
        <p:spPr>
          <a:xfrm>
            <a:off x="432720" y="1148040"/>
            <a:ext cx="10344960" cy="485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Sustainability</a:t>
            </a:r>
            <a:endParaRPr lang="en-GB" sz="2200" b="0" strike="noStrike" spc="-1">
              <a:solidFill>
                <a:srgbClr val="000000"/>
              </a:solidFill>
              <a:latin typeface="Arial"/>
            </a:endParaRPr>
          </a:p>
        </p:txBody>
      </p:sp>
      <p:sp>
        <p:nvSpPr>
          <p:cNvPr id="314" name="CustomShape 32"/>
          <p:cNvSpPr/>
          <p:nvPr/>
        </p:nvSpPr>
        <p:spPr>
          <a:xfrm>
            <a:off x="335520" y="2778480"/>
            <a:ext cx="10784880" cy="13615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endParaRPr lang="en-GB" sz="1800" b="0" strike="noStrike" spc="-1">
              <a:solidFill>
                <a:srgbClr val="000000"/>
              </a:solidFill>
              <a:latin typeface="Arial"/>
              <a:ea typeface="DejaVu Sans"/>
            </a:endParaRPr>
          </a:p>
        </p:txBody>
      </p:sp>
      <p:sp>
        <p:nvSpPr>
          <p:cNvPr id="315" name="CustomShape 33"/>
          <p:cNvSpPr/>
          <p:nvPr/>
        </p:nvSpPr>
        <p:spPr>
          <a:xfrm>
            <a:off x="335520" y="1268280"/>
            <a:ext cx="10731240" cy="501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algn="ctr">
              <a:lnSpc>
                <a:spcPct val="100000"/>
              </a:lnSpc>
              <a:spcBef>
                <a:spcPts val="360"/>
              </a:spcBef>
            </a:pPr>
            <a:endParaRPr lang="en-GB" sz="1800" b="0" strike="noStrike" spc="-1">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lang="en-US" sz="1800" b="0" strike="noStrike" spc="-1">
                <a:solidFill>
                  <a:srgbClr val="000000"/>
                </a:solidFill>
                <a:latin typeface="DejaVu Sans"/>
                <a:ea typeface="DejaVu Sans"/>
              </a:rPr>
              <a:t>Consume less → Less money spend, i.e. lower living costs?</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DejaVu Sans"/>
                <a:ea typeface="DejaVu Sans"/>
              </a:rPr>
              <a:t>Lower living costs → less work hours required pay costs, e.g., 20h work week?</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DejaVu Sans"/>
                <a:ea typeface="DejaVu Sans"/>
              </a:rPr>
              <a:t>Technological advances reducing workload even further?</a:t>
            </a:r>
            <a:endParaRPr lang="en-GB" sz="18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335520" y="4406760"/>
            <a:ext cx="10725480" cy="133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000" b="1" strike="noStrike" cap="all" spc="-1">
                <a:solidFill>
                  <a:srgbClr val="008C4F"/>
                </a:solidFill>
                <a:latin typeface="Arial Unicode MS"/>
                <a:ea typeface="DejaVu Sans"/>
              </a:rPr>
              <a:t>News/Updates</a:t>
            </a:r>
            <a:endParaRPr lang="en-GB" sz="3000" b="0" strike="noStrike" spc="-1">
              <a:solidFill>
                <a:srgbClr val="000000"/>
              </a:solidFill>
              <a:latin typeface="Arial"/>
            </a:endParaRPr>
          </a:p>
        </p:txBody>
      </p:sp>
      <p:sp>
        <p:nvSpPr>
          <p:cNvPr id="220" name="CustomShape 2"/>
          <p:cNvSpPr/>
          <p:nvPr/>
        </p:nvSpPr>
        <p:spPr>
          <a:xfrm>
            <a:off x="335520" y="2906640"/>
            <a:ext cx="10725480" cy="1472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CustomShape 37"/>
          <p:cNvSpPr/>
          <p:nvPr/>
        </p:nvSpPr>
        <p:spPr>
          <a:xfrm>
            <a:off x="335520" y="764640"/>
            <a:ext cx="10735920" cy="486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Detour</a:t>
            </a:r>
            <a:endParaRPr lang="en-GB" sz="2400" b="0" strike="noStrike" spc="-1">
              <a:solidFill>
                <a:srgbClr val="000000"/>
              </a:solidFill>
              <a:latin typeface="Arial"/>
            </a:endParaRPr>
          </a:p>
        </p:txBody>
      </p:sp>
      <p:sp>
        <p:nvSpPr>
          <p:cNvPr id="317" name="CustomShape 38"/>
          <p:cNvSpPr/>
          <p:nvPr/>
        </p:nvSpPr>
        <p:spPr>
          <a:xfrm>
            <a:off x="335520" y="1244520"/>
            <a:ext cx="10735920" cy="433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360" algn="ctr">
              <a:lnSpc>
                <a:spcPct val="100000"/>
              </a:lnSpc>
              <a:spcBef>
                <a:spcPts val="360"/>
              </a:spcBef>
            </a:pPr>
            <a:r>
              <a:rPr lang="en-US" sz="1800" b="1" strike="noStrike" spc="-1">
                <a:solidFill>
                  <a:srgbClr val="000000"/>
                </a:solidFill>
                <a:latin typeface="DejaVu Sans"/>
                <a:ea typeface="DejaVu Sans"/>
              </a:rPr>
              <a:t>Sustainability</a:t>
            </a:r>
            <a:r>
              <a:rPr lang="de-DE" sz="1800" b="0" strike="noStrike" spc="-1">
                <a:solidFill>
                  <a:srgbClr val="000000"/>
                </a:solidFill>
                <a:latin typeface="DejaVu Sans"/>
                <a:ea typeface="DejaVu Sans"/>
              </a:rPr>
              <a:t> → </a:t>
            </a:r>
            <a:r>
              <a:rPr lang="en-GB" sz="1800" b="1" strike="noStrike" spc="-1">
                <a:solidFill>
                  <a:srgbClr val="000000"/>
                </a:solidFill>
                <a:latin typeface="DejaVu Sans"/>
                <a:ea typeface="DejaVu Sans"/>
              </a:rPr>
              <a:t>Consume less</a:t>
            </a:r>
            <a:endParaRPr lang="en-GB" sz="1800" b="0" strike="noStrike" spc="-1">
              <a:solidFill>
                <a:srgbClr val="000000"/>
              </a:solidFill>
              <a:latin typeface="Arial"/>
            </a:endParaRPr>
          </a:p>
        </p:txBody>
      </p:sp>
      <p:sp>
        <p:nvSpPr>
          <p:cNvPr id="318" name="CustomShape 40"/>
          <p:cNvSpPr/>
          <p:nvPr/>
        </p:nvSpPr>
        <p:spPr>
          <a:xfrm>
            <a:off x="432720" y="1148040"/>
            <a:ext cx="10344960" cy="485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Sustainability</a:t>
            </a:r>
            <a:endParaRPr lang="en-GB" sz="2200" b="0" strike="noStrike" spc="-1">
              <a:solidFill>
                <a:srgbClr val="000000"/>
              </a:solidFill>
              <a:latin typeface="Arial"/>
            </a:endParaRPr>
          </a:p>
        </p:txBody>
      </p:sp>
      <p:sp>
        <p:nvSpPr>
          <p:cNvPr id="319" name="CustomShape 41"/>
          <p:cNvSpPr/>
          <p:nvPr/>
        </p:nvSpPr>
        <p:spPr>
          <a:xfrm>
            <a:off x="335520" y="2778480"/>
            <a:ext cx="10784880" cy="13615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endParaRPr lang="en-GB" sz="1800" b="0" strike="noStrike" spc="-1">
              <a:solidFill>
                <a:srgbClr val="000000"/>
              </a:solidFill>
              <a:latin typeface="Arial"/>
              <a:ea typeface="DejaVu Sans"/>
            </a:endParaRPr>
          </a:p>
        </p:txBody>
      </p:sp>
      <p:sp>
        <p:nvSpPr>
          <p:cNvPr id="320" name="CustomShape 45"/>
          <p:cNvSpPr/>
          <p:nvPr/>
        </p:nvSpPr>
        <p:spPr>
          <a:xfrm>
            <a:off x="335520" y="1268280"/>
            <a:ext cx="10731240" cy="501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algn="ctr">
              <a:lnSpc>
                <a:spcPct val="100000"/>
              </a:lnSpc>
              <a:spcBef>
                <a:spcPts val="360"/>
              </a:spcBef>
            </a:pPr>
            <a:endParaRPr lang="en-GB" sz="1800" b="0" strike="noStrike" spc="-1">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lang="en-US" sz="1800" b="0" strike="noStrike" spc="-1">
                <a:solidFill>
                  <a:srgbClr val="000000"/>
                </a:solidFill>
                <a:latin typeface="DejaVu Sans"/>
                <a:ea typeface="DejaVu Sans"/>
              </a:rPr>
              <a:t>Consume less → Less money spend, i.e. lower living costs?</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lang="en-US" sz="1800" b="0" strike="noStrike" spc="-1">
                <a:solidFill>
                  <a:srgbClr val="000000"/>
                </a:solidFill>
                <a:latin typeface="DejaVu Sans"/>
                <a:ea typeface="DejaVu Sans"/>
              </a:rPr>
              <a:t>Lower living costs → Less work hours required cover costs, e.g., 20h work week?</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DejaVu Sans"/>
                <a:ea typeface="DejaVu Sans"/>
              </a:rPr>
              <a:t>Technological advances reducing workload even further?</a:t>
            </a:r>
            <a:endParaRPr lang="en-GB" sz="1800" b="0" strike="noStrike" spc="-1">
              <a:solidFill>
                <a:srgbClr val="000000"/>
              </a:solidFill>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CustomShape 46"/>
          <p:cNvSpPr/>
          <p:nvPr/>
        </p:nvSpPr>
        <p:spPr>
          <a:xfrm>
            <a:off x="335520" y="764640"/>
            <a:ext cx="10735920" cy="486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Detour</a:t>
            </a:r>
            <a:endParaRPr lang="en-GB" sz="2400" b="0" strike="noStrike" spc="-1">
              <a:solidFill>
                <a:srgbClr val="000000"/>
              </a:solidFill>
              <a:latin typeface="Arial"/>
            </a:endParaRPr>
          </a:p>
        </p:txBody>
      </p:sp>
      <p:sp>
        <p:nvSpPr>
          <p:cNvPr id="322" name="CustomShape 47"/>
          <p:cNvSpPr/>
          <p:nvPr/>
        </p:nvSpPr>
        <p:spPr>
          <a:xfrm>
            <a:off x="335520" y="1244520"/>
            <a:ext cx="10735920" cy="433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360" algn="ctr">
              <a:lnSpc>
                <a:spcPct val="100000"/>
              </a:lnSpc>
              <a:spcBef>
                <a:spcPts val="360"/>
              </a:spcBef>
            </a:pPr>
            <a:r>
              <a:rPr lang="en-US" sz="1800" b="1" strike="noStrike" spc="-1">
                <a:solidFill>
                  <a:srgbClr val="000000"/>
                </a:solidFill>
                <a:latin typeface="DejaVu Sans"/>
                <a:ea typeface="DejaVu Sans"/>
              </a:rPr>
              <a:t>Sustainability</a:t>
            </a:r>
            <a:r>
              <a:rPr lang="de-DE" sz="1800" b="0" strike="noStrike" spc="-1">
                <a:solidFill>
                  <a:srgbClr val="000000"/>
                </a:solidFill>
                <a:latin typeface="DejaVu Sans"/>
                <a:ea typeface="DejaVu Sans"/>
              </a:rPr>
              <a:t> → </a:t>
            </a:r>
            <a:r>
              <a:rPr lang="en-GB" sz="1800" b="1" strike="noStrike" spc="-1">
                <a:solidFill>
                  <a:srgbClr val="000000"/>
                </a:solidFill>
                <a:latin typeface="DejaVu Sans"/>
                <a:ea typeface="DejaVu Sans"/>
              </a:rPr>
              <a:t>Consume less</a:t>
            </a:r>
            <a:endParaRPr lang="en-GB" sz="1800" b="0" strike="noStrike" spc="-1">
              <a:solidFill>
                <a:srgbClr val="000000"/>
              </a:solidFill>
              <a:latin typeface="Arial"/>
            </a:endParaRPr>
          </a:p>
        </p:txBody>
      </p:sp>
      <p:sp>
        <p:nvSpPr>
          <p:cNvPr id="323" name="CustomShape 48"/>
          <p:cNvSpPr/>
          <p:nvPr/>
        </p:nvSpPr>
        <p:spPr>
          <a:xfrm>
            <a:off x="432720" y="1148040"/>
            <a:ext cx="10344960" cy="485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Sustainability</a:t>
            </a:r>
            <a:endParaRPr lang="en-GB" sz="2200" b="0" strike="noStrike" spc="-1">
              <a:solidFill>
                <a:srgbClr val="000000"/>
              </a:solidFill>
              <a:latin typeface="Arial"/>
            </a:endParaRPr>
          </a:p>
        </p:txBody>
      </p:sp>
      <p:sp>
        <p:nvSpPr>
          <p:cNvPr id="324" name="CustomShape 49"/>
          <p:cNvSpPr/>
          <p:nvPr/>
        </p:nvSpPr>
        <p:spPr>
          <a:xfrm>
            <a:off x="335520" y="2778480"/>
            <a:ext cx="10784880" cy="13615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endParaRPr lang="en-GB" sz="1800" b="0" strike="noStrike" spc="-1">
              <a:solidFill>
                <a:srgbClr val="000000"/>
              </a:solidFill>
              <a:latin typeface="Arial"/>
              <a:ea typeface="DejaVu Sans"/>
            </a:endParaRPr>
          </a:p>
        </p:txBody>
      </p:sp>
      <p:sp>
        <p:nvSpPr>
          <p:cNvPr id="325" name="CustomShape 50"/>
          <p:cNvSpPr/>
          <p:nvPr/>
        </p:nvSpPr>
        <p:spPr>
          <a:xfrm>
            <a:off x="335520" y="1268280"/>
            <a:ext cx="10731240" cy="501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algn="ctr">
              <a:lnSpc>
                <a:spcPct val="100000"/>
              </a:lnSpc>
              <a:spcBef>
                <a:spcPts val="360"/>
              </a:spcBef>
            </a:pPr>
            <a:endParaRPr lang="en-GB" sz="1800" b="0" strike="noStrike" spc="-1">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lang="en-US" sz="1800" b="0" strike="noStrike" spc="-1">
                <a:solidFill>
                  <a:srgbClr val="000000"/>
                </a:solidFill>
                <a:latin typeface="DejaVu Sans"/>
                <a:ea typeface="DejaVu Sans"/>
              </a:rPr>
              <a:t>Consume less → Less money spend, </a:t>
            </a:r>
            <a:r>
              <a:rPr lang="en-GB" sz="1800" b="0" strike="noStrike" spc="-1">
                <a:solidFill>
                  <a:srgbClr val="000000"/>
                </a:solidFill>
                <a:latin typeface="DejaVu Sans"/>
                <a:ea typeface="DejaVu Sans"/>
              </a:rPr>
              <a:t>i.e.</a:t>
            </a:r>
            <a:r>
              <a:rPr lang="en-US" sz="1800" b="0" strike="noStrike" spc="-1">
                <a:solidFill>
                  <a:srgbClr val="000000"/>
                </a:solidFill>
                <a:latin typeface="DejaVu Sans"/>
                <a:ea typeface="DejaVu Sans"/>
              </a:rPr>
              <a:t> lower living costs?</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lang="en-US" sz="1800" b="0" strike="noStrike" spc="-1">
                <a:solidFill>
                  <a:srgbClr val="000000"/>
                </a:solidFill>
                <a:latin typeface="DejaVu Sans"/>
                <a:ea typeface="DejaVu Sans"/>
              </a:rPr>
              <a:t>Lower living costs → Less work hours required to cover costs, e.g., 20h work week?</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lang="en-US" sz="1800" b="0" strike="noStrike" spc="-1">
                <a:solidFill>
                  <a:srgbClr val="000000"/>
                </a:solidFill>
                <a:latin typeface="DejaVu Sans"/>
                <a:ea typeface="DejaVu Sans"/>
              </a:rPr>
              <a:t>Technological advances reducing workload even further?</a:t>
            </a:r>
            <a:endParaRPr lang="en-GB" sz="1800" b="0" strike="noStrike" spc="-1">
              <a:solidFill>
                <a:srgbClr val="000000"/>
              </a:solidFill>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335520" y="764640"/>
            <a:ext cx="10731240" cy="48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Detour</a:t>
            </a:r>
            <a:endParaRPr lang="en-GB" sz="2400" b="0" strike="noStrike" spc="-1">
              <a:solidFill>
                <a:srgbClr val="000000"/>
              </a:solidFill>
              <a:latin typeface="Arial"/>
            </a:endParaRPr>
          </a:p>
        </p:txBody>
      </p:sp>
      <p:sp>
        <p:nvSpPr>
          <p:cNvPr id="327" name="CustomShape 2"/>
          <p:cNvSpPr/>
          <p:nvPr/>
        </p:nvSpPr>
        <p:spPr>
          <a:xfrm>
            <a:off x="335520" y="1268280"/>
            <a:ext cx="10731240" cy="501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algn="ctr">
              <a:lnSpc>
                <a:spcPct val="100000"/>
              </a:lnSpc>
              <a:spcBef>
                <a:spcPts val="360"/>
              </a:spcBef>
            </a:pPr>
            <a:r>
              <a:rPr lang="en-US" sz="1800" b="0" strike="noStrike" spc="-1">
                <a:solidFill>
                  <a:srgbClr val="000000"/>
                </a:solidFill>
                <a:latin typeface="DejaVu Sans"/>
                <a:ea typeface="DejaVu Sans"/>
              </a:rPr>
              <a:t>John Maynard Keynes predicted a 15h work week in his 1930 essay </a:t>
            </a:r>
            <a:r>
              <a:rPr lang="en-US" sz="1800" b="0" i="1" strike="noStrike" spc="-1">
                <a:solidFill>
                  <a:srgbClr val="000000"/>
                </a:solidFill>
                <a:latin typeface="DejaVu Sans"/>
                <a:ea typeface="DejaVu Sans"/>
              </a:rPr>
              <a:t>“Economic Possibilities for our Grandchildren”</a:t>
            </a:r>
            <a:endParaRPr lang="en-GB" sz="1800" b="0" strike="noStrike" spc="-1">
              <a:solidFill>
                <a:srgbClr val="000000"/>
              </a:solidFill>
              <a:latin typeface="Arial"/>
            </a:endParaRPr>
          </a:p>
        </p:txBody>
      </p:sp>
      <p:sp>
        <p:nvSpPr>
          <p:cNvPr id="328" name="CustomShape 3"/>
          <p:cNvSpPr/>
          <p:nvPr/>
        </p:nvSpPr>
        <p:spPr>
          <a:xfrm>
            <a:off x="432720" y="1148040"/>
            <a:ext cx="1033668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15h Work Week</a:t>
            </a:r>
            <a:endParaRPr lang="en-GB" sz="2200" b="0" strike="noStrike" spc="-1">
              <a:solidFill>
                <a:srgbClr val="000000"/>
              </a:solidFill>
              <a:latin typeface="Arial"/>
            </a:endParaRPr>
          </a:p>
        </p:txBody>
      </p:sp>
      <p:sp>
        <p:nvSpPr>
          <p:cNvPr id="329" name="CustomShape 4"/>
          <p:cNvSpPr/>
          <p:nvPr/>
        </p:nvSpPr>
        <p:spPr>
          <a:xfrm>
            <a:off x="198000" y="3420000"/>
            <a:ext cx="10782000" cy="10011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CustomShape 1"/>
          <p:cNvSpPr/>
          <p:nvPr/>
        </p:nvSpPr>
        <p:spPr>
          <a:xfrm>
            <a:off x="335520" y="764640"/>
            <a:ext cx="10731240" cy="48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Detour</a:t>
            </a:r>
            <a:endParaRPr lang="en-GB" sz="2400" b="0" strike="noStrike" spc="-1">
              <a:solidFill>
                <a:srgbClr val="000000"/>
              </a:solidFill>
              <a:latin typeface="Arial"/>
            </a:endParaRPr>
          </a:p>
        </p:txBody>
      </p:sp>
      <p:sp>
        <p:nvSpPr>
          <p:cNvPr id="331" name="CustomShape 2"/>
          <p:cNvSpPr/>
          <p:nvPr/>
        </p:nvSpPr>
        <p:spPr>
          <a:xfrm>
            <a:off x="432720" y="1148040"/>
            <a:ext cx="1033668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Why am I working 40+h a week?</a:t>
            </a:r>
            <a:endParaRPr lang="en-GB" sz="2200" b="0" strike="noStrike" spc="-1">
              <a:solidFill>
                <a:srgbClr val="000000"/>
              </a:solidFill>
              <a:latin typeface="Arial"/>
            </a:endParaRPr>
          </a:p>
        </p:txBody>
      </p:sp>
      <p:sp>
        <p:nvSpPr>
          <p:cNvPr id="332" name="CustomShape 39"/>
          <p:cNvSpPr/>
          <p:nvPr/>
        </p:nvSpPr>
        <p:spPr>
          <a:xfrm>
            <a:off x="335520" y="1268280"/>
            <a:ext cx="10726920" cy="501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216000" indent="-216000">
              <a:lnSpc>
                <a:spcPct val="100000"/>
              </a:lnSpc>
              <a:buClr>
                <a:srgbClr val="008C4F"/>
              </a:buClr>
              <a:buFont typeface="Wingdings" charset="2"/>
              <a:buChar char=""/>
            </a:pPr>
            <a:r>
              <a:rPr lang="en-US" sz="1800" b="0" strike="noStrike" spc="-1">
                <a:solidFill>
                  <a:srgbClr val="000000"/>
                </a:solidFill>
                <a:latin typeface="DejaVu Sans"/>
                <a:ea typeface="DejaVu Sans"/>
              </a:rPr>
              <a:t>Lively debates pertaining to Keynes prediction – especially among economists.</a:t>
            </a:r>
            <a:endParaRPr lang="en-GB" sz="1800" b="0" strike="noStrike" spc="-1">
              <a:solidFill>
                <a:srgbClr val="000000"/>
              </a:solidFill>
              <a:latin typeface="DejaVu Sans"/>
            </a:endParaRPr>
          </a:p>
          <a:p>
            <a:pPr>
              <a:lnSpc>
                <a:spcPct val="100000"/>
              </a:lnSpc>
            </a:pPr>
            <a:endParaRPr lang="en-GB" sz="1800" b="0" strike="noStrike" spc="-1">
              <a:solidFill>
                <a:srgbClr val="000000"/>
              </a:solidFill>
              <a:latin typeface="DejaVu Sans"/>
            </a:endParaRPr>
          </a:p>
          <a:p>
            <a:pPr marL="216000" indent="-216000">
              <a:lnSpc>
                <a:spcPct val="100000"/>
              </a:lnSpc>
              <a:buClr>
                <a:srgbClr val="008C4F"/>
              </a:buClr>
              <a:buFont typeface="Wingdings" charset="2"/>
              <a:buChar char=""/>
            </a:pPr>
            <a:r>
              <a:rPr lang="en-US" sz="1800" b="0" u="sng" strike="noStrike" spc="-1">
                <a:solidFill>
                  <a:srgbClr val="000000"/>
                </a:solidFill>
                <a:uFillTx/>
                <a:latin typeface="DejaVu Sans"/>
                <a:ea typeface="DejaVu Sans"/>
              </a:rPr>
              <a:t>Main problem:</a:t>
            </a:r>
            <a:r>
              <a:rPr lang="en-US" sz="1800" b="0" strike="noStrike" spc="-1">
                <a:solidFill>
                  <a:srgbClr val="000000"/>
                </a:solidFill>
                <a:latin typeface="DejaVu Sans"/>
                <a:ea typeface="DejaVu Sans"/>
              </a:rPr>
              <a:t> Keynes did not account for the massive increase in consumerism → Majority of people chooses more toys and pleasure over less work hours </a:t>
            </a:r>
            <a:endParaRPr lang="en-GB" sz="1800" b="0" strike="noStrike" spc="-1">
              <a:solidFill>
                <a:srgbClr val="000000"/>
              </a:solidFill>
              <a:latin typeface="DejaVu Sans"/>
            </a:endParaRPr>
          </a:p>
          <a:p>
            <a:pPr>
              <a:lnSpc>
                <a:spcPct val="100000"/>
              </a:lnSpc>
            </a:pPr>
            <a:endParaRPr lang="en-GB" sz="1800" b="0" strike="noStrike" spc="-1">
              <a:solidFill>
                <a:srgbClr val="000000"/>
              </a:solidFill>
              <a:latin typeface="DejaVu Sans"/>
            </a:endParaRPr>
          </a:p>
          <a:p>
            <a:pPr algn="ctr">
              <a:lnSpc>
                <a:spcPct val="100000"/>
              </a:lnSpc>
            </a:pPr>
            <a:r>
              <a:rPr lang="en-US" sz="1800" b="0" strike="noStrike" spc="-1">
                <a:solidFill>
                  <a:srgbClr val="FFFFFF"/>
                </a:solidFill>
                <a:latin typeface="DejaVu Sans"/>
                <a:ea typeface="DejaVu Sans"/>
              </a:rPr>
              <a:t>↔ </a:t>
            </a:r>
            <a:endParaRPr lang="en-GB" sz="1800" b="0" strike="noStrike" spc="-1">
              <a:solidFill>
                <a:srgbClr val="000000"/>
              </a:solidFill>
              <a:latin typeface="DejaVu Sans"/>
            </a:endParaRPr>
          </a:p>
          <a:p>
            <a:pPr algn="ctr">
              <a:lnSpc>
                <a:spcPct val="100000"/>
              </a:lnSpc>
            </a:pPr>
            <a:endParaRPr lang="en-GB" sz="1800" b="0" strike="noStrike" spc="-1">
              <a:solidFill>
                <a:srgbClr val="000000"/>
              </a:solidFill>
              <a:latin typeface="DejaVu Sans"/>
            </a:endParaRPr>
          </a:p>
          <a:p>
            <a:pPr algn="ctr">
              <a:lnSpc>
                <a:spcPct val="100000"/>
              </a:lnSpc>
            </a:pPr>
            <a:r>
              <a:rPr lang="en-US" sz="1800" b="0" strike="noStrike" spc="-1">
                <a:solidFill>
                  <a:srgbClr val="FFFFFF"/>
                </a:solidFill>
                <a:latin typeface="DejaVu Sans"/>
                <a:ea typeface="DejaVu Sans"/>
              </a:rPr>
              <a:t>Contradicts our sustainability paradigm (consume less).</a:t>
            </a:r>
            <a:endParaRPr lang="en-GB" sz="1800" b="0" strike="noStrike" spc="-1">
              <a:solidFill>
                <a:srgbClr val="000000"/>
              </a:solidFill>
              <a:latin typeface="DejaVu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42"/>
          <p:cNvSpPr/>
          <p:nvPr/>
        </p:nvSpPr>
        <p:spPr>
          <a:xfrm>
            <a:off x="335520" y="764640"/>
            <a:ext cx="10731240" cy="48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Detour</a:t>
            </a:r>
            <a:endParaRPr lang="en-GB" sz="2400" b="0" strike="noStrike" spc="-1">
              <a:solidFill>
                <a:srgbClr val="000000"/>
              </a:solidFill>
              <a:latin typeface="Arial"/>
            </a:endParaRPr>
          </a:p>
        </p:txBody>
      </p:sp>
      <p:sp>
        <p:nvSpPr>
          <p:cNvPr id="334" name="CustomShape 43"/>
          <p:cNvSpPr/>
          <p:nvPr/>
        </p:nvSpPr>
        <p:spPr>
          <a:xfrm>
            <a:off x="432720" y="1148040"/>
            <a:ext cx="1033668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Why am I working 40+h a week?</a:t>
            </a:r>
            <a:endParaRPr lang="en-GB" sz="2200" b="0" strike="noStrike" spc="-1">
              <a:solidFill>
                <a:srgbClr val="000000"/>
              </a:solidFill>
              <a:latin typeface="Arial"/>
            </a:endParaRPr>
          </a:p>
        </p:txBody>
      </p:sp>
      <p:sp>
        <p:nvSpPr>
          <p:cNvPr id="335" name="CustomShape 44"/>
          <p:cNvSpPr/>
          <p:nvPr/>
        </p:nvSpPr>
        <p:spPr>
          <a:xfrm>
            <a:off x="335520" y="1268280"/>
            <a:ext cx="10726920" cy="501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216000" indent="-216000">
              <a:lnSpc>
                <a:spcPct val="100000"/>
              </a:lnSpc>
              <a:buClr>
                <a:srgbClr val="008C4F"/>
              </a:buClr>
              <a:buFont typeface="Wingdings" charset="2"/>
              <a:buChar char=""/>
            </a:pPr>
            <a:r>
              <a:rPr lang="en-US" sz="1800" b="0" strike="noStrike" spc="-1">
                <a:solidFill>
                  <a:srgbClr val="000000"/>
                </a:solidFill>
                <a:latin typeface="DejaVu Sans"/>
                <a:ea typeface="DejaVu Sans"/>
              </a:rPr>
              <a:t>Lively debates pertaining to Keynes prediction – especially among economists.</a:t>
            </a:r>
            <a:endParaRPr lang="en-GB" sz="1800" b="0" strike="noStrike" spc="-1">
              <a:solidFill>
                <a:srgbClr val="000000"/>
              </a:solidFill>
              <a:latin typeface="DejaVu Sans"/>
            </a:endParaRPr>
          </a:p>
          <a:p>
            <a:pPr>
              <a:lnSpc>
                <a:spcPct val="100000"/>
              </a:lnSpc>
            </a:pPr>
            <a:endParaRPr lang="en-GB" sz="1800" b="0" strike="noStrike" spc="-1">
              <a:solidFill>
                <a:srgbClr val="000000"/>
              </a:solidFill>
              <a:latin typeface="DejaVu Sans"/>
            </a:endParaRPr>
          </a:p>
          <a:p>
            <a:pPr marL="216000" indent="-216000">
              <a:lnSpc>
                <a:spcPct val="100000"/>
              </a:lnSpc>
              <a:buClr>
                <a:srgbClr val="008C4F"/>
              </a:buClr>
              <a:buFont typeface="Wingdings" charset="2"/>
              <a:buChar char=""/>
            </a:pPr>
            <a:r>
              <a:rPr lang="en-US" sz="1800" b="0" u="sng" strike="noStrike" spc="-1">
                <a:solidFill>
                  <a:srgbClr val="000000"/>
                </a:solidFill>
                <a:uFillTx/>
                <a:latin typeface="DejaVu Sans"/>
                <a:ea typeface="DejaVu Sans"/>
              </a:rPr>
              <a:t>Main problem:</a:t>
            </a:r>
            <a:r>
              <a:rPr lang="en-US" sz="1800" b="0" strike="noStrike" spc="-1">
                <a:solidFill>
                  <a:srgbClr val="000000"/>
                </a:solidFill>
                <a:latin typeface="DejaVu Sans"/>
                <a:ea typeface="DejaVu Sans"/>
              </a:rPr>
              <a:t> Keynes did not account for the massive increase in consumerism → Majority of people chooses more toys and pleasure over less work hours </a:t>
            </a:r>
            <a:endParaRPr lang="en-GB" sz="1800" b="0" strike="noStrike" spc="-1">
              <a:solidFill>
                <a:srgbClr val="000000"/>
              </a:solidFill>
              <a:latin typeface="DejaVu Sans"/>
            </a:endParaRPr>
          </a:p>
          <a:p>
            <a:pPr>
              <a:lnSpc>
                <a:spcPct val="100000"/>
              </a:lnSpc>
            </a:pPr>
            <a:endParaRPr lang="en-GB" sz="1800" b="0" strike="noStrike" spc="-1">
              <a:solidFill>
                <a:srgbClr val="000000"/>
              </a:solidFill>
              <a:latin typeface="DejaVu Sans"/>
            </a:endParaRPr>
          </a:p>
          <a:p>
            <a:pPr algn="ctr">
              <a:lnSpc>
                <a:spcPct val="100000"/>
              </a:lnSpc>
            </a:pPr>
            <a:r>
              <a:rPr lang="en-US" sz="1800" b="0" strike="noStrike" spc="-1">
                <a:solidFill>
                  <a:srgbClr val="000000"/>
                </a:solidFill>
                <a:latin typeface="DejaVu Sans"/>
                <a:ea typeface="DejaVu Sans"/>
              </a:rPr>
              <a:t>↔ </a:t>
            </a:r>
            <a:endParaRPr lang="en-GB" sz="1800" b="0" strike="noStrike" spc="-1">
              <a:solidFill>
                <a:srgbClr val="000000"/>
              </a:solidFill>
              <a:latin typeface="DejaVu Sans"/>
            </a:endParaRPr>
          </a:p>
          <a:p>
            <a:pPr algn="ctr">
              <a:lnSpc>
                <a:spcPct val="100000"/>
              </a:lnSpc>
            </a:pPr>
            <a:endParaRPr lang="en-GB" sz="1800" b="0" strike="noStrike" spc="-1">
              <a:solidFill>
                <a:srgbClr val="000000"/>
              </a:solidFill>
              <a:latin typeface="DejaVu Sans"/>
            </a:endParaRPr>
          </a:p>
          <a:p>
            <a:pPr algn="ctr">
              <a:lnSpc>
                <a:spcPct val="100000"/>
              </a:lnSpc>
            </a:pPr>
            <a:r>
              <a:rPr lang="en-US" sz="1800" b="1" strike="noStrike" spc="-1">
                <a:solidFill>
                  <a:srgbClr val="000000"/>
                </a:solidFill>
                <a:latin typeface="DejaVu Sans"/>
                <a:ea typeface="DejaVu Sans"/>
              </a:rPr>
              <a:t>Contradicts our sustainability paradigm (consume less).</a:t>
            </a:r>
            <a:endParaRPr lang="en-GB" sz="1800" b="0" strike="noStrike" spc="-1">
              <a:solidFill>
                <a:srgbClr val="000000"/>
              </a:solidFill>
              <a:latin typeface="DejaVu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CustomShape 1"/>
          <p:cNvSpPr/>
          <p:nvPr/>
        </p:nvSpPr>
        <p:spPr>
          <a:xfrm>
            <a:off x="335520" y="764640"/>
            <a:ext cx="10733040" cy="483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Detour</a:t>
            </a:r>
            <a:endParaRPr lang="en-GB" sz="2400" b="0" strike="noStrike" spc="-1">
              <a:solidFill>
                <a:srgbClr val="000000"/>
              </a:solidFill>
              <a:latin typeface="Arial"/>
            </a:endParaRPr>
          </a:p>
        </p:txBody>
      </p:sp>
      <p:sp>
        <p:nvSpPr>
          <p:cNvPr id="337" name="CustomShape 2"/>
          <p:cNvSpPr/>
          <p:nvPr/>
        </p:nvSpPr>
        <p:spPr>
          <a:xfrm>
            <a:off x="432720" y="1148040"/>
            <a:ext cx="10342080" cy="482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dirty="0">
                <a:solidFill>
                  <a:srgbClr val="666666"/>
                </a:solidFill>
                <a:latin typeface="DejaVu Sans"/>
                <a:ea typeface="DejaVu Sans"/>
              </a:rPr>
              <a:t>Shift in Labor Force 1850 – 2010 </a:t>
            </a:r>
            <a:endParaRPr lang="en-GB" sz="2200" b="0" strike="noStrike" spc="-1" dirty="0">
              <a:solidFill>
                <a:srgbClr val="000000"/>
              </a:solidFill>
              <a:latin typeface="Arial"/>
            </a:endParaRPr>
          </a:p>
        </p:txBody>
      </p:sp>
      <p:sp>
        <p:nvSpPr>
          <p:cNvPr id="2" name="AutoShape 2" descr="International Historical Statistics (2013) - recreated for LTG L08.png">
            <a:extLst>
              <a:ext uri="{FF2B5EF4-FFF2-40B4-BE49-F238E27FC236}">
                <a16:creationId xmlns:a16="http://schemas.microsoft.com/office/drawing/2014/main" id="{DD11656C-F8A9-4CB8-A4F3-18E48C50A97D}"/>
              </a:ext>
            </a:extLst>
          </p:cNvPr>
          <p:cNvSpPr>
            <a:spLocks noChangeAspect="1" noChangeArrowheads="1"/>
          </p:cNvSpPr>
          <p:nvPr/>
        </p:nvSpPr>
        <p:spPr bwMode="auto">
          <a:xfrm>
            <a:off x="5943599" y="3276599"/>
            <a:ext cx="4222955" cy="42229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ustomShape 3">
            <a:extLst>
              <a:ext uri="{FF2B5EF4-FFF2-40B4-BE49-F238E27FC236}">
                <a16:creationId xmlns:a16="http://schemas.microsoft.com/office/drawing/2014/main" id="{11A82F39-D102-4A48-9492-4D60FD374C45}"/>
              </a:ext>
            </a:extLst>
          </p:cNvPr>
          <p:cNvSpPr/>
          <p:nvPr/>
        </p:nvSpPr>
        <p:spPr>
          <a:xfrm>
            <a:off x="263520" y="6443080"/>
            <a:ext cx="10787760" cy="5063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dirty="0">
                <a:solidFill>
                  <a:srgbClr val="A6A6A6"/>
                </a:solidFill>
                <a:latin typeface="DejaVu Sans"/>
                <a:ea typeface="Roboto"/>
              </a:rPr>
              <a:t>Image recreated from: </a:t>
            </a:r>
            <a:r>
              <a:rPr lang="en-US" sz="900" spc="-1" dirty="0">
                <a:solidFill>
                  <a:srgbClr val="A6A6A6"/>
                </a:solidFill>
                <a:latin typeface="DejaVu Sans"/>
                <a:ea typeface="Roboto"/>
              </a:rPr>
              <a:t>International Historical Statistics (2013): “Market Services Productivity Across Europe and the U.S.” by Robert </a:t>
            </a:r>
            <a:r>
              <a:rPr lang="en-US" sz="900" spc="-1" dirty="0" err="1">
                <a:solidFill>
                  <a:srgbClr val="A6A6A6"/>
                </a:solidFill>
                <a:latin typeface="DejaVu Sans"/>
                <a:ea typeface="Roboto"/>
              </a:rPr>
              <a:t>Inklaar</a:t>
            </a:r>
            <a:r>
              <a:rPr lang="en-US" sz="900" spc="-1" dirty="0">
                <a:solidFill>
                  <a:srgbClr val="A6A6A6"/>
                </a:solidFill>
                <a:latin typeface="DejaVu Sans"/>
                <a:ea typeface="Roboto"/>
              </a:rPr>
              <a:t>, Marcel P. Timmer and Bart van Ark, </a:t>
            </a:r>
            <a:r>
              <a:rPr lang="en-US" sz="900" i="1" spc="-1" dirty="0">
                <a:solidFill>
                  <a:srgbClr val="A6A6A6"/>
                </a:solidFill>
                <a:latin typeface="DejaVu Sans"/>
                <a:ea typeface="Roboto"/>
              </a:rPr>
              <a:t>Economic Policy</a:t>
            </a:r>
            <a:r>
              <a:rPr lang="en-US" sz="900" spc="-1" dirty="0">
                <a:solidFill>
                  <a:srgbClr val="A6A6A6"/>
                </a:solidFill>
                <a:latin typeface="DejaVu Sans"/>
                <a:ea typeface="Roboto"/>
              </a:rPr>
              <a:t>, Vol. 23, No. 53, 2008, pp. 139-94; authors calculations.</a:t>
            </a:r>
          </a:p>
          <a:p>
            <a:pPr>
              <a:lnSpc>
                <a:spcPct val="100000"/>
              </a:lnSpc>
            </a:pPr>
            <a:endParaRPr lang="en-GB" sz="900" b="0" strike="noStrike" spc="-1" dirty="0">
              <a:solidFill>
                <a:srgbClr val="000000"/>
              </a:solidFill>
              <a:latin typeface="Arial"/>
            </a:endParaRPr>
          </a:p>
        </p:txBody>
      </p:sp>
      <p:pic>
        <p:nvPicPr>
          <p:cNvPr id="5" name="Grafik 4">
            <a:extLst>
              <a:ext uri="{FF2B5EF4-FFF2-40B4-BE49-F238E27FC236}">
                <a16:creationId xmlns:a16="http://schemas.microsoft.com/office/drawing/2014/main" id="{D28A6DBB-70FB-43F5-8C7A-4743602390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7282" y="1853696"/>
            <a:ext cx="8317568" cy="4399684"/>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CustomShape 28"/>
          <p:cNvSpPr/>
          <p:nvPr/>
        </p:nvSpPr>
        <p:spPr>
          <a:xfrm>
            <a:off x="335520" y="764640"/>
            <a:ext cx="10733040" cy="483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Detour</a:t>
            </a:r>
            <a:endParaRPr lang="en-GB" sz="2400" b="0" strike="noStrike" spc="-1">
              <a:solidFill>
                <a:srgbClr val="000000"/>
              </a:solidFill>
              <a:latin typeface="Arial"/>
            </a:endParaRPr>
          </a:p>
        </p:txBody>
      </p:sp>
      <p:sp>
        <p:nvSpPr>
          <p:cNvPr id="341" name="CustomShape 35"/>
          <p:cNvSpPr/>
          <p:nvPr/>
        </p:nvSpPr>
        <p:spPr>
          <a:xfrm>
            <a:off x="432720" y="1148040"/>
            <a:ext cx="10342080" cy="482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Bullshit Job – Essay and Book by David Graeber</a:t>
            </a:r>
            <a:endParaRPr lang="en-GB" sz="2200" b="0" strike="noStrike" spc="-1">
              <a:solidFill>
                <a:srgbClr val="000000"/>
              </a:solidFill>
              <a:latin typeface="Arial"/>
            </a:endParaRPr>
          </a:p>
        </p:txBody>
      </p:sp>
      <p:sp>
        <p:nvSpPr>
          <p:cNvPr id="342" name="CustomShape 36"/>
          <p:cNvSpPr/>
          <p:nvPr/>
        </p:nvSpPr>
        <p:spPr>
          <a:xfrm>
            <a:off x="335520" y="1268280"/>
            <a:ext cx="10731240" cy="501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DejaVu Sans"/>
            </a:endParaRPr>
          </a:p>
          <a:p>
            <a:pPr marL="216000" indent="-216000">
              <a:lnSpc>
                <a:spcPct val="100000"/>
              </a:lnSpc>
              <a:spcBef>
                <a:spcPts val="360"/>
              </a:spcBef>
              <a:buClr>
                <a:srgbClr val="008C4F"/>
              </a:buClr>
              <a:buSzPct val="45000"/>
              <a:buFont typeface="Monotype Sorts" charset="2"/>
              <a:buChar char=""/>
            </a:pPr>
            <a:r>
              <a:rPr lang="en-US" sz="1800" b="0" strike="noStrike" spc="-1">
                <a:solidFill>
                  <a:srgbClr val="000000"/>
                </a:solidFill>
                <a:latin typeface="DejaVu Sans"/>
                <a:ea typeface="DejaVu Sans"/>
              </a:rPr>
              <a:t>Essay: </a:t>
            </a:r>
            <a:r>
              <a:rPr lang="en-US" sz="1800" b="0" i="1" strike="noStrike" spc="-1">
                <a:solidFill>
                  <a:srgbClr val="000000"/>
                </a:solidFill>
                <a:latin typeface="DejaVu Sans"/>
                <a:ea typeface="DejaVu Sans"/>
              </a:rPr>
              <a:t>On the Phenomenon of Bullshit Jobs: A Work Rant</a:t>
            </a:r>
            <a:r>
              <a:rPr lang="en-US" sz="1800" b="0" strike="noStrike" spc="-1">
                <a:solidFill>
                  <a:srgbClr val="000000"/>
                </a:solidFill>
                <a:latin typeface="DejaVu Sans"/>
                <a:ea typeface="DejaVu Sans"/>
              </a:rPr>
              <a:t> (2013) – </a:t>
            </a:r>
            <a:r>
              <a:rPr lang="en-US" sz="1800" b="0" strike="noStrike" spc="-1">
                <a:solidFill>
                  <a:srgbClr val="000000"/>
                </a:solidFill>
                <a:latin typeface="DejaVu Sans"/>
                <a:ea typeface="DejaVu Sans"/>
                <a:hlinkClick r:id="rId2"/>
              </a:rPr>
              <a:t>Link</a:t>
            </a:r>
            <a:endParaRPr lang="en-GB" sz="1800" b="0" strike="noStrike" spc="-1">
              <a:solidFill>
                <a:srgbClr val="000000"/>
              </a:solidFill>
              <a:latin typeface="DejaVu Sans"/>
            </a:endParaRPr>
          </a:p>
          <a:p>
            <a:pPr marL="216000" indent="-216000">
              <a:lnSpc>
                <a:spcPct val="100000"/>
              </a:lnSpc>
              <a:spcBef>
                <a:spcPts val="360"/>
              </a:spcBef>
              <a:buClr>
                <a:srgbClr val="008C4F"/>
              </a:buClr>
              <a:buSzPct val="45000"/>
              <a:buFont typeface="Monotype Sorts" charset="2"/>
              <a:buChar char=""/>
            </a:pPr>
            <a:r>
              <a:rPr lang="en-US" sz="1800" b="0" strike="noStrike" spc="-1">
                <a:solidFill>
                  <a:srgbClr val="000000"/>
                </a:solidFill>
                <a:latin typeface="DejaVu Sans"/>
                <a:ea typeface="DejaVu Sans"/>
              </a:rPr>
              <a:t>Book: </a:t>
            </a:r>
            <a:r>
              <a:rPr lang="en-US" sz="1800" b="0" i="1" strike="noStrike" spc="-1">
                <a:solidFill>
                  <a:srgbClr val="000000"/>
                </a:solidFill>
                <a:latin typeface="DejaVu Sans"/>
                <a:ea typeface="DejaVu Sans"/>
              </a:rPr>
              <a:t>Bullshit Jobs: A Theory</a:t>
            </a:r>
            <a:r>
              <a:rPr lang="en-US" sz="1800" b="0" strike="noStrike" spc="-1">
                <a:solidFill>
                  <a:srgbClr val="000000"/>
                </a:solidFill>
                <a:latin typeface="DejaVu Sans"/>
                <a:ea typeface="DejaVu Sans"/>
              </a:rPr>
              <a:t> (2018)</a:t>
            </a:r>
            <a:endParaRPr lang="en-GB" sz="1800" b="0" strike="noStrike" spc="-1">
              <a:solidFill>
                <a:srgbClr val="000000"/>
              </a:solidFill>
              <a:latin typeface="DejaVu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CustomShape 1"/>
          <p:cNvSpPr/>
          <p:nvPr/>
        </p:nvSpPr>
        <p:spPr>
          <a:xfrm>
            <a:off x="335520" y="764640"/>
            <a:ext cx="10733040" cy="483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Detour</a:t>
            </a:r>
            <a:endParaRPr lang="en-GB" sz="2400" b="0" strike="noStrike" spc="-1">
              <a:solidFill>
                <a:srgbClr val="000000"/>
              </a:solidFill>
              <a:latin typeface="Arial"/>
            </a:endParaRPr>
          </a:p>
        </p:txBody>
      </p:sp>
      <p:sp>
        <p:nvSpPr>
          <p:cNvPr id="344" name="CustomShape 2"/>
          <p:cNvSpPr/>
          <p:nvPr/>
        </p:nvSpPr>
        <p:spPr>
          <a:xfrm>
            <a:off x="335520" y="1268280"/>
            <a:ext cx="10733040" cy="50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GB" sz="1800" b="0" strike="noStrike" spc="-1">
              <a:solidFill>
                <a:srgbClr val="000000"/>
              </a:solidFill>
              <a:latin typeface="Arial"/>
            </a:endParaRPr>
          </a:p>
          <a:p>
            <a:pPr algn="ctr">
              <a:lnSpc>
                <a:spcPct val="100000"/>
              </a:lnSpc>
              <a:spcBef>
                <a:spcPts val="360"/>
              </a:spcBef>
            </a:pPr>
            <a:r>
              <a:rPr lang="en-US" sz="1800" b="0" i="1" strike="noStrike" spc="-1">
                <a:solidFill>
                  <a:srgbClr val="000000"/>
                </a:solidFill>
                <a:latin typeface="DejaVu Sans"/>
                <a:ea typeface="DejaVu Sans"/>
              </a:rPr>
              <a:t>„Form of paid employment that is so completely pointless, unnecessary, or pernicious that even the employee cannot justify its existence even though, as part of the conditions of employment, the employee feels obliged to pretend that this is not the case.”</a:t>
            </a:r>
            <a:endParaRPr lang="en-GB" sz="1800" b="0" strike="noStrike" spc="-1">
              <a:solidFill>
                <a:srgbClr val="000000"/>
              </a:solidFill>
              <a:latin typeface="Arial"/>
            </a:endParaRPr>
          </a:p>
        </p:txBody>
      </p:sp>
      <p:sp>
        <p:nvSpPr>
          <p:cNvPr id="345" name="CustomShape 3"/>
          <p:cNvSpPr/>
          <p:nvPr/>
        </p:nvSpPr>
        <p:spPr>
          <a:xfrm>
            <a:off x="432720" y="1148040"/>
            <a:ext cx="10342080" cy="482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Bullshit Job – Definition</a:t>
            </a:r>
            <a:endParaRPr lang="en-GB" sz="2200" b="0" strike="noStrike" spc="-1">
              <a:solidFill>
                <a:srgbClr val="000000"/>
              </a:solidFill>
              <a:latin typeface="Arial"/>
            </a:endParaRPr>
          </a:p>
        </p:txBody>
      </p:sp>
      <p:sp>
        <p:nvSpPr>
          <p:cNvPr id="346" name="CustomShape 4"/>
          <p:cNvSpPr/>
          <p:nvPr/>
        </p:nvSpPr>
        <p:spPr>
          <a:xfrm>
            <a:off x="335520" y="3291840"/>
            <a:ext cx="10782000" cy="13586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347" name="CustomShape 5"/>
          <p:cNvSpPr/>
          <p:nvPr/>
        </p:nvSpPr>
        <p:spPr>
          <a:xfrm>
            <a:off x="263520" y="6492240"/>
            <a:ext cx="1078776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(2018) – Bullshit Jobs: A Theory</a:t>
            </a:r>
            <a:endParaRPr lang="en-GB" sz="900" b="0" strike="noStrike" spc="-1">
              <a:solidFill>
                <a:srgbClr val="000000"/>
              </a:solidFill>
              <a:latin typeface="Arial"/>
            </a:endParaRPr>
          </a:p>
        </p:txBody>
      </p:sp>
      <p:sp>
        <p:nvSpPr>
          <p:cNvPr id="348" name="CustomShape 6"/>
          <p:cNvSpPr/>
          <p:nvPr/>
        </p:nvSpPr>
        <p:spPr>
          <a:xfrm>
            <a:off x="263520" y="6309360"/>
            <a:ext cx="1078776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(2013) – On the Phenomenon of Bullshit Jobs – Essay – </a:t>
            </a:r>
            <a:r>
              <a:rPr lang="en-US" sz="900" b="0" u="sng" strike="noStrike" spc="-1">
                <a:solidFill>
                  <a:srgbClr val="0000FF"/>
                </a:solidFill>
                <a:uFillTx/>
                <a:latin typeface="DejaVu Sans"/>
                <a:ea typeface="Roboto"/>
                <a:hlinkClick r:id="rId2"/>
              </a:rPr>
              <a:t>Link</a:t>
            </a:r>
            <a:endParaRPr lang="en-GB" sz="900" b="0" strike="noStrike" spc="-1">
              <a:solidFill>
                <a:srgbClr val="000000"/>
              </a:solidFill>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CustomShape 1"/>
          <p:cNvSpPr/>
          <p:nvPr/>
        </p:nvSpPr>
        <p:spPr>
          <a:xfrm>
            <a:off x="335520" y="764640"/>
            <a:ext cx="10733040" cy="483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Detour</a:t>
            </a:r>
            <a:endParaRPr lang="en-GB" sz="2400" b="0" strike="noStrike" spc="-1">
              <a:solidFill>
                <a:srgbClr val="000000"/>
              </a:solidFill>
              <a:latin typeface="Arial"/>
            </a:endParaRPr>
          </a:p>
        </p:txBody>
      </p:sp>
      <p:sp>
        <p:nvSpPr>
          <p:cNvPr id="350" name="CustomShape 2"/>
          <p:cNvSpPr/>
          <p:nvPr/>
        </p:nvSpPr>
        <p:spPr>
          <a:xfrm>
            <a:off x="335520" y="1268280"/>
            <a:ext cx="10733040" cy="50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GB" sz="1800" b="0" strike="noStrike" spc="-1">
              <a:solidFill>
                <a:srgbClr val="000000"/>
              </a:solidFill>
              <a:latin typeface="Arial"/>
            </a:endParaRPr>
          </a:p>
          <a:p>
            <a:pPr algn="ctr">
              <a:lnSpc>
                <a:spcPct val="100000"/>
              </a:lnSpc>
              <a:spcBef>
                <a:spcPts val="360"/>
              </a:spcBef>
            </a:pPr>
            <a:r>
              <a:rPr lang="en-US" sz="1800" b="0" i="1" strike="noStrike" spc="-1">
                <a:solidFill>
                  <a:srgbClr val="000000"/>
                </a:solidFill>
                <a:latin typeface="DejaVu Sans"/>
                <a:ea typeface="DejaVu Sans"/>
              </a:rPr>
              <a:t>„Form of paid employment that is so completely pointless, unnecessary, or pernicious that even the employee cannot justify its existence even though, as part of the conditions of employment, the employee feels obliged to pretend that this is not the case.”</a:t>
            </a:r>
            <a:endParaRPr lang="en-GB" sz="1800" b="0" strike="noStrike" spc="-1">
              <a:solidFill>
                <a:srgbClr val="000000"/>
              </a:solidFill>
              <a:latin typeface="Arial"/>
            </a:endParaRPr>
          </a:p>
        </p:txBody>
      </p:sp>
      <p:sp>
        <p:nvSpPr>
          <p:cNvPr id="351" name="CustomShape 3"/>
          <p:cNvSpPr/>
          <p:nvPr/>
        </p:nvSpPr>
        <p:spPr>
          <a:xfrm>
            <a:off x="432720" y="1148040"/>
            <a:ext cx="10342080" cy="482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Bullshit Job – Definition</a:t>
            </a:r>
            <a:endParaRPr lang="en-GB" sz="2200" b="0" strike="noStrike" spc="-1">
              <a:solidFill>
                <a:srgbClr val="000000"/>
              </a:solidFill>
              <a:latin typeface="Arial"/>
            </a:endParaRPr>
          </a:p>
        </p:txBody>
      </p:sp>
      <p:sp>
        <p:nvSpPr>
          <p:cNvPr id="352" name="CustomShape 4"/>
          <p:cNvSpPr/>
          <p:nvPr/>
        </p:nvSpPr>
        <p:spPr>
          <a:xfrm>
            <a:off x="335520" y="3291840"/>
            <a:ext cx="10782000" cy="13586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353" name="CustomShape 5"/>
          <p:cNvSpPr/>
          <p:nvPr/>
        </p:nvSpPr>
        <p:spPr>
          <a:xfrm>
            <a:off x="263520" y="6492240"/>
            <a:ext cx="1078776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(2018) – Bullshit Jobs: A Theory</a:t>
            </a:r>
            <a:endParaRPr lang="en-GB" sz="900" b="0" strike="noStrike" spc="-1">
              <a:solidFill>
                <a:srgbClr val="000000"/>
              </a:solidFill>
              <a:latin typeface="Arial"/>
            </a:endParaRPr>
          </a:p>
        </p:txBody>
      </p:sp>
      <p:sp>
        <p:nvSpPr>
          <p:cNvPr id="354" name="CustomShape 6"/>
          <p:cNvSpPr/>
          <p:nvPr/>
        </p:nvSpPr>
        <p:spPr>
          <a:xfrm>
            <a:off x="263520" y="6309360"/>
            <a:ext cx="1078776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(2013) – On the Phenomenon of Bullshit Jobs – Essay – </a:t>
            </a:r>
            <a:r>
              <a:rPr lang="en-US" sz="900" b="0" u="sng" strike="noStrike" spc="-1">
                <a:solidFill>
                  <a:srgbClr val="0000FF"/>
                </a:solidFill>
                <a:uFillTx/>
                <a:latin typeface="DejaVu Sans"/>
                <a:ea typeface="Roboto"/>
                <a:hlinkClick r:id="rId2"/>
              </a:rPr>
              <a:t>Link</a:t>
            </a:r>
            <a:endParaRPr lang="en-GB" sz="900" b="0" strike="noStrike" spc="-1">
              <a:solidFill>
                <a:srgbClr val="000000"/>
              </a:solidFill>
              <a:latin typeface="Arial"/>
            </a:endParaRPr>
          </a:p>
        </p:txBody>
      </p:sp>
      <p:sp>
        <p:nvSpPr>
          <p:cNvPr id="355" name="CustomShape 7"/>
          <p:cNvSpPr/>
          <p:nvPr/>
        </p:nvSpPr>
        <p:spPr>
          <a:xfrm>
            <a:off x="0" y="5140080"/>
            <a:ext cx="11425320" cy="35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US" sz="1800" b="0" strike="noStrike" spc="-1">
                <a:solidFill>
                  <a:srgbClr val="000000"/>
                </a:solidFill>
                <a:latin typeface="DejaVu Sans"/>
                <a:ea typeface="DejaVu Sans"/>
              </a:rPr>
              <a:t>→ Inefficiencies in capitalism? </a:t>
            </a:r>
            <a:endParaRPr lang="en-GB" sz="1800" b="0" strike="noStrike" spc="-1">
              <a:solidFill>
                <a:srgbClr val="000000"/>
              </a:solidFill>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CustomShape 1"/>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Detour</a:t>
            </a:r>
            <a:endParaRPr lang="en-GB" sz="2400" b="0" strike="noStrike" spc="-1">
              <a:solidFill>
                <a:srgbClr val="000000"/>
              </a:solidFill>
              <a:latin typeface="Arial"/>
            </a:endParaRPr>
          </a:p>
        </p:txBody>
      </p:sp>
      <p:sp>
        <p:nvSpPr>
          <p:cNvPr id="357" name="CustomShape 2"/>
          <p:cNvSpPr/>
          <p:nvPr/>
        </p:nvSpPr>
        <p:spPr>
          <a:xfrm>
            <a:off x="432720" y="1148040"/>
            <a:ext cx="10335960" cy="476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Bullshit Jobs – Categories</a:t>
            </a:r>
            <a:endParaRPr lang="en-GB" sz="2200" b="0" strike="noStrike" spc="-1">
              <a:solidFill>
                <a:srgbClr val="000000"/>
              </a:solidFill>
              <a:latin typeface="Arial"/>
            </a:endParaRPr>
          </a:p>
        </p:txBody>
      </p:sp>
      <p:sp>
        <p:nvSpPr>
          <p:cNvPr id="358" name="CustomShape 3"/>
          <p:cNvSpPr/>
          <p:nvPr/>
        </p:nvSpPr>
        <p:spPr>
          <a:xfrm>
            <a:off x="263520" y="6492240"/>
            <a:ext cx="1078776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(2018) – Bullshit Jobs: A Theory</a:t>
            </a:r>
            <a:endParaRPr lang="en-GB" sz="900" b="0" strike="noStrike" spc="-1">
              <a:solidFill>
                <a:srgbClr val="000000"/>
              </a:solidFill>
              <a:latin typeface="Arial"/>
            </a:endParaRPr>
          </a:p>
        </p:txBody>
      </p:sp>
      <p:sp>
        <p:nvSpPr>
          <p:cNvPr id="359" name="CustomShape 4"/>
          <p:cNvSpPr/>
          <p:nvPr/>
        </p:nvSpPr>
        <p:spPr>
          <a:xfrm>
            <a:off x="263520" y="6309360"/>
            <a:ext cx="1078776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(2013) – On the Phenomenon of Bullshit Jobs – Essay – </a:t>
            </a:r>
            <a:r>
              <a:rPr lang="en-US" sz="900" b="0" u="sng" strike="noStrike" spc="-1">
                <a:solidFill>
                  <a:srgbClr val="0000FF"/>
                </a:solidFill>
                <a:uFillTx/>
                <a:latin typeface="DejaVu Sans"/>
                <a:ea typeface="Roboto"/>
                <a:hlinkClick r:id="rId2"/>
              </a:rPr>
              <a:t>Link</a:t>
            </a:r>
            <a:endParaRPr lang="en-GB" sz="9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8"/>
          <p:cNvSpPr/>
          <p:nvPr/>
        </p:nvSpPr>
        <p:spPr>
          <a:xfrm>
            <a:off x="335520" y="764640"/>
            <a:ext cx="10731600" cy="482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de-DE" sz="2400" b="1" strike="noStrike" spc="-1">
                <a:solidFill>
                  <a:srgbClr val="000000"/>
                </a:solidFill>
                <a:latin typeface="Arial Unicode MS"/>
                <a:ea typeface="DejaVu Sans"/>
              </a:rPr>
              <a:t>Course Evaluation</a:t>
            </a:r>
            <a:endParaRPr lang="en-GB" sz="2400" b="0" strike="noStrike" spc="-1">
              <a:solidFill>
                <a:srgbClr val="000000"/>
              </a:solidFill>
              <a:latin typeface="Arial"/>
            </a:endParaRPr>
          </a:p>
        </p:txBody>
      </p:sp>
      <p:sp>
        <p:nvSpPr>
          <p:cNvPr id="222" name="CustomShape 9"/>
          <p:cNvSpPr/>
          <p:nvPr/>
        </p:nvSpPr>
        <p:spPr>
          <a:xfrm>
            <a:off x="487800" y="1420920"/>
            <a:ext cx="5593680" cy="5034240"/>
          </a:xfrm>
          <a:prstGeom prst="rect">
            <a:avLst/>
          </a:prstGeom>
          <a:noFill/>
          <a:ln w="0">
            <a:solidFill>
              <a:srgbClr val="FFFFFF"/>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spcBef>
                <a:spcPts val="360"/>
              </a:spcBef>
            </a:pPr>
            <a:endParaRPr lang="en-GB" sz="1800" b="0" strike="noStrike" spc="-1">
              <a:solidFill>
                <a:srgbClr val="000000"/>
              </a:solidFill>
              <a:latin typeface="Arial"/>
            </a:endParaRPr>
          </a:p>
          <a:p>
            <a:pPr marL="195120" indent="-190800">
              <a:lnSpc>
                <a:spcPct val="100000"/>
              </a:lnSpc>
              <a:spcBef>
                <a:spcPts val="360"/>
              </a:spcBef>
              <a:buClr>
                <a:srgbClr val="008C4F"/>
              </a:buClr>
              <a:buSzPct val="115000"/>
              <a:buFont typeface="Wingdings" charset="2"/>
              <a:buChar char=""/>
            </a:pPr>
            <a:r>
              <a:rPr lang="de-DE" sz="1800" b="0" strike="noStrike" spc="-1">
                <a:solidFill>
                  <a:srgbClr val="000000"/>
                </a:solidFill>
                <a:latin typeface="Arial"/>
                <a:ea typeface="DejaVu Sans"/>
              </a:rPr>
              <a:t>Link: </a:t>
            </a:r>
            <a:r>
              <a:rPr lang="de-DE" sz="1800" b="0" u="sng" strike="noStrike" spc="-1">
                <a:solidFill>
                  <a:srgbClr val="0000FF"/>
                </a:solidFill>
                <a:uFillTx/>
                <a:latin typeface="Arial"/>
                <a:ea typeface="DejaVu Sans"/>
                <a:hlinkClick r:id="rId2"/>
              </a:rPr>
              <a:t>Click Me</a:t>
            </a:r>
            <a:r>
              <a:rPr lang="de-DE" sz="1800" b="0" strike="noStrike" spc="-1">
                <a:solidFill>
                  <a:srgbClr val="000000"/>
                </a:solidFill>
                <a:latin typeface="Arial"/>
                <a:ea typeface="DejaVu Sans"/>
              </a:rPr>
              <a:t>	 </a:t>
            </a:r>
            <a:endParaRPr lang="en-GB" sz="1800" b="0" strike="noStrike" spc="-1">
              <a:solidFill>
                <a:srgbClr val="000000"/>
              </a:solidFill>
              <a:latin typeface="Arial"/>
            </a:endParaRPr>
          </a:p>
        </p:txBody>
      </p:sp>
      <p:pic>
        <p:nvPicPr>
          <p:cNvPr id="223" name="Picture 2" descr="part1"/>
          <p:cNvPicPr/>
          <p:nvPr/>
        </p:nvPicPr>
        <p:blipFill>
          <a:blip r:embed="rId3"/>
          <a:stretch/>
        </p:blipFill>
        <p:spPr>
          <a:xfrm>
            <a:off x="6108840" y="1420920"/>
            <a:ext cx="4617720" cy="4617720"/>
          </a:xfrm>
          <a:prstGeom prst="rect">
            <a:avLst/>
          </a:prstGeom>
          <a:ln w="0">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Detour</a:t>
            </a:r>
            <a:endParaRPr lang="en-GB" sz="2400" b="0" strike="noStrike" spc="-1">
              <a:solidFill>
                <a:srgbClr val="000000"/>
              </a:solidFill>
              <a:latin typeface="Arial"/>
            </a:endParaRPr>
          </a:p>
        </p:txBody>
      </p:sp>
      <p:sp>
        <p:nvSpPr>
          <p:cNvPr id="361" name="CustomShape 2"/>
          <p:cNvSpPr/>
          <p:nvPr/>
        </p:nvSpPr>
        <p:spPr>
          <a:xfrm>
            <a:off x="335520" y="1268280"/>
            <a:ext cx="10726920" cy="501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lang="en-US" sz="1800" b="0" u="sng" strike="noStrike" spc="-1">
                <a:solidFill>
                  <a:srgbClr val="000000"/>
                </a:solidFill>
                <a:uFillTx/>
                <a:latin typeface="DejaVu Sans"/>
                <a:ea typeface="DejaVu Sans"/>
              </a:rPr>
              <a:t>Flunkies:</a:t>
            </a:r>
            <a:r>
              <a:rPr lang="en-US" sz="1800" b="0" strike="noStrike" spc="-1">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lang="en-GB" sz="1800" b="0" strike="noStrike" spc="-1">
              <a:solidFill>
                <a:srgbClr val="000000"/>
              </a:solidFill>
              <a:latin typeface="Arial"/>
            </a:endParaRPr>
          </a:p>
          <a:p>
            <a:pPr>
              <a:lnSpc>
                <a:spcPct val="100000"/>
              </a:lnSpc>
              <a:spcBef>
                <a:spcPts val="360"/>
              </a:spcBef>
            </a:pPr>
            <a:r>
              <a:rPr lang="en-US" sz="1800" b="0" u="sng" strike="noStrike" spc="-1">
                <a:solidFill>
                  <a:srgbClr val="FFFFFF"/>
                </a:solidFill>
                <a:uFillTx/>
                <a:latin typeface="DejaVu Sans"/>
                <a:ea typeface="DejaVu Sans"/>
              </a:rPr>
              <a:t>Goons:</a:t>
            </a:r>
            <a:r>
              <a:rPr lang="en-US" sz="1800" b="0" strike="noStrike" spc="-1">
                <a:solidFill>
                  <a:srgbClr val="FFFFFF"/>
                </a:solidFill>
                <a:latin typeface="DejaVu Sans"/>
                <a:ea typeface="DejaVu Sans"/>
              </a:rPr>
              <a:t> Act to harm or deceive others on behalf of their employer, e.g., lobbyists, corporate lawyers, telemarketers, public relations specialists, community managers;</a:t>
            </a:r>
            <a:endParaRPr lang="en-GB" sz="1800" b="0" strike="noStrike" spc="-1">
              <a:solidFill>
                <a:srgbClr val="000000"/>
              </a:solidFill>
              <a:latin typeface="Arial"/>
            </a:endParaRPr>
          </a:p>
          <a:p>
            <a:pPr>
              <a:lnSpc>
                <a:spcPct val="100000"/>
              </a:lnSpc>
              <a:spcBef>
                <a:spcPts val="360"/>
              </a:spcBef>
            </a:pPr>
            <a:r>
              <a:rPr lang="en-US" sz="1800" b="0" u="sng" strike="noStrike" spc="-1">
                <a:solidFill>
                  <a:srgbClr val="FFFFFF"/>
                </a:solidFill>
                <a:uFillTx/>
                <a:latin typeface="DejaVu Sans"/>
                <a:ea typeface="DejaVu Sans"/>
              </a:rPr>
              <a:t>Duct tapers:</a:t>
            </a:r>
            <a:r>
              <a:rPr lang="en-US" sz="1800" b="0" strike="noStrike" spc="-1">
                <a:solidFill>
                  <a:srgbClr val="FFFFFF"/>
                </a:solidFill>
                <a:latin typeface="DejaVu Sans"/>
                <a:ea typeface="DejaVu Sans"/>
              </a:rPr>
              <a:t> Temporarily fix problems that could be fixed permanently, e.g., programmers repairing bloated code, airline desk staff who calm passengers whose bags do not arrive;</a:t>
            </a:r>
            <a:endParaRPr lang="en-GB" sz="1800" b="0" strike="noStrike" spc="-1">
              <a:solidFill>
                <a:srgbClr val="000000"/>
              </a:solidFill>
              <a:latin typeface="Arial"/>
            </a:endParaRPr>
          </a:p>
          <a:p>
            <a:pPr>
              <a:lnSpc>
                <a:spcPct val="100000"/>
              </a:lnSpc>
              <a:spcBef>
                <a:spcPts val="360"/>
              </a:spcBef>
            </a:pPr>
            <a:r>
              <a:rPr lang="en-US" sz="1800" b="0" u="sng" strike="noStrike" spc="-1">
                <a:solidFill>
                  <a:srgbClr val="FFFFFF"/>
                </a:solidFill>
                <a:uFillTx/>
                <a:latin typeface="DejaVu Sans"/>
                <a:ea typeface="DejaVu Sans"/>
              </a:rPr>
              <a:t>Box tickers:</a:t>
            </a:r>
            <a:r>
              <a:rPr lang="en-US" sz="1800" b="0" strike="noStrike" spc="-1">
                <a:solidFill>
                  <a:srgbClr val="FFFFFF"/>
                </a:solidFill>
                <a:latin typeface="DejaVu Sans"/>
                <a:ea typeface="DejaVu Sans"/>
              </a:rPr>
              <a:t> Create the appearance that something useful is being done when it is not, e.g., survey administrators, in-house magazine journalists, corporate compliance officers, quality service managers;</a:t>
            </a:r>
            <a:endParaRPr lang="en-GB" sz="1800" b="0" strike="noStrike" spc="-1">
              <a:solidFill>
                <a:srgbClr val="000000"/>
              </a:solidFill>
              <a:latin typeface="Arial"/>
            </a:endParaRPr>
          </a:p>
          <a:p>
            <a:pPr>
              <a:lnSpc>
                <a:spcPct val="100000"/>
              </a:lnSpc>
              <a:spcBef>
                <a:spcPts val="360"/>
              </a:spcBef>
            </a:pPr>
            <a:r>
              <a:rPr lang="en-US" sz="1800" b="0" u="sng" strike="noStrike" spc="-1">
                <a:solidFill>
                  <a:srgbClr val="FFFFFF"/>
                </a:solidFill>
                <a:uFillTx/>
                <a:latin typeface="DejaVu Sans"/>
                <a:ea typeface="DejaVu Sans"/>
              </a:rPr>
              <a:t>Taskmasters:</a:t>
            </a:r>
            <a:r>
              <a:rPr lang="en-US" sz="1800" b="0" strike="noStrike" spc="-1">
                <a:solidFill>
                  <a:srgbClr val="FFFFFF"/>
                </a:solidFill>
                <a:latin typeface="DejaVu Sans"/>
                <a:ea typeface="DejaVu Sans"/>
              </a:rPr>
              <a:t> Create extra work for those who do not need it, e.g., middle management, leadership professionals.</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p:txBody>
      </p:sp>
      <p:sp>
        <p:nvSpPr>
          <p:cNvPr id="362" name="CustomShape 3"/>
          <p:cNvSpPr/>
          <p:nvPr/>
        </p:nvSpPr>
        <p:spPr>
          <a:xfrm>
            <a:off x="432720" y="1148040"/>
            <a:ext cx="10335960" cy="476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Bullshit Jobs – Categories</a:t>
            </a:r>
            <a:endParaRPr lang="en-GB" sz="2200" b="0" strike="noStrike" spc="-1">
              <a:solidFill>
                <a:srgbClr val="000000"/>
              </a:solidFill>
              <a:latin typeface="Arial"/>
            </a:endParaRPr>
          </a:p>
        </p:txBody>
      </p:sp>
      <p:sp>
        <p:nvSpPr>
          <p:cNvPr id="363" name="CustomShape 4"/>
          <p:cNvSpPr/>
          <p:nvPr/>
        </p:nvSpPr>
        <p:spPr>
          <a:xfrm>
            <a:off x="263520" y="6492240"/>
            <a:ext cx="1078776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(2018) – Bullshit Jobs: A Theory</a:t>
            </a:r>
            <a:endParaRPr lang="en-GB" sz="900" b="0" strike="noStrike" spc="-1">
              <a:solidFill>
                <a:srgbClr val="000000"/>
              </a:solidFill>
              <a:latin typeface="Arial"/>
            </a:endParaRPr>
          </a:p>
        </p:txBody>
      </p:sp>
      <p:sp>
        <p:nvSpPr>
          <p:cNvPr id="364" name="CustomShape 5"/>
          <p:cNvSpPr/>
          <p:nvPr/>
        </p:nvSpPr>
        <p:spPr>
          <a:xfrm>
            <a:off x="263520" y="6309360"/>
            <a:ext cx="1078776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(2013) – On the Phenomenon of Bullshit Jobs – Essay – </a:t>
            </a:r>
            <a:r>
              <a:rPr lang="en-US" sz="900" b="0" u="sng" strike="noStrike" spc="-1">
                <a:solidFill>
                  <a:srgbClr val="0000FF"/>
                </a:solidFill>
                <a:uFillTx/>
                <a:latin typeface="DejaVu Sans"/>
                <a:ea typeface="Roboto"/>
                <a:hlinkClick r:id="rId2"/>
              </a:rPr>
              <a:t>Link</a:t>
            </a:r>
            <a:endParaRPr lang="en-GB" sz="900" b="0" strike="noStrike" spc="-1">
              <a:solidFill>
                <a:srgbClr val="000000"/>
              </a:solidFill>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Detour</a:t>
            </a:r>
            <a:endParaRPr lang="en-GB" sz="2400" b="0" strike="noStrike" spc="-1">
              <a:solidFill>
                <a:srgbClr val="000000"/>
              </a:solidFill>
              <a:latin typeface="Arial"/>
            </a:endParaRPr>
          </a:p>
        </p:txBody>
      </p:sp>
      <p:sp>
        <p:nvSpPr>
          <p:cNvPr id="366" name="CustomShape 2"/>
          <p:cNvSpPr/>
          <p:nvPr/>
        </p:nvSpPr>
        <p:spPr>
          <a:xfrm>
            <a:off x="335520" y="1268280"/>
            <a:ext cx="10726920" cy="501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lang="en-US" sz="1800" b="0" u="sng" strike="noStrike" spc="-1">
                <a:solidFill>
                  <a:srgbClr val="000000"/>
                </a:solidFill>
                <a:uFillTx/>
                <a:latin typeface="DejaVu Sans"/>
                <a:ea typeface="DejaVu Sans"/>
              </a:rPr>
              <a:t>Flunkies:</a:t>
            </a:r>
            <a:r>
              <a:rPr lang="en-US" sz="1800" b="0" strike="noStrike" spc="-1">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lang="en-GB" sz="1800" b="0" strike="noStrike" spc="-1">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lang="en-US" sz="1800" b="0" u="sng" strike="noStrike" spc="-1">
                <a:solidFill>
                  <a:srgbClr val="000000"/>
                </a:solidFill>
                <a:uFillTx/>
                <a:latin typeface="DejaVu Sans"/>
                <a:ea typeface="DejaVu Sans"/>
              </a:rPr>
              <a:t>Goons:</a:t>
            </a:r>
            <a:r>
              <a:rPr lang="en-US" sz="1800" b="0" strike="noStrike" spc="-1">
                <a:solidFill>
                  <a:srgbClr val="000000"/>
                </a:solidFill>
                <a:latin typeface="DejaVu Sans"/>
                <a:ea typeface="DejaVu Sans"/>
              </a:rPr>
              <a:t> Act to harm or deceive others on behalf of their employer, e.g., lobbyists, corporate lawyers, telemarketers, public relations specialists, community managers</a:t>
            </a:r>
            <a:endParaRPr lang="en-GB" sz="1800" b="0" strike="noStrike" spc="-1">
              <a:solidFill>
                <a:srgbClr val="000000"/>
              </a:solidFill>
              <a:latin typeface="Arial"/>
            </a:endParaRPr>
          </a:p>
          <a:p>
            <a:pPr>
              <a:lnSpc>
                <a:spcPct val="100000"/>
              </a:lnSpc>
              <a:spcBef>
                <a:spcPts val="360"/>
              </a:spcBef>
            </a:pPr>
            <a:r>
              <a:rPr lang="en-US" sz="1800" b="0" u="sng" strike="noStrike" spc="-1">
                <a:solidFill>
                  <a:srgbClr val="FFFFFF"/>
                </a:solidFill>
                <a:uFillTx/>
                <a:latin typeface="DejaVu Sans"/>
                <a:ea typeface="DejaVu Sans"/>
              </a:rPr>
              <a:t>Duct tapers:</a:t>
            </a:r>
            <a:r>
              <a:rPr lang="en-US" sz="1800" b="0" strike="noStrike" spc="-1">
                <a:solidFill>
                  <a:srgbClr val="FFFFFF"/>
                </a:solidFill>
                <a:latin typeface="DejaVu Sans"/>
                <a:ea typeface="DejaVu Sans"/>
              </a:rPr>
              <a:t> Temporarily fix problems that could be fixed permanently, e.g., programmers repairing bloated code, airline desk staff who calm passengers whose bags do not arrive;</a:t>
            </a:r>
            <a:endParaRPr lang="en-GB" sz="1800" b="0" strike="noStrike" spc="-1">
              <a:solidFill>
                <a:srgbClr val="000000"/>
              </a:solidFill>
              <a:latin typeface="Arial"/>
            </a:endParaRPr>
          </a:p>
          <a:p>
            <a:pPr>
              <a:lnSpc>
                <a:spcPct val="100000"/>
              </a:lnSpc>
              <a:spcBef>
                <a:spcPts val="360"/>
              </a:spcBef>
            </a:pPr>
            <a:r>
              <a:rPr lang="en-US" sz="1800" b="0" u="sng" strike="noStrike" spc="-1">
                <a:solidFill>
                  <a:srgbClr val="FFFFFF"/>
                </a:solidFill>
                <a:uFillTx/>
                <a:latin typeface="DejaVu Sans"/>
                <a:ea typeface="DejaVu Sans"/>
              </a:rPr>
              <a:t>Box tickers:</a:t>
            </a:r>
            <a:r>
              <a:rPr lang="en-US" sz="1800" b="0" strike="noStrike" spc="-1">
                <a:solidFill>
                  <a:srgbClr val="FFFFFF"/>
                </a:solidFill>
                <a:latin typeface="DejaVu Sans"/>
                <a:ea typeface="DejaVu Sans"/>
              </a:rPr>
              <a:t> Create the appearance that something useful is being done when it is not, e.g., survey administrators, in-house magazine journalists, corporate compliance officers, quality service managers;</a:t>
            </a:r>
            <a:endParaRPr lang="en-GB" sz="1800" b="0" strike="noStrike" spc="-1">
              <a:solidFill>
                <a:srgbClr val="000000"/>
              </a:solidFill>
              <a:latin typeface="Arial"/>
            </a:endParaRPr>
          </a:p>
          <a:p>
            <a:pPr>
              <a:lnSpc>
                <a:spcPct val="100000"/>
              </a:lnSpc>
              <a:spcBef>
                <a:spcPts val="360"/>
              </a:spcBef>
            </a:pPr>
            <a:r>
              <a:rPr lang="en-US" sz="1800" b="0" u="sng" strike="noStrike" spc="-1">
                <a:solidFill>
                  <a:srgbClr val="FFFFFF"/>
                </a:solidFill>
                <a:uFillTx/>
                <a:latin typeface="DejaVu Sans"/>
                <a:ea typeface="DejaVu Sans"/>
              </a:rPr>
              <a:t>Taskmasters:</a:t>
            </a:r>
            <a:r>
              <a:rPr lang="en-US" sz="1800" b="0" strike="noStrike" spc="-1">
                <a:solidFill>
                  <a:srgbClr val="FFFFFF"/>
                </a:solidFill>
                <a:latin typeface="DejaVu Sans"/>
                <a:ea typeface="DejaVu Sans"/>
              </a:rPr>
              <a:t> Create extra work for those who do not need it, e.g., middle management, leadership professionals.</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p:txBody>
      </p:sp>
      <p:sp>
        <p:nvSpPr>
          <p:cNvPr id="367" name="CustomShape 3"/>
          <p:cNvSpPr/>
          <p:nvPr/>
        </p:nvSpPr>
        <p:spPr>
          <a:xfrm>
            <a:off x="432720" y="1148040"/>
            <a:ext cx="10335960" cy="476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Bullshit Jobs – Categories</a:t>
            </a:r>
            <a:endParaRPr lang="en-GB" sz="2200" b="0" strike="noStrike" spc="-1">
              <a:solidFill>
                <a:srgbClr val="000000"/>
              </a:solidFill>
              <a:latin typeface="Arial"/>
            </a:endParaRPr>
          </a:p>
        </p:txBody>
      </p:sp>
      <p:sp>
        <p:nvSpPr>
          <p:cNvPr id="368" name="CustomShape 4"/>
          <p:cNvSpPr/>
          <p:nvPr/>
        </p:nvSpPr>
        <p:spPr>
          <a:xfrm>
            <a:off x="263520" y="6492240"/>
            <a:ext cx="1078776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(2018) – Bullshit Jobs: A Theory</a:t>
            </a:r>
            <a:endParaRPr lang="en-GB" sz="900" b="0" strike="noStrike" spc="-1">
              <a:solidFill>
                <a:srgbClr val="000000"/>
              </a:solidFill>
              <a:latin typeface="Arial"/>
            </a:endParaRPr>
          </a:p>
        </p:txBody>
      </p:sp>
      <p:sp>
        <p:nvSpPr>
          <p:cNvPr id="369" name="CustomShape 5"/>
          <p:cNvSpPr/>
          <p:nvPr/>
        </p:nvSpPr>
        <p:spPr>
          <a:xfrm>
            <a:off x="263520" y="6309360"/>
            <a:ext cx="1078776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(2013) – On the Phenomenon of Bullshit Jobs – Essay – </a:t>
            </a:r>
            <a:r>
              <a:rPr lang="en-US" sz="900" b="0" u="sng" strike="noStrike" spc="-1">
                <a:solidFill>
                  <a:srgbClr val="0000FF"/>
                </a:solidFill>
                <a:uFillTx/>
                <a:latin typeface="DejaVu Sans"/>
                <a:ea typeface="Roboto"/>
                <a:hlinkClick r:id="rId2"/>
              </a:rPr>
              <a:t>Link</a:t>
            </a:r>
            <a:endParaRPr lang="en-GB" sz="900" b="0" strike="noStrike" spc="-1">
              <a:solidFill>
                <a:srgbClr val="000000"/>
              </a:solidFill>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CustomShape 1"/>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Detour</a:t>
            </a:r>
            <a:endParaRPr lang="en-GB" sz="2400" b="0" strike="noStrike" spc="-1">
              <a:solidFill>
                <a:srgbClr val="000000"/>
              </a:solidFill>
              <a:latin typeface="Arial"/>
            </a:endParaRPr>
          </a:p>
        </p:txBody>
      </p:sp>
      <p:sp>
        <p:nvSpPr>
          <p:cNvPr id="371" name="CustomShape 2"/>
          <p:cNvSpPr/>
          <p:nvPr/>
        </p:nvSpPr>
        <p:spPr>
          <a:xfrm>
            <a:off x="335520" y="1268280"/>
            <a:ext cx="10726920" cy="501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lang="en-US" sz="1800" b="0" u="sng" strike="noStrike" spc="-1">
                <a:solidFill>
                  <a:srgbClr val="000000"/>
                </a:solidFill>
                <a:uFillTx/>
                <a:latin typeface="DejaVu Sans"/>
                <a:ea typeface="DejaVu Sans"/>
              </a:rPr>
              <a:t>Flunkies:</a:t>
            </a:r>
            <a:r>
              <a:rPr lang="en-US" sz="1800" b="0" strike="noStrike" spc="-1">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lang="en-GB" sz="1800" b="0" strike="noStrike" spc="-1">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lang="en-US" sz="1800" b="0" u="sng" strike="noStrike" spc="-1">
                <a:solidFill>
                  <a:srgbClr val="000000"/>
                </a:solidFill>
                <a:uFillTx/>
                <a:latin typeface="DejaVu Sans"/>
                <a:ea typeface="DejaVu Sans"/>
              </a:rPr>
              <a:t>Goons:</a:t>
            </a:r>
            <a:r>
              <a:rPr lang="en-US" sz="1800" b="0" strike="noStrike" spc="-1">
                <a:solidFill>
                  <a:srgbClr val="000000"/>
                </a:solidFill>
                <a:latin typeface="DejaVu Sans"/>
                <a:ea typeface="DejaVu Sans"/>
              </a:rPr>
              <a:t> Act to harm or deceive others on behalf of their employer, e.g., lobbyists, corporate lawyers, telemarketers, public relations specialists, community managers</a:t>
            </a:r>
            <a:endParaRPr lang="en-GB" sz="1800" b="0" strike="noStrike" spc="-1">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lang="en-US" sz="1800" b="0" u="sng" strike="noStrike" spc="-1">
                <a:solidFill>
                  <a:srgbClr val="000000"/>
                </a:solidFill>
                <a:uFillTx/>
                <a:latin typeface="DejaVu Sans"/>
                <a:ea typeface="DejaVu Sans"/>
              </a:rPr>
              <a:t>Duct tapers:</a:t>
            </a:r>
            <a:r>
              <a:rPr lang="en-US" sz="1800" b="0" strike="noStrike" spc="-1">
                <a:solidFill>
                  <a:srgbClr val="000000"/>
                </a:solidFill>
                <a:latin typeface="DejaVu Sans"/>
                <a:ea typeface="DejaVu Sans"/>
              </a:rPr>
              <a:t> Temporarily fix problems that could be fixed permanently, e.g., programmers repairing bloated code, airline desk staff who calm passengers whose bags do not arrive</a:t>
            </a:r>
            <a:endParaRPr lang="en-GB" sz="1800" b="0" strike="noStrike" spc="-1">
              <a:solidFill>
                <a:srgbClr val="000000"/>
              </a:solidFill>
              <a:latin typeface="Arial"/>
            </a:endParaRPr>
          </a:p>
          <a:p>
            <a:pPr>
              <a:lnSpc>
                <a:spcPct val="100000"/>
              </a:lnSpc>
              <a:spcBef>
                <a:spcPts val="360"/>
              </a:spcBef>
            </a:pPr>
            <a:r>
              <a:rPr lang="en-US" sz="1800" b="0" u="sng" strike="noStrike" spc="-1">
                <a:solidFill>
                  <a:srgbClr val="FFFFFF"/>
                </a:solidFill>
                <a:uFillTx/>
                <a:latin typeface="DejaVu Sans"/>
                <a:ea typeface="DejaVu Sans"/>
              </a:rPr>
              <a:t>Box tickers:</a:t>
            </a:r>
            <a:r>
              <a:rPr lang="en-US" sz="1800" b="0" strike="noStrike" spc="-1">
                <a:solidFill>
                  <a:srgbClr val="FFFFFF"/>
                </a:solidFill>
                <a:latin typeface="DejaVu Sans"/>
                <a:ea typeface="DejaVu Sans"/>
              </a:rPr>
              <a:t> Create the appearance that something useful is being done when it is not, e.g., survey administrators, in-house magazine journalists, corporate compliance officers, quality service managers;</a:t>
            </a:r>
            <a:endParaRPr lang="en-GB" sz="1800" b="0" strike="noStrike" spc="-1">
              <a:solidFill>
                <a:srgbClr val="000000"/>
              </a:solidFill>
              <a:latin typeface="Arial"/>
            </a:endParaRPr>
          </a:p>
          <a:p>
            <a:pPr>
              <a:lnSpc>
                <a:spcPct val="100000"/>
              </a:lnSpc>
              <a:spcBef>
                <a:spcPts val="360"/>
              </a:spcBef>
            </a:pPr>
            <a:r>
              <a:rPr lang="en-US" sz="1800" b="0" u="sng" strike="noStrike" spc="-1">
                <a:solidFill>
                  <a:srgbClr val="FFFFFF"/>
                </a:solidFill>
                <a:uFillTx/>
                <a:latin typeface="DejaVu Sans"/>
                <a:ea typeface="DejaVu Sans"/>
              </a:rPr>
              <a:t>Taskmasters:</a:t>
            </a:r>
            <a:r>
              <a:rPr lang="en-US" sz="1800" b="0" strike="noStrike" spc="-1">
                <a:solidFill>
                  <a:srgbClr val="FFFFFF"/>
                </a:solidFill>
                <a:latin typeface="DejaVu Sans"/>
                <a:ea typeface="DejaVu Sans"/>
              </a:rPr>
              <a:t> Create extra work for those who do not need it, e.g., middle management, leadership professionals.</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p:txBody>
      </p:sp>
      <p:sp>
        <p:nvSpPr>
          <p:cNvPr id="372" name="CustomShape 3"/>
          <p:cNvSpPr/>
          <p:nvPr/>
        </p:nvSpPr>
        <p:spPr>
          <a:xfrm>
            <a:off x="432720" y="1148040"/>
            <a:ext cx="10335960" cy="476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Bullshit Jobs – Categories</a:t>
            </a:r>
            <a:endParaRPr lang="en-GB" sz="2200" b="0" strike="noStrike" spc="-1">
              <a:solidFill>
                <a:srgbClr val="000000"/>
              </a:solidFill>
              <a:latin typeface="Arial"/>
            </a:endParaRPr>
          </a:p>
        </p:txBody>
      </p:sp>
      <p:sp>
        <p:nvSpPr>
          <p:cNvPr id="373" name="CustomShape 4"/>
          <p:cNvSpPr/>
          <p:nvPr/>
        </p:nvSpPr>
        <p:spPr>
          <a:xfrm>
            <a:off x="263520" y="6492240"/>
            <a:ext cx="1078776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(2018) – Bullshit Jobs: A Theory</a:t>
            </a:r>
            <a:endParaRPr lang="en-GB" sz="900" b="0" strike="noStrike" spc="-1">
              <a:solidFill>
                <a:srgbClr val="000000"/>
              </a:solidFill>
              <a:latin typeface="Arial"/>
            </a:endParaRPr>
          </a:p>
        </p:txBody>
      </p:sp>
      <p:sp>
        <p:nvSpPr>
          <p:cNvPr id="374" name="CustomShape 5"/>
          <p:cNvSpPr/>
          <p:nvPr/>
        </p:nvSpPr>
        <p:spPr>
          <a:xfrm>
            <a:off x="263520" y="6309360"/>
            <a:ext cx="1078776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(2013) – On the Phenomenon of Bullshit Jobs – Essay – </a:t>
            </a:r>
            <a:r>
              <a:rPr lang="en-US" sz="900" b="0" u="sng" strike="noStrike" spc="-1">
                <a:solidFill>
                  <a:srgbClr val="0000FF"/>
                </a:solidFill>
                <a:uFillTx/>
                <a:latin typeface="DejaVu Sans"/>
                <a:ea typeface="Roboto"/>
                <a:hlinkClick r:id="rId2"/>
              </a:rPr>
              <a:t>Link</a:t>
            </a:r>
            <a:endParaRPr lang="en-GB" sz="900" b="0" strike="noStrike" spc="-1">
              <a:solidFill>
                <a:srgbClr val="000000"/>
              </a:solidFill>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Detour</a:t>
            </a:r>
            <a:endParaRPr lang="en-GB" sz="2400" b="0" strike="noStrike" spc="-1">
              <a:solidFill>
                <a:srgbClr val="000000"/>
              </a:solidFill>
              <a:latin typeface="Arial"/>
            </a:endParaRPr>
          </a:p>
        </p:txBody>
      </p:sp>
      <p:sp>
        <p:nvSpPr>
          <p:cNvPr id="376" name="CustomShape 2"/>
          <p:cNvSpPr/>
          <p:nvPr/>
        </p:nvSpPr>
        <p:spPr>
          <a:xfrm>
            <a:off x="335520" y="1268280"/>
            <a:ext cx="10726920" cy="501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lang="en-US" sz="1800" b="0" u="sng" strike="noStrike" spc="-1">
                <a:solidFill>
                  <a:srgbClr val="000000"/>
                </a:solidFill>
                <a:uFillTx/>
                <a:latin typeface="DejaVu Sans"/>
                <a:ea typeface="DejaVu Sans"/>
              </a:rPr>
              <a:t>Flunkies:</a:t>
            </a:r>
            <a:r>
              <a:rPr lang="en-US" sz="1800" b="0" strike="noStrike" spc="-1">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lang="en-GB" sz="1800" b="0" strike="noStrike" spc="-1">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lang="en-US" sz="1800" b="0" u="sng" strike="noStrike" spc="-1">
                <a:solidFill>
                  <a:srgbClr val="000000"/>
                </a:solidFill>
                <a:uFillTx/>
                <a:latin typeface="DejaVu Sans"/>
                <a:ea typeface="DejaVu Sans"/>
              </a:rPr>
              <a:t>Goons:</a:t>
            </a:r>
            <a:r>
              <a:rPr lang="en-US" sz="1800" b="0" strike="noStrike" spc="-1">
                <a:solidFill>
                  <a:srgbClr val="000000"/>
                </a:solidFill>
                <a:latin typeface="DejaVu Sans"/>
                <a:ea typeface="DejaVu Sans"/>
              </a:rPr>
              <a:t> Act to harm or deceive others on behalf of their employer, e.g., lobbyists, corporate lawyers, telemarketers, public relations specialists, community managers</a:t>
            </a:r>
            <a:endParaRPr lang="en-GB" sz="1800" b="0" strike="noStrike" spc="-1">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lang="en-US" sz="1800" b="0" u="sng" strike="noStrike" spc="-1">
                <a:solidFill>
                  <a:srgbClr val="000000"/>
                </a:solidFill>
                <a:uFillTx/>
                <a:latin typeface="DejaVu Sans"/>
                <a:ea typeface="DejaVu Sans"/>
              </a:rPr>
              <a:t>Duct tapers:</a:t>
            </a:r>
            <a:r>
              <a:rPr lang="en-US" sz="1800" b="0" strike="noStrike" spc="-1">
                <a:solidFill>
                  <a:srgbClr val="000000"/>
                </a:solidFill>
                <a:latin typeface="DejaVu Sans"/>
                <a:ea typeface="DejaVu Sans"/>
              </a:rPr>
              <a:t> Temporarily fix problems that could be fixed permanently, e.g., programmers repairing bloated code, airline desk staff who calm passengers whose bags do not arrive</a:t>
            </a:r>
            <a:endParaRPr lang="en-GB" sz="1800" b="0" strike="noStrike" spc="-1">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lang="en-US" sz="1800" b="0" u="sng" strike="noStrike" spc="-1">
                <a:solidFill>
                  <a:srgbClr val="000000"/>
                </a:solidFill>
                <a:uFillTx/>
                <a:latin typeface="DejaVu Sans"/>
                <a:ea typeface="DejaVu Sans"/>
              </a:rPr>
              <a:t>Box tickers:</a:t>
            </a:r>
            <a:r>
              <a:rPr lang="en-US" sz="1800" b="0" strike="noStrike" spc="-1">
                <a:solidFill>
                  <a:srgbClr val="000000"/>
                </a:solidFill>
                <a:latin typeface="DejaVu Sans"/>
                <a:ea typeface="DejaVu Sans"/>
              </a:rPr>
              <a:t> Create the appearance that something useful is being done when it is not, e.g., survey administrators, in-house magazine journalists, corporate compliance officers, quality service managers</a:t>
            </a:r>
            <a:endParaRPr lang="en-GB" sz="1800" b="0" strike="noStrike" spc="-1">
              <a:solidFill>
                <a:srgbClr val="000000"/>
              </a:solidFill>
              <a:latin typeface="Arial"/>
            </a:endParaRPr>
          </a:p>
          <a:p>
            <a:pPr>
              <a:lnSpc>
                <a:spcPct val="100000"/>
              </a:lnSpc>
              <a:spcBef>
                <a:spcPts val="360"/>
              </a:spcBef>
            </a:pPr>
            <a:r>
              <a:rPr lang="en-US" sz="1800" b="0" u="sng" strike="noStrike" spc="-1">
                <a:solidFill>
                  <a:srgbClr val="FFFFFF"/>
                </a:solidFill>
                <a:uFillTx/>
                <a:latin typeface="DejaVu Sans"/>
                <a:ea typeface="DejaVu Sans"/>
              </a:rPr>
              <a:t>Taskmasters:</a:t>
            </a:r>
            <a:r>
              <a:rPr lang="en-US" sz="1800" b="0" strike="noStrike" spc="-1">
                <a:solidFill>
                  <a:srgbClr val="FFFFFF"/>
                </a:solidFill>
                <a:latin typeface="DejaVu Sans"/>
                <a:ea typeface="DejaVu Sans"/>
              </a:rPr>
              <a:t> Create extra work for those who do not need it, e.g., middle management, leadership professionals.</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p:txBody>
      </p:sp>
      <p:sp>
        <p:nvSpPr>
          <p:cNvPr id="377" name="CustomShape 3"/>
          <p:cNvSpPr/>
          <p:nvPr/>
        </p:nvSpPr>
        <p:spPr>
          <a:xfrm>
            <a:off x="432720" y="1148040"/>
            <a:ext cx="10335960" cy="476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Bullshit Jobs – Categories</a:t>
            </a:r>
            <a:endParaRPr lang="en-GB" sz="2200" b="0" strike="noStrike" spc="-1">
              <a:solidFill>
                <a:srgbClr val="000000"/>
              </a:solidFill>
              <a:latin typeface="Arial"/>
            </a:endParaRPr>
          </a:p>
        </p:txBody>
      </p:sp>
      <p:sp>
        <p:nvSpPr>
          <p:cNvPr id="378" name="CustomShape 4"/>
          <p:cNvSpPr/>
          <p:nvPr/>
        </p:nvSpPr>
        <p:spPr>
          <a:xfrm>
            <a:off x="263520" y="6492240"/>
            <a:ext cx="1078776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(2018) – Bullshit Jobs: A Theory</a:t>
            </a:r>
            <a:endParaRPr lang="en-GB" sz="900" b="0" strike="noStrike" spc="-1">
              <a:solidFill>
                <a:srgbClr val="000000"/>
              </a:solidFill>
              <a:latin typeface="Arial"/>
            </a:endParaRPr>
          </a:p>
        </p:txBody>
      </p:sp>
      <p:sp>
        <p:nvSpPr>
          <p:cNvPr id="379" name="CustomShape 5"/>
          <p:cNvSpPr/>
          <p:nvPr/>
        </p:nvSpPr>
        <p:spPr>
          <a:xfrm>
            <a:off x="263520" y="6309360"/>
            <a:ext cx="1078776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(2013) – On the Phenomenon of Bullshit Jobs – Essay – </a:t>
            </a:r>
            <a:r>
              <a:rPr lang="en-US" sz="900" b="0" u="sng" strike="noStrike" spc="-1">
                <a:solidFill>
                  <a:srgbClr val="0000FF"/>
                </a:solidFill>
                <a:uFillTx/>
                <a:latin typeface="DejaVu Sans"/>
                <a:ea typeface="Roboto"/>
                <a:hlinkClick r:id="rId2"/>
              </a:rPr>
              <a:t>Link</a:t>
            </a:r>
            <a:endParaRPr lang="en-GB" sz="900" b="0" strike="noStrike" spc="-1">
              <a:solidFill>
                <a:srgbClr val="000000"/>
              </a:solidFill>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Detour</a:t>
            </a:r>
            <a:endParaRPr lang="en-GB" sz="2400" b="0" strike="noStrike" spc="-1">
              <a:solidFill>
                <a:srgbClr val="000000"/>
              </a:solidFill>
              <a:latin typeface="Arial"/>
            </a:endParaRPr>
          </a:p>
        </p:txBody>
      </p:sp>
      <p:sp>
        <p:nvSpPr>
          <p:cNvPr id="381" name="CustomShape 2"/>
          <p:cNvSpPr/>
          <p:nvPr/>
        </p:nvSpPr>
        <p:spPr>
          <a:xfrm>
            <a:off x="335520" y="1268280"/>
            <a:ext cx="10726920" cy="501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lang="en-US" sz="1800" b="0" u="sng" strike="noStrike" spc="-1">
                <a:solidFill>
                  <a:srgbClr val="000000"/>
                </a:solidFill>
                <a:uFillTx/>
                <a:latin typeface="DejaVu Sans"/>
                <a:ea typeface="DejaVu Sans"/>
              </a:rPr>
              <a:t>Flunkies:</a:t>
            </a:r>
            <a:r>
              <a:rPr lang="en-US" sz="1800" b="0" strike="noStrike" spc="-1">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lang="en-GB" sz="1800" b="0" strike="noStrike" spc="-1">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lang="en-US" sz="1800" b="0" u="sng" strike="noStrike" spc="-1">
                <a:solidFill>
                  <a:srgbClr val="000000"/>
                </a:solidFill>
                <a:uFillTx/>
                <a:latin typeface="DejaVu Sans"/>
                <a:ea typeface="DejaVu Sans"/>
              </a:rPr>
              <a:t>Goons:</a:t>
            </a:r>
            <a:r>
              <a:rPr lang="en-US" sz="1800" b="0" strike="noStrike" spc="-1">
                <a:solidFill>
                  <a:srgbClr val="000000"/>
                </a:solidFill>
                <a:latin typeface="DejaVu Sans"/>
                <a:ea typeface="DejaVu Sans"/>
              </a:rPr>
              <a:t> Act to harm or deceive others on behalf of their employer, e.g., lobbyists, corporate lawyers, telemarketers, public relations specialists, community managers</a:t>
            </a:r>
            <a:endParaRPr lang="en-GB" sz="1800" b="0" strike="noStrike" spc="-1">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lang="en-US" sz="1800" b="0" u="sng" strike="noStrike" spc="-1">
                <a:solidFill>
                  <a:srgbClr val="000000"/>
                </a:solidFill>
                <a:uFillTx/>
                <a:latin typeface="DejaVu Sans"/>
                <a:ea typeface="DejaVu Sans"/>
              </a:rPr>
              <a:t>Duct tapers:</a:t>
            </a:r>
            <a:r>
              <a:rPr lang="en-US" sz="1800" b="0" strike="noStrike" spc="-1">
                <a:solidFill>
                  <a:srgbClr val="000000"/>
                </a:solidFill>
                <a:latin typeface="DejaVu Sans"/>
                <a:ea typeface="DejaVu Sans"/>
              </a:rPr>
              <a:t> Temporarily fix problems that could be fixed permanently, e.g., programmers repairing bloated code, airline desk staff who calm passengers whose bags do not arrive</a:t>
            </a:r>
            <a:endParaRPr lang="en-GB" sz="1800" b="0" strike="noStrike" spc="-1">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lang="en-US" sz="1800" b="0" u="sng" strike="noStrike" spc="-1">
                <a:solidFill>
                  <a:srgbClr val="000000"/>
                </a:solidFill>
                <a:uFillTx/>
                <a:latin typeface="DejaVu Sans"/>
                <a:ea typeface="DejaVu Sans"/>
              </a:rPr>
              <a:t>Box tickers:</a:t>
            </a:r>
            <a:r>
              <a:rPr lang="en-US" sz="1800" b="0" strike="noStrike" spc="-1">
                <a:solidFill>
                  <a:srgbClr val="000000"/>
                </a:solidFill>
                <a:latin typeface="DejaVu Sans"/>
                <a:ea typeface="DejaVu Sans"/>
              </a:rPr>
              <a:t> Create the appearance that something useful is being done when it is not, e.g., survey administrators, in-house magazine journalists, corporate compliance officers, quality service managers</a:t>
            </a:r>
            <a:endParaRPr lang="en-GB" sz="1800" b="0" strike="noStrike" spc="-1">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lang="en-US" sz="1800" b="0" u="sng" strike="noStrike" spc="-1">
                <a:solidFill>
                  <a:srgbClr val="000000"/>
                </a:solidFill>
                <a:uFillTx/>
                <a:latin typeface="DejaVu Sans"/>
                <a:ea typeface="DejaVu Sans"/>
              </a:rPr>
              <a:t>Taskmasters:</a:t>
            </a:r>
            <a:r>
              <a:rPr lang="en-US" sz="1800" b="0" strike="noStrike" spc="-1">
                <a:solidFill>
                  <a:srgbClr val="000000"/>
                </a:solidFill>
                <a:latin typeface="DejaVu Sans"/>
                <a:ea typeface="DejaVu Sans"/>
              </a:rPr>
              <a:t> Create extra work for those who do not need it, e.g., middle management, leadership professionals</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p:txBody>
      </p:sp>
      <p:sp>
        <p:nvSpPr>
          <p:cNvPr id="382" name="CustomShape 3"/>
          <p:cNvSpPr/>
          <p:nvPr/>
        </p:nvSpPr>
        <p:spPr>
          <a:xfrm>
            <a:off x="432720" y="1148040"/>
            <a:ext cx="10335960" cy="476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Bullshit Jobs – Categories</a:t>
            </a:r>
            <a:endParaRPr lang="en-GB" sz="2200" b="0" strike="noStrike" spc="-1">
              <a:solidFill>
                <a:srgbClr val="000000"/>
              </a:solidFill>
              <a:latin typeface="Arial"/>
            </a:endParaRPr>
          </a:p>
        </p:txBody>
      </p:sp>
      <p:sp>
        <p:nvSpPr>
          <p:cNvPr id="383" name="CustomShape 4"/>
          <p:cNvSpPr/>
          <p:nvPr/>
        </p:nvSpPr>
        <p:spPr>
          <a:xfrm>
            <a:off x="263520" y="6492240"/>
            <a:ext cx="1078776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(2018) – Bullshit Jobs: A Theory</a:t>
            </a:r>
            <a:endParaRPr lang="en-GB" sz="900" b="0" strike="noStrike" spc="-1">
              <a:solidFill>
                <a:srgbClr val="000000"/>
              </a:solidFill>
              <a:latin typeface="Arial"/>
            </a:endParaRPr>
          </a:p>
        </p:txBody>
      </p:sp>
      <p:sp>
        <p:nvSpPr>
          <p:cNvPr id="384" name="CustomShape 5"/>
          <p:cNvSpPr/>
          <p:nvPr/>
        </p:nvSpPr>
        <p:spPr>
          <a:xfrm>
            <a:off x="263520" y="6309360"/>
            <a:ext cx="1078776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(2013) – On the Phenomenon of Bullshit Jobs – Essay – </a:t>
            </a:r>
            <a:r>
              <a:rPr lang="en-US" sz="900" b="0" u="sng" strike="noStrike" spc="-1">
                <a:solidFill>
                  <a:srgbClr val="0000FF"/>
                </a:solidFill>
                <a:uFillTx/>
                <a:latin typeface="DejaVu Sans"/>
                <a:ea typeface="Roboto"/>
                <a:hlinkClick r:id="rId2"/>
              </a:rPr>
              <a:t>Link</a:t>
            </a:r>
            <a:endParaRPr lang="en-GB" sz="900" b="0" strike="noStrike" spc="-1">
              <a:solidFill>
                <a:srgbClr val="000000"/>
              </a:solidFill>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CustomShape 51"/>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Detour</a:t>
            </a:r>
            <a:endParaRPr lang="en-GB" sz="2400" b="0" strike="noStrike" spc="-1">
              <a:solidFill>
                <a:srgbClr val="000000"/>
              </a:solidFill>
              <a:latin typeface="Arial"/>
            </a:endParaRPr>
          </a:p>
        </p:txBody>
      </p:sp>
      <p:sp>
        <p:nvSpPr>
          <p:cNvPr id="386" name="CustomShape 53"/>
          <p:cNvSpPr/>
          <p:nvPr/>
        </p:nvSpPr>
        <p:spPr>
          <a:xfrm>
            <a:off x="432720" y="1148040"/>
            <a:ext cx="10335960" cy="476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Bullshitization</a:t>
            </a:r>
            <a:endParaRPr lang="en-GB" sz="2200" b="0" strike="noStrike" spc="-1">
              <a:solidFill>
                <a:srgbClr val="000000"/>
              </a:solidFill>
              <a:latin typeface="Arial"/>
            </a:endParaRPr>
          </a:p>
        </p:txBody>
      </p:sp>
      <p:sp>
        <p:nvSpPr>
          <p:cNvPr id="387" name="CustomShape 54"/>
          <p:cNvSpPr/>
          <p:nvPr/>
        </p:nvSpPr>
        <p:spPr>
          <a:xfrm>
            <a:off x="263520" y="6492240"/>
            <a:ext cx="10787760" cy="227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(2018) – Are You in a BS Job? In Academe, You’re Hardly Alone (Chronicle of Higher Education) – </a:t>
            </a:r>
            <a:r>
              <a:rPr lang="en-US" sz="900" b="0" strike="noStrike" spc="-1">
                <a:solidFill>
                  <a:srgbClr val="A6A6A6"/>
                </a:solidFill>
                <a:latin typeface="DejaVu Sans"/>
                <a:ea typeface="Roboto"/>
                <a:hlinkClick r:id="rId2"/>
              </a:rPr>
              <a:t>Link</a:t>
            </a:r>
            <a:r>
              <a:rPr lang="en-US" sz="900" b="0" strike="noStrike" spc="-1">
                <a:solidFill>
                  <a:srgbClr val="A6A6A6"/>
                </a:solidFill>
                <a:latin typeface="DejaVu Sans"/>
                <a:ea typeface="Roboto"/>
              </a:rPr>
              <a:t> </a:t>
            </a:r>
            <a:endParaRPr lang="en-GB" sz="900" b="0" strike="noStrike" spc="-1">
              <a:solidFill>
                <a:srgbClr val="000000"/>
              </a:solidFill>
              <a:latin typeface="Arial"/>
            </a:endParaRPr>
          </a:p>
        </p:txBody>
      </p:sp>
      <p:sp>
        <p:nvSpPr>
          <p:cNvPr id="388" name="CustomShape 55"/>
          <p:cNvSpPr/>
          <p:nvPr/>
        </p:nvSpPr>
        <p:spPr>
          <a:xfrm>
            <a:off x="263520" y="6309360"/>
            <a:ext cx="1078776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(2018) – Bullshit Jobs: A Theory</a:t>
            </a:r>
            <a:endParaRPr lang="en-GB" sz="900" b="0" strike="noStrike" spc="-1">
              <a:solidFill>
                <a:srgbClr val="000000"/>
              </a:solidFill>
              <a:latin typeface="Arial"/>
            </a:endParaRPr>
          </a:p>
        </p:txBody>
      </p:sp>
      <p:sp>
        <p:nvSpPr>
          <p:cNvPr id="389" name="CustomShape 52"/>
          <p:cNvSpPr/>
          <p:nvPr/>
        </p:nvSpPr>
        <p:spPr>
          <a:xfrm>
            <a:off x="327960" y="3165120"/>
            <a:ext cx="10782000" cy="13586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endParaRPr lang="en-GB" sz="1800" b="0" strike="noStrike" spc="-1">
              <a:solidFill>
                <a:srgbClr val="000000"/>
              </a:solidFill>
              <a:latin typeface="Arial"/>
              <a:ea typeface="DejaVu Sans"/>
            </a:endParaRPr>
          </a:p>
        </p:txBody>
      </p:sp>
      <p:sp>
        <p:nvSpPr>
          <p:cNvPr id="390" name="CustomShape 56"/>
          <p:cNvSpPr/>
          <p:nvPr/>
        </p:nvSpPr>
        <p:spPr>
          <a:xfrm>
            <a:off x="335520" y="1268280"/>
            <a:ext cx="10733040" cy="50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800" b="0" i="1" strike="noStrike" spc="-1">
                <a:solidFill>
                  <a:srgbClr val="000000"/>
                </a:solidFill>
                <a:latin typeface="Arial"/>
                <a:ea typeface="DejaVu Sans"/>
              </a:rPr>
              <a:t>Transition of a meaningful job into a bullshit job through corporatization, </a:t>
            </a:r>
            <a:endParaRPr lang="en-GB" sz="1800" b="0" i="1" strike="noStrike" spc="-1">
              <a:solidFill>
                <a:srgbClr val="000000"/>
              </a:solidFill>
              <a:latin typeface="Arial"/>
            </a:endParaRPr>
          </a:p>
          <a:p>
            <a:pPr algn="ctr">
              <a:lnSpc>
                <a:spcPct val="100000"/>
              </a:lnSpc>
            </a:pPr>
            <a:r>
              <a:rPr lang="en-US" sz="1800" b="0" i="1" strike="noStrike" spc="-1">
                <a:solidFill>
                  <a:srgbClr val="000000"/>
                </a:solidFill>
                <a:latin typeface="Arial"/>
                <a:ea typeface="DejaVu Sans"/>
              </a:rPr>
              <a:t>marketization or managerialism.</a:t>
            </a:r>
            <a:endParaRPr lang="en-GB" sz="1800" b="0" i="1" strike="noStrike" spc="-1">
              <a:solidFill>
                <a:srgbClr val="000000"/>
              </a:solidFill>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CustomShape 57"/>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Detour</a:t>
            </a:r>
            <a:endParaRPr lang="en-GB" sz="2400" b="0" strike="noStrike" spc="-1">
              <a:solidFill>
                <a:srgbClr val="000000"/>
              </a:solidFill>
              <a:latin typeface="Arial"/>
            </a:endParaRPr>
          </a:p>
        </p:txBody>
      </p:sp>
      <p:sp>
        <p:nvSpPr>
          <p:cNvPr id="392" name="CustomShape 58"/>
          <p:cNvSpPr/>
          <p:nvPr/>
        </p:nvSpPr>
        <p:spPr>
          <a:xfrm>
            <a:off x="432720" y="1235520"/>
            <a:ext cx="10335960" cy="476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Changes in full-time staff size and student enrollment </a:t>
            </a:r>
            <a:endParaRPr lang="en-GB" sz="2200" b="0" strike="noStrike" spc="-1">
              <a:solidFill>
                <a:srgbClr val="000000"/>
              </a:solidFill>
              <a:latin typeface="Arial"/>
            </a:endParaRPr>
          </a:p>
          <a:p>
            <a:pPr>
              <a:lnSpc>
                <a:spcPct val="100000"/>
              </a:lnSpc>
            </a:pPr>
            <a:r>
              <a:rPr lang="en-US" sz="2200" b="1" strike="noStrike" spc="-1">
                <a:solidFill>
                  <a:srgbClr val="666666"/>
                </a:solidFill>
                <a:latin typeface="DejaVu Sans"/>
                <a:ea typeface="DejaVu Sans"/>
              </a:rPr>
              <a:t>(1976–2011 and 1976–2018)</a:t>
            </a:r>
            <a:endParaRPr lang="en-GB" sz="2200" b="0" strike="noStrike" spc="-1">
              <a:solidFill>
                <a:srgbClr val="000000"/>
              </a:solidFill>
              <a:latin typeface="Arial"/>
            </a:endParaRPr>
          </a:p>
        </p:txBody>
      </p:sp>
      <p:sp>
        <p:nvSpPr>
          <p:cNvPr id="393" name="CustomShape 59"/>
          <p:cNvSpPr/>
          <p:nvPr/>
        </p:nvSpPr>
        <p:spPr>
          <a:xfrm>
            <a:off x="259200" y="6424200"/>
            <a:ext cx="1106244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Michael Delucchi, Richard B. Dadzie, Erik Dean &amp; Xuan Pham (2021) What’s that smell? Bullshit jobs in higher education, Review of Social Economy, DOI: 10.1080/00346764.2021.1940255</a:t>
            </a:r>
            <a:endParaRPr lang="en-GB" sz="900" b="0" strike="noStrike" spc="-1">
              <a:solidFill>
                <a:srgbClr val="000000"/>
              </a:solidFill>
              <a:latin typeface="Arial"/>
            </a:endParaRPr>
          </a:p>
          <a:p>
            <a:pPr>
              <a:lnSpc>
                <a:spcPct val="100000"/>
              </a:lnSpc>
            </a:pPr>
            <a:endParaRPr lang="en-GB" sz="900" b="0" strike="noStrike" spc="-1">
              <a:solidFill>
                <a:srgbClr val="000000"/>
              </a:solidFill>
              <a:latin typeface="Arial"/>
            </a:endParaRPr>
          </a:p>
        </p:txBody>
      </p:sp>
      <p:pic>
        <p:nvPicPr>
          <p:cNvPr id="394" name="Grafik 393"/>
          <p:cNvPicPr/>
          <p:nvPr/>
        </p:nvPicPr>
        <p:blipFill>
          <a:blip r:embed="rId2"/>
          <a:stretch/>
        </p:blipFill>
        <p:spPr>
          <a:xfrm>
            <a:off x="620280" y="2789280"/>
            <a:ext cx="10429560" cy="1496520"/>
          </a:xfrm>
          <a:prstGeom prst="rect">
            <a:avLst/>
          </a:prstGeom>
          <a:ln w="0">
            <a:noFill/>
          </a:ln>
        </p:spPr>
      </p:pic>
      <p:sp>
        <p:nvSpPr>
          <p:cNvPr id="395" name="Pfeil: nach oben 394"/>
          <p:cNvSpPr/>
          <p:nvPr/>
        </p:nvSpPr>
        <p:spPr>
          <a:xfrm>
            <a:off x="5760720" y="4249800"/>
            <a:ext cx="250200" cy="703800"/>
          </a:xfrm>
          <a:prstGeom prst="upArrow">
            <a:avLst>
              <a:gd name="adj1" fmla="val 50000"/>
              <a:gd name="adj2" fmla="val 70324"/>
            </a:avLst>
          </a:prstGeom>
          <a:solidFill>
            <a:srgbClr val="FF0000"/>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endParaRPr lang="en-GB" sz="1800" b="0" strike="noStrike" spc="-1">
              <a:solidFill>
                <a:srgbClr val="000000"/>
              </a:solidFill>
              <a:latin typeface="Arial"/>
            </a:endParaRPr>
          </a:p>
        </p:txBody>
      </p:sp>
      <p:sp>
        <p:nvSpPr>
          <p:cNvPr id="396" name="Pfeil: nach oben 395"/>
          <p:cNvSpPr/>
          <p:nvPr/>
        </p:nvSpPr>
        <p:spPr>
          <a:xfrm>
            <a:off x="9410040" y="4279680"/>
            <a:ext cx="250200" cy="703800"/>
          </a:xfrm>
          <a:prstGeom prst="upArrow">
            <a:avLst>
              <a:gd name="adj1" fmla="val 50000"/>
              <a:gd name="adj2" fmla="val 70324"/>
            </a:avLst>
          </a:prstGeom>
          <a:solidFill>
            <a:srgbClr val="FF0000"/>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GB" sz="1800" b="0" strike="noStrike" spc="-1">
              <a:solidFill>
                <a:srgbClr val="000000"/>
              </a:solidFill>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6"/>
          <p:cNvSpPr/>
          <p:nvPr/>
        </p:nvSpPr>
        <p:spPr>
          <a:xfrm>
            <a:off x="335520" y="764640"/>
            <a:ext cx="10731240" cy="48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Detour</a:t>
            </a:r>
            <a:endParaRPr lang="en-GB" sz="2400" b="0" strike="noStrike" spc="-1">
              <a:solidFill>
                <a:srgbClr val="000000"/>
              </a:solidFill>
              <a:latin typeface="Arial"/>
            </a:endParaRPr>
          </a:p>
        </p:txBody>
      </p:sp>
      <p:sp>
        <p:nvSpPr>
          <p:cNvPr id="398" name="CustomShape 17"/>
          <p:cNvSpPr/>
          <p:nvPr/>
        </p:nvSpPr>
        <p:spPr>
          <a:xfrm>
            <a:off x="335520" y="1268280"/>
            <a:ext cx="10731240" cy="501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algn="ctr">
              <a:lnSpc>
                <a:spcPct val="100000"/>
              </a:lnSpc>
              <a:spcBef>
                <a:spcPts val="360"/>
              </a:spcBef>
            </a:pPr>
            <a:r>
              <a:rPr lang="en-US" sz="1800" b="0" strike="noStrike" spc="-1">
                <a:solidFill>
                  <a:srgbClr val="000000"/>
                </a:solidFill>
                <a:latin typeface="DejaVu Sans"/>
                <a:ea typeface="DejaVu Sans"/>
              </a:rPr>
              <a:t>John Maynard Keynes predicted a 15h work week in his 1930 essay </a:t>
            </a:r>
            <a:r>
              <a:rPr lang="en-US" sz="1800" b="0" i="1" strike="noStrike" spc="-1">
                <a:solidFill>
                  <a:srgbClr val="000000"/>
                </a:solidFill>
                <a:latin typeface="DejaVu Sans"/>
                <a:ea typeface="DejaVu Sans"/>
              </a:rPr>
              <a:t>“Economic Possibilities for our Grandchildren”</a:t>
            </a:r>
            <a:endParaRPr lang="en-GB" sz="1800" b="0" strike="noStrike" spc="-1">
              <a:solidFill>
                <a:srgbClr val="000000"/>
              </a:solidFill>
              <a:latin typeface="Arial"/>
            </a:endParaRPr>
          </a:p>
        </p:txBody>
      </p:sp>
      <p:sp>
        <p:nvSpPr>
          <p:cNvPr id="399" name="CustomShape 18"/>
          <p:cNvSpPr/>
          <p:nvPr/>
        </p:nvSpPr>
        <p:spPr>
          <a:xfrm>
            <a:off x="432720" y="1148040"/>
            <a:ext cx="1033668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15h Work Week</a:t>
            </a:r>
            <a:endParaRPr lang="en-GB" sz="2200" b="0" strike="noStrike" spc="-1">
              <a:solidFill>
                <a:srgbClr val="000000"/>
              </a:solidFill>
              <a:latin typeface="Arial"/>
            </a:endParaRPr>
          </a:p>
        </p:txBody>
      </p:sp>
      <p:sp>
        <p:nvSpPr>
          <p:cNvPr id="400" name="CustomShape 19"/>
          <p:cNvSpPr/>
          <p:nvPr/>
        </p:nvSpPr>
        <p:spPr>
          <a:xfrm>
            <a:off x="198000" y="3420000"/>
            <a:ext cx="10782000" cy="10011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endParaRPr lang="en-GB" sz="1800" b="0" strike="noStrike" spc="-1">
              <a:solidFill>
                <a:srgbClr val="000000"/>
              </a:solidFill>
              <a:latin typeface="Arial"/>
              <a:ea typeface="DejaVu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ustomShape 20"/>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Detour</a:t>
            </a:r>
            <a:endParaRPr lang="en-GB" sz="2400" b="0" strike="noStrike" spc="-1">
              <a:solidFill>
                <a:srgbClr val="000000"/>
              </a:solidFill>
              <a:latin typeface="Arial"/>
            </a:endParaRPr>
          </a:p>
        </p:txBody>
      </p:sp>
      <p:sp>
        <p:nvSpPr>
          <p:cNvPr id="402" name="CustomShape 60"/>
          <p:cNvSpPr/>
          <p:nvPr/>
        </p:nvSpPr>
        <p:spPr>
          <a:xfrm>
            <a:off x="335520" y="1268280"/>
            <a:ext cx="7392240" cy="501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216000" indent="-216000">
              <a:lnSpc>
                <a:spcPct val="100000"/>
              </a:lnSpc>
              <a:buClr>
                <a:srgbClr val="008C4F"/>
              </a:buClr>
              <a:buSzPct val="45000"/>
              <a:buFont typeface="Wingdings" charset="2"/>
              <a:buChar char=""/>
            </a:pPr>
            <a:r>
              <a:rPr lang="en-US" sz="1800" b="0" strike="noStrike" spc="-1">
                <a:solidFill>
                  <a:srgbClr val="000000"/>
                </a:solidFill>
                <a:latin typeface="DejaVu Sans"/>
                <a:ea typeface="DejaVu Sans"/>
              </a:rPr>
              <a:t>Assumption → Capitalism does not allow for inefficiencies</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DejaVu Sans"/>
                <a:ea typeface="DejaVu Sans"/>
              </a:rPr>
              <a:t>Hypothesis → Maybe this is not capitalism and rather just  "managerial feudalism"?</a:t>
            </a: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DejaVu Sans"/>
                <a:ea typeface="DejaVu Sans"/>
              </a:rPr>
              <a:t>The pains of dull work as a justification for the ability to fulfill consumer desires</a:t>
            </a: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DejaVu Sans"/>
                <a:ea typeface="DejaVu Sans"/>
              </a:rPr>
              <a:t>Fulfilling those desires → Reward for suffering through pointless work</a:t>
            </a:r>
            <a:endParaRPr lang="en-GB" sz="1800" b="0" strike="noStrike" spc="-1">
              <a:solidFill>
                <a:srgbClr val="000000"/>
              </a:solidFill>
              <a:latin typeface="Arial"/>
            </a:endParaRPr>
          </a:p>
        </p:txBody>
      </p:sp>
      <p:sp>
        <p:nvSpPr>
          <p:cNvPr id="403" name="CustomShape 61"/>
          <p:cNvSpPr/>
          <p:nvPr/>
        </p:nvSpPr>
        <p:spPr>
          <a:xfrm>
            <a:off x="432720" y="1148040"/>
            <a:ext cx="10335960" cy="476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Bullshit Jobs – Why?</a:t>
            </a:r>
            <a:endParaRPr lang="en-GB" sz="2200" b="0" strike="noStrike" spc="-1">
              <a:solidFill>
                <a:srgbClr val="000000"/>
              </a:solidFill>
              <a:latin typeface="Arial"/>
            </a:endParaRPr>
          </a:p>
        </p:txBody>
      </p:sp>
      <p:sp>
        <p:nvSpPr>
          <p:cNvPr id="404" name="CustomShape 62"/>
          <p:cNvSpPr/>
          <p:nvPr/>
        </p:nvSpPr>
        <p:spPr>
          <a:xfrm>
            <a:off x="263520" y="6492240"/>
            <a:ext cx="1078776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(2018) – Bullshit Jobs: A Theory</a:t>
            </a:r>
            <a:endParaRPr lang="en-GB" sz="900" b="0" strike="noStrike" spc="-1">
              <a:solidFill>
                <a:srgbClr val="000000"/>
              </a:solidFill>
              <a:latin typeface="Arial"/>
            </a:endParaRPr>
          </a:p>
        </p:txBody>
      </p:sp>
      <p:sp>
        <p:nvSpPr>
          <p:cNvPr id="405" name="CustomShape 63"/>
          <p:cNvSpPr/>
          <p:nvPr/>
        </p:nvSpPr>
        <p:spPr>
          <a:xfrm>
            <a:off x="263520" y="6309360"/>
            <a:ext cx="1078776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(2013) – On the Phenomenon of Bullshit Jobs – Essay – </a:t>
            </a:r>
            <a:r>
              <a:rPr lang="en-US" sz="900" b="0" u="sng" strike="noStrike" spc="-1">
                <a:solidFill>
                  <a:srgbClr val="0000FF"/>
                </a:solidFill>
                <a:uFillTx/>
                <a:latin typeface="DejaVu Sans"/>
                <a:ea typeface="Roboto"/>
                <a:hlinkClick r:id="rId2"/>
              </a:rPr>
              <a:t>Link</a:t>
            </a:r>
            <a:endParaRPr lang="en-GB" sz="900" b="0" strike="noStrike" spc="-1">
              <a:solidFill>
                <a:srgbClr val="000000"/>
              </a:solidFill>
              <a:latin typeface="Arial"/>
            </a:endParaRPr>
          </a:p>
        </p:txBody>
      </p:sp>
      <p:sp>
        <p:nvSpPr>
          <p:cNvPr id="406" name="CustomShape 64"/>
          <p:cNvSpPr/>
          <p:nvPr/>
        </p:nvSpPr>
        <p:spPr>
          <a:xfrm>
            <a:off x="8076600" y="1268280"/>
            <a:ext cx="3181320" cy="495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600" b="0" strike="noStrike" spc="-1">
                <a:solidFill>
                  <a:srgbClr val="FFFFFF"/>
                </a:solidFill>
                <a:latin typeface="DejaVu Sans"/>
                <a:ea typeface="DejaVu Sans"/>
              </a:rPr>
              <a:t>Feudalism:</a:t>
            </a:r>
            <a:r>
              <a:rPr lang="en-US" sz="1600" b="0" i="1" strike="noStrike" spc="-1">
                <a:solidFill>
                  <a:srgbClr val="FFFFFF"/>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lang="en-GB" sz="1600" b="0" strike="noStrike" spc="-1">
              <a:solidFill>
                <a:srgbClr val="FFFFFF"/>
              </a:solidFill>
              <a:latin typeface="Arial"/>
            </a:endParaRPr>
          </a:p>
          <a:p>
            <a:pPr algn="ctr">
              <a:lnSpc>
                <a:spcPct val="100000"/>
              </a:lnSpc>
            </a:pPr>
            <a:endParaRPr lang="en-GB" sz="1600" b="0" strike="noStrike" spc="-1">
              <a:solidFill>
                <a:srgbClr val="FFFFFF"/>
              </a:solidFill>
              <a:latin typeface="Arial"/>
            </a:endParaRPr>
          </a:p>
          <a:p>
            <a:pPr algn="ctr">
              <a:lnSpc>
                <a:spcPct val="100000"/>
              </a:lnSpc>
            </a:pPr>
            <a:r>
              <a:rPr lang="en-US" sz="1600" b="0" i="1" strike="noStrike" spc="-1">
                <a:solidFill>
                  <a:srgbClr val="FFFFFF"/>
                </a:solidFill>
                <a:latin typeface="DejaVu Sans"/>
                <a:ea typeface="DejaVu Sans"/>
              </a:rPr>
              <a:t>(Oxford Dictionary)</a:t>
            </a:r>
            <a:endParaRPr lang="en-GB" sz="1600" b="0" strike="noStrike" spc="-1">
              <a:solidFill>
                <a:srgbClr val="FFFFFF"/>
              </a:solidFill>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CustomShape 71"/>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Detour</a:t>
            </a:r>
            <a:endParaRPr lang="en-GB" sz="2400" b="0" strike="noStrike" spc="-1">
              <a:solidFill>
                <a:srgbClr val="000000"/>
              </a:solidFill>
              <a:latin typeface="Arial"/>
            </a:endParaRPr>
          </a:p>
        </p:txBody>
      </p:sp>
      <p:sp>
        <p:nvSpPr>
          <p:cNvPr id="408" name="CustomShape 72"/>
          <p:cNvSpPr/>
          <p:nvPr/>
        </p:nvSpPr>
        <p:spPr>
          <a:xfrm>
            <a:off x="335520" y="1268280"/>
            <a:ext cx="7392240" cy="501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216000" indent="-216000">
              <a:lnSpc>
                <a:spcPct val="100000"/>
              </a:lnSpc>
              <a:buClr>
                <a:srgbClr val="008C4F"/>
              </a:buClr>
              <a:buSzPct val="45000"/>
              <a:buFont typeface="Wingdings" charset="2"/>
              <a:buChar char=""/>
            </a:pPr>
            <a:r>
              <a:rPr lang="en-US" sz="1800" b="0" strike="noStrike" spc="-1">
                <a:solidFill>
                  <a:srgbClr val="000000"/>
                </a:solidFill>
                <a:latin typeface="DejaVu Sans"/>
                <a:ea typeface="DejaVu Sans"/>
              </a:rPr>
              <a:t>Assumption → Capitalism does not allow for inefficiencies</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lang="en-US" sz="1800" b="0" strike="noStrike" spc="-1">
                <a:solidFill>
                  <a:srgbClr val="000000"/>
                </a:solidFill>
                <a:latin typeface="DejaVu Sans"/>
                <a:ea typeface="DejaVu Sans"/>
              </a:rPr>
              <a:t>Hypothesis → Maybe this is not capitalism and rather just  "managerial feudalism"?</a:t>
            </a: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DejaVu Sans"/>
                <a:ea typeface="DejaVu Sans"/>
              </a:rPr>
              <a:t>The pains of dull work as a justification for the ability to fulfill consumer desires</a:t>
            </a: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DejaVu Sans"/>
                <a:ea typeface="DejaVu Sans"/>
              </a:rPr>
              <a:t>Fulfilling those desires → Reward for suffering through pointless work</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DejaVu Sans"/>
                <a:ea typeface="DejaVu Sans"/>
              </a:rPr>
              <a:t>Bullshit jobs also serve political ends, in which political parties are more concerned about having jobs than whether the jobs are fulfilling.</a:t>
            </a: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DejaVu Sans"/>
                <a:ea typeface="DejaVu Sans"/>
              </a:rPr>
              <a:t>Also → Populations occupied with busy work have less time to revolt</a:t>
            </a:r>
            <a:endParaRPr lang="en-GB" sz="1800" b="0" strike="noStrike" spc="-1">
              <a:solidFill>
                <a:srgbClr val="000000"/>
              </a:solidFill>
              <a:latin typeface="Arial"/>
            </a:endParaRPr>
          </a:p>
        </p:txBody>
      </p:sp>
      <p:sp>
        <p:nvSpPr>
          <p:cNvPr id="409" name="CustomShape 73"/>
          <p:cNvSpPr/>
          <p:nvPr/>
        </p:nvSpPr>
        <p:spPr>
          <a:xfrm>
            <a:off x="432720" y="1148040"/>
            <a:ext cx="10335960" cy="476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Bullshit Jobs – Why?</a:t>
            </a:r>
            <a:endParaRPr lang="en-GB" sz="2200" b="0" strike="noStrike" spc="-1">
              <a:solidFill>
                <a:srgbClr val="000000"/>
              </a:solidFill>
              <a:latin typeface="Arial"/>
            </a:endParaRPr>
          </a:p>
        </p:txBody>
      </p:sp>
      <p:sp>
        <p:nvSpPr>
          <p:cNvPr id="410" name="CustomShape 74"/>
          <p:cNvSpPr/>
          <p:nvPr/>
        </p:nvSpPr>
        <p:spPr>
          <a:xfrm>
            <a:off x="263520" y="6492240"/>
            <a:ext cx="1078776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(2018) – Bullshit Jobs: A Theory</a:t>
            </a:r>
            <a:endParaRPr lang="en-GB" sz="900" b="0" strike="noStrike" spc="-1">
              <a:solidFill>
                <a:srgbClr val="000000"/>
              </a:solidFill>
              <a:latin typeface="Arial"/>
            </a:endParaRPr>
          </a:p>
        </p:txBody>
      </p:sp>
      <p:sp>
        <p:nvSpPr>
          <p:cNvPr id="411" name="CustomShape 75"/>
          <p:cNvSpPr/>
          <p:nvPr/>
        </p:nvSpPr>
        <p:spPr>
          <a:xfrm>
            <a:off x="263520" y="6309360"/>
            <a:ext cx="1078776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(2013) – On the Phenomenon of Bullshit Jobs – Essay – </a:t>
            </a:r>
            <a:r>
              <a:rPr lang="en-US" sz="900" b="0" u="sng" strike="noStrike" spc="-1">
                <a:solidFill>
                  <a:srgbClr val="0000FF"/>
                </a:solidFill>
                <a:uFillTx/>
                <a:latin typeface="DejaVu Sans"/>
                <a:ea typeface="Roboto"/>
                <a:hlinkClick r:id="rId2"/>
              </a:rPr>
              <a:t>Link</a:t>
            </a:r>
            <a:endParaRPr lang="en-GB" sz="900" b="0" strike="noStrike" spc="-1">
              <a:solidFill>
                <a:srgbClr val="000000"/>
              </a:solidFill>
              <a:latin typeface="Arial"/>
            </a:endParaRPr>
          </a:p>
        </p:txBody>
      </p:sp>
      <p:sp>
        <p:nvSpPr>
          <p:cNvPr id="412" name="CustomShape 76"/>
          <p:cNvSpPr/>
          <p:nvPr/>
        </p:nvSpPr>
        <p:spPr>
          <a:xfrm>
            <a:off x="8076600" y="1268280"/>
            <a:ext cx="3181320" cy="495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600" b="0" strike="noStrike" spc="-1">
                <a:solidFill>
                  <a:srgbClr val="FFFFFF"/>
                </a:solidFill>
                <a:latin typeface="DejaVu Sans"/>
                <a:ea typeface="DejaVu Sans"/>
              </a:rPr>
              <a:t>Feudalism:</a:t>
            </a:r>
            <a:r>
              <a:rPr lang="en-US" sz="1600" b="0" i="1" strike="noStrike" spc="-1">
                <a:solidFill>
                  <a:srgbClr val="FFFFFF"/>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lang="en-GB" sz="1600" b="0" strike="noStrike" spc="-1">
              <a:solidFill>
                <a:srgbClr val="FFFFFF"/>
              </a:solidFill>
              <a:latin typeface="Arial"/>
            </a:endParaRPr>
          </a:p>
          <a:p>
            <a:pPr algn="ctr">
              <a:lnSpc>
                <a:spcPct val="100000"/>
              </a:lnSpc>
            </a:pPr>
            <a:endParaRPr lang="en-GB" sz="1600" b="0" strike="noStrike" spc="-1">
              <a:solidFill>
                <a:srgbClr val="FFFFFF"/>
              </a:solidFill>
              <a:latin typeface="Arial"/>
            </a:endParaRPr>
          </a:p>
          <a:p>
            <a:pPr algn="ctr">
              <a:lnSpc>
                <a:spcPct val="100000"/>
              </a:lnSpc>
            </a:pPr>
            <a:r>
              <a:rPr lang="en-US" sz="1600" b="0" i="1" strike="noStrike" spc="-1">
                <a:solidFill>
                  <a:srgbClr val="FFFFFF"/>
                </a:solidFill>
                <a:latin typeface="DejaVu Sans"/>
                <a:ea typeface="DejaVu Sans"/>
              </a:rPr>
              <a:t>(Oxford Dictionary)</a:t>
            </a:r>
            <a:endParaRPr lang="en-GB" sz="1600" b="0" strike="noStrike" spc="-1">
              <a:solidFill>
                <a:srgbClr val="FFFFFF"/>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335520" y="4406760"/>
            <a:ext cx="10726560" cy="1335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000" b="1" strike="noStrike" cap="all" spc="-1">
                <a:solidFill>
                  <a:srgbClr val="008C4F"/>
                </a:solidFill>
                <a:latin typeface="Arial Unicode MS"/>
                <a:ea typeface="DejaVu Sans"/>
              </a:rPr>
              <a:t>Exercise E06</a:t>
            </a:r>
            <a:endParaRPr lang="en-GB" sz="3000" b="0" strike="noStrike" spc="-1">
              <a:solidFill>
                <a:srgbClr val="000000"/>
              </a:solidFill>
              <a:latin typeface="Arial"/>
            </a:endParaRPr>
          </a:p>
        </p:txBody>
      </p:sp>
      <p:sp>
        <p:nvSpPr>
          <p:cNvPr id="225" name="CustomShape 2"/>
          <p:cNvSpPr/>
          <p:nvPr/>
        </p:nvSpPr>
        <p:spPr>
          <a:xfrm>
            <a:off x="335520" y="2906640"/>
            <a:ext cx="10726560" cy="147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ustomShape 83"/>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Detour</a:t>
            </a:r>
            <a:endParaRPr lang="en-GB" sz="2400" b="0" strike="noStrike" spc="-1">
              <a:solidFill>
                <a:srgbClr val="000000"/>
              </a:solidFill>
              <a:latin typeface="Arial"/>
            </a:endParaRPr>
          </a:p>
        </p:txBody>
      </p:sp>
      <p:sp>
        <p:nvSpPr>
          <p:cNvPr id="414" name="CustomShape 84"/>
          <p:cNvSpPr/>
          <p:nvPr/>
        </p:nvSpPr>
        <p:spPr>
          <a:xfrm>
            <a:off x="335520" y="1268280"/>
            <a:ext cx="7392240" cy="501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216000" indent="-216000">
              <a:lnSpc>
                <a:spcPct val="100000"/>
              </a:lnSpc>
              <a:buClr>
                <a:srgbClr val="008C4F"/>
              </a:buClr>
              <a:buSzPct val="45000"/>
              <a:buFont typeface="Wingdings" charset="2"/>
              <a:buChar char=""/>
            </a:pPr>
            <a:r>
              <a:rPr lang="en-US" sz="1800" b="0" strike="noStrike" spc="-1">
                <a:solidFill>
                  <a:srgbClr val="000000"/>
                </a:solidFill>
                <a:latin typeface="DejaVu Sans"/>
                <a:ea typeface="DejaVu Sans"/>
              </a:rPr>
              <a:t>Assumption → Capitalism does not allow for inefficiencies</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lang="en-US" sz="1800" b="0" strike="noStrike" spc="-1">
                <a:solidFill>
                  <a:srgbClr val="000000"/>
                </a:solidFill>
                <a:latin typeface="DejaVu Sans"/>
                <a:ea typeface="DejaVu Sans"/>
              </a:rPr>
              <a:t>Hypothesis → Maybe this is not capitalism and rather just  "managerial feudalism"?</a:t>
            </a: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DejaVu Sans"/>
                <a:ea typeface="DejaVu Sans"/>
              </a:rPr>
              <a:t>The pains of dull work as a justification for the ability to fulfill consumer desires</a:t>
            </a: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DejaVu Sans"/>
                <a:ea typeface="DejaVu Sans"/>
              </a:rPr>
              <a:t>Fulfilling those desires → Reward for suffering through pointless work</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DejaVu Sans"/>
                <a:ea typeface="DejaVu Sans"/>
              </a:rPr>
              <a:t>Bullshit jobs also serve political ends, in which political parties are more concerned about having jobs than whether the jobs are fulfilling.</a:t>
            </a: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DejaVu Sans"/>
                <a:ea typeface="DejaVu Sans"/>
              </a:rPr>
              <a:t>Also → Populations occupied with busy work have less time to revolt</a:t>
            </a:r>
            <a:endParaRPr lang="en-GB" sz="1800" b="0" strike="noStrike" spc="-1">
              <a:solidFill>
                <a:srgbClr val="000000"/>
              </a:solidFill>
              <a:latin typeface="Arial"/>
            </a:endParaRPr>
          </a:p>
        </p:txBody>
      </p:sp>
      <p:sp>
        <p:nvSpPr>
          <p:cNvPr id="415" name="CustomShape 85"/>
          <p:cNvSpPr/>
          <p:nvPr/>
        </p:nvSpPr>
        <p:spPr>
          <a:xfrm>
            <a:off x="432720" y="1148040"/>
            <a:ext cx="10335960" cy="476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Bullshit Jobs – Why?</a:t>
            </a:r>
            <a:endParaRPr lang="en-GB" sz="2200" b="0" strike="noStrike" spc="-1">
              <a:solidFill>
                <a:srgbClr val="000000"/>
              </a:solidFill>
              <a:latin typeface="Arial"/>
            </a:endParaRPr>
          </a:p>
        </p:txBody>
      </p:sp>
      <p:sp>
        <p:nvSpPr>
          <p:cNvPr id="416" name="CustomShape 86"/>
          <p:cNvSpPr/>
          <p:nvPr/>
        </p:nvSpPr>
        <p:spPr>
          <a:xfrm>
            <a:off x="263520" y="6492240"/>
            <a:ext cx="1078776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(2018) – Bullshit Jobs: A Theory</a:t>
            </a:r>
            <a:endParaRPr lang="en-GB" sz="900" b="0" strike="noStrike" spc="-1">
              <a:solidFill>
                <a:srgbClr val="000000"/>
              </a:solidFill>
              <a:latin typeface="Arial"/>
            </a:endParaRPr>
          </a:p>
        </p:txBody>
      </p:sp>
      <p:sp>
        <p:nvSpPr>
          <p:cNvPr id="417" name="CustomShape 87"/>
          <p:cNvSpPr/>
          <p:nvPr/>
        </p:nvSpPr>
        <p:spPr>
          <a:xfrm>
            <a:off x="263520" y="6309360"/>
            <a:ext cx="1078776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(2013) – On the Phenomenon of Bullshit Jobs – Essay – </a:t>
            </a:r>
            <a:r>
              <a:rPr lang="en-US" sz="900" b="0" u="sng" strike="noStrike" spc="-1">
                <a:solidFill>
                  <a:srgbClr val="0000FF"/>
                </a:solidFill>
                <a:uFillTx/>
                <a:latin typeface="DejaVu Sans"/>
                <a:ea typeface="Roboto"/>
                <a:hlinkClick r:id="rId2"/>
              </a:rPr>
              <a:t>Link</a:t>
            </a:r>
            <a:endParaRPr lang="en-GB" sz="900" b="0" strike="noStrike" spc="-1">
              <a:solidFill>
                <a:srgbClr val="000000"/>
              </a:solidFill>
              <a:latin typeface="Arial"/>
            </a:endParaRPr>
          </a:p>
        </p:txBody>
      </p:sp>
      <p:sp>
        <p:nvSpPr>
          <p:cNvPr id="418" name="CustomShape 88"/>
          <p:cNvSpPr/>
          <p:nvPr/>
        </p:nvSpPr>
        <p:spPr>
          <a:xfrm>
            <a:off x="8076600" y="1268280"/>
            <a:ext cx="3181320" cy="495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600" b="0" strike="noStrike" spc="-1">
                <a:solidFill>
                  <a:srgbClr val="000000"/>
                </a:solidFill>
                <a:latin typeface="DejaVu Sans"/>
                <a:ea typeface="DejaVu Sans"/>
              </a:rPr>
              <a:t>Feudalism:</a:t>
            </a:r>
            <a:r>
              <a:rPr lang="en-US" sz="1600" b="0" i="1" strike="noStrike" spc="-1">
                <a:solidFill>
                  <a:srgbClr val="000000"/>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lang="en-GB" sz="1600" b="0" strike="noStrike" spc="-1">
              <a:solidFill>
                <a:srgbClr val="000000"/>
              </a:solidFill>
              <a:latin typeface="Arial"/>
            </a:endParaRPr>
          </a:p>
          <a:p>
            <a:pPr algn="ctr">
              <a:lnSpc>
                <a:spcPct val="100000"/>
              </a:lnSpc>
            </a:pPr>
            <a:endParaRPr lang="en-GB" sz="1600" b="0" strike="noStrike" spc="-1">
              <a:solidFill>
                <a:srgbClr val="000000"/>
              </a:solidFill>
              <a:latin typeface="Arial"/>
            </a:endParaRPr>
          </a:p>
          <a:p>
            <a:pPr algn="ctr">
              <a:lnSpc>
                <a:spcPct val="100000"/>
              </a:lnSpc>
            </a:pPr>
            <a:r>
              <a:rPr lang="en-US" sz="1600" b="0" i="1" strike="noStrike" spc="-1">
                <a:solidFill>
                  <a:srgbClr val="000000"/>
                </a:solidFill>
                <a:latin typeface="DejaVu Sans"/>
                <a:ea typeface="DejaVu Sans"/>
              </a:rPr>
              <a:t>(Oxford Dictionary)</a:t>
            </a:r>
            <a:endParaRPr lang="en-GB" sz="1600" b="0" strike="noStrike" spc="-1">
              <a:solidFill>
                <a:srgbClr val="000000"/>
              </a:solidFill>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CustomShape 77"/>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Detour</a:t>
            </a:r>
            <a:endParaRPr lang="en-GB" sz="2400" b="0" strike="noStrike" spc="-1">
              <a:solidFill>
                <a:srgbClr val="000000"/>
              </a:solidFill>
              <a:latin typeface="Arial"/>
            </a:endParaRPr>
          </a:p>
        </p:txBody>
      </p:sp>
      <p:sp>
        <p:nvSpPr>
          <p:cNvPr id="420" name="CustomShape 78"/>
          <p:cNvSpPr/>
          <p:nvPr/>
        </p:nvSpPr>
        <p:spPr>
          <a:xfrm>
            <a:off x="335520" y="1268280"/>
            <a:ext cx="7392240" cy="501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216000" indent="-216000">
              <a:lnSpc>
                <a:spcPct val="100000"/>
              </a:lnSpc>
              <a:buClr>
                <a:srgbClr val="008C4F"/>
              </a:buClr>
              <a:buSzPct val="45000"/>
              <a:buFont typeface="Wingdings" charset="2"/>
              <a:buChar char=""/>
            </a:pPr>
            <a:r>
              <a:rPr lang="en-US" sz="1800" b="0" strike="noStrike" spc="-1">
                <a:solidFill>
                  <a:srgbClr val="000000"/>
                </a:solidFill>
                <a:latin typeface="DejaVu Sans"/>
                <a:ea typeface="DejaVu Sans"/>
              </a:rPr>
              <a:t>Assumption → Capitalism does not allow for inefficiencies</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lang="en-US" sz="1800" b="0" strike="noStrike" spc="-1">
                <a:solidFill>
                  <a:srgbClr val="000000"/>
                </a:solidFill>
                <a:latin typeface="DejaVu Sans"/>
                <a:ea typeface="DejaVu Sans"/>
              </a:rPr>
              <a:t>Hypothesis → Maybe this is not capitalism and rather just  "managerial feudalism"?</a:t>
            </a:r>
            <a:endParaRPr lang="en-GB" sz="1800" b="0" strike="noStrike" spc="-1">
              <a:solidFill>
                <a:srgbClr val="000000"/>
              </a:solidFill>
              <a:latin typeface="Arial"/>
            </a:endParaRPr>
          </a:p>
          <a:p>
            <a:pPr marL="432000" lvl="1" indent="-216000">
              <a:lnSpc>
                <a:spcPct val="100000"/>
              </a:lnSpc>
              <a:spcBef>
                <a:spcPts val="360"/>
              </a:spcBef>
              <a:buClr>
                <a:srgbClr val="008C4F"/>
              </a:buClr>
              <a:buSzPct val="45000"/>
              <a:buFont typeface="OpenSymbol"/>
              <a:buChar char="—"/>
            </a:pPr>
            <a:r>
              <a:rPr lang="en-US" sz="1800" b="0" strike="noStrike" spc="-1">
                <a:solidFill>
                  <a:srgbClr val="000000"/>
                </a:solidFill>
                <a:latin typeface="DejaVu Sans"/>
                <a:ea typeface="DejaVu Sans"/>
              </a:rPr>
              <a:t>The pains of dull work as a justification for the ability to fulfill consumer desires</a:t>
            </a:r>
            <a:endParaRPr lang="en-GB" sz="1800" b="0" strike="noStrike" spc="-1">
              <a:solidFill>
                <a:srgbClr val="000000"/>
              </a:solidFill>
              <a:latin typeface="Arial"/>
            </a:endParaRPr>
          </a:p>
          <a:p>
            <a:pPr marL="432000" lvl="1" indent="-216000">
              <a:lnSpc>
                <a:spcPct val="100000"/>
              </a:lnSpc>
              <a:spcBef>
                <a:spcPts val="360"/>
              </a:spcBef>
              <a:buClr>
                <a:srgbClr val="008C4F"/>
              </a:buClr>
              <a:buSzPct val="45000"/>
              <a:buFont typeface="OpenSymbol"/>
              <a:buChar char="—"/>
            </a:pPr>
            <a:r>
              <a:rPr lang="en-US" sz="1800" b="0" strike="noStrike" spc="-1">
                <a:solidFill>
                  <a:srgbClr val="000000"/>
                </a:solidFill>
                <a:latin typeface="DejaVu Sans"/>
                <a:ea typeface="DejaVu Sans"/>
              </a:rPr>
              <a:t>Fulfilling those desires → Reward for suffering through pointless work</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DejaVu Sans"/>
                <a:ea typeface="DejaVu Sans"/>
              </a:rPr>
              <a:t>Bullshit jobs also serve political ends, in which political parties are more concerned about having jobs than whether the jobs are fulfilling.</a:t>
            </a: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DejaVu Sans"/>
                <a:ea typeface="DejaVu Sans"/>
              </a:rPr>
              <a:t>Also → Populations occupied with busy work have less time to revolt</a:t>
            </a:r>
            <a:endParaRPr lang="en-GB" sz="1800" b="0" strike="noStrike" spc="-1">
              <a:solidFill>
                <a:srgbClr val="000000"/>
              </a:solidFill>
              <a:latin typeface="Arial"/>
            </a:endParaRPr>
          </a:p>
        </p:txBody>
      </p:sp>
      <p:sp>
        <p:nvSpPr>
          <p:cNvPr id="421" name="CustomShape 79"/>
          <p:cNvSpPr/>
          <p:nvPr/>
        </p:nvSpPr>
        <p:spPr>
          <a:xfrm>
            <a:off x="432720" y="1148040"/>
            <a:ext cx="10335960" cy="476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Bullshit Jobs – Why?</a:t>
            </a:r>
            <a:endParaRPr lang="en-GB" sz="2200" b="0" strike="noStrike" spc="-1">
              <a:solidFill>
                <a:srgbClr val="000000"/>
              </a:solidFill>
              <a:latin typeface="Arial"/>
            </a:endParaRPr>
          </a:p>
        </p:txBody>
      </p:sp>
      <p:sp>
        <p:nvSpPr>
          <p:cNvPr id="422" name="CustomShape 80"/>
          <p:cNvSpPr/>
          <p:nvPr/>
        </p:nvSpPr>
        <p:spPr>
          <a:xfrm>
            <a:off x="263520" y="6492240"/>
            <a:ext cx="1078776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(2018) – Bullshit Jobs: A Theory</a:t>
            </a:r>
            <a:endParaRPr lang="en-GB" sz="900" b="0" strike="noStrike" spc="-1">
              <a:solidFill>
                <a:srgbClr val="000000"/>
              </a:solidFill>
              <a:latin typeface="Arial"/>
            </a:endParaRPr>
          </a:p>
        </p:txBody>
      </p:sp>
      <p:sp>
        <p:nvSpPr>
          <p:cNvPr id="423" name="CustomShape 81"/>
          <p:cNvSpPr/>
          <p:nvPr/>
        </p:nvSpPr>
        <p:spPr>
          <a:xfrm>
            <a:off x="263520" y="6309360"/>
            <a:ext cx="1078776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(2013) – On the Phenomenon of Bullshit Jobs – Essay – </a:t>
            </a:r>
            <a:r>
              <a:rPr lang="en-US" sz="900" b="0" u="sng" strike="noStrike" spc="-1">
                <a:solidFill>
                  <a:srgbClr val="0000FF"/>
                </a:solidFill>
                <a:uFillTx/>
                <a:latin typeface="DejaVu Sans"/>
                <a:ea typeface="Roboto"/>
                <a:hlinkClick r:id="rId2"/>
              </a:rPr>
              <a:t>Link</a:t>
            </a:r>
            <a:endParaRPr lang="en-GB" sz="900" b="0" strike="noStrike" spc="-1">
              <a:solidFill>
                <a:srgbClr val="000000"/>
              </a:solidFill>
              <a:latin typeface="Arial"/>
            </a:endParaRPr>
          </a:p>
        </p:txBody>
      </p:sp>
      <p:sp>
        <p:nvSpPr>
          <p:cNvPr id="424" name="CustomShape 82"/>
          <p:cNvSpPr/>
          <p:nvPr/>
        </p:nvSpPr>
        <p:spPr>
          <a:xfrm>
            <a:off x="8076600" y="1268280"/>
            <a:ext cx="3181320" cy="495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600" b="0" strike="noStrike" spc="-1">
                <a:solidFill>
                  <a:srgbClr val="000000"/>
                </a:solidFill>
                <a:latin typeface="DejaVu Sans"/>
                <a:ea typeface="DejaVu Sans"/>
              </a:rPr>
              <a:t>Feudalism:</a:t>
            </a:r>
            <a:r>
              <a:rPr lang="en-US" sz="1600" b="0" i="1" strike="noStrike" spc="-1">
                <a:solidFill>
                  <a:srgbClr val="000000"/>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lang="en-GB" sz="1600" b="0" strike="noStrike" spc="-1">
              <a:solidFill>
                <a:srgbClr val="000000"/>
              </a:solidFill>
              <a:latin typeface="Arial"/>
            </a:endParaRPr>
          </a:p>
          <a:p>
            <a:pPr algn="ctr">
              <a:lnSpc>
                <a:spcPct val="100000"/>
              </a:lnSpc>
            </a:pPr>
            <a:endParaRPr lang="en-GB" sz="1600" b="0" strike="noStrike" spc="-1">
              <a:solidFill>
                <a:srgbClr val="000000"/>
              </a:solidFill>
              <a:latin typeface="Arial"/>
            </a:endParaRPr>
          </a:p>
          <a:p>
            <a:pPr algn="ctr">
              <a:lnSpc>
                <a:spcPct val="100000"/>
              </a:lnSpc>
            </a:pPr>
            <a:r>
              <a:rPr lang="en-US" sz="1600" b="0" i="1" strike="noStrike" spc="-1">
                <a:solidFill>
                  <a:srgbClr val="000000"/>
                </a:solidFill>
                <a:latin typeface="DejaVu Sans"/>
                <a:ea typeface="DejaVu Sans"/>
              </a:rPr>
              <a:t>(Oxford Dictionary)</a:t>
            </a:r>
            <a:endParaRPr lang="en-GB" sz="1600" b="0" strike="noStrike" spc="-1">
              <a:solidFill>
                <a:srgbClr val="000000"/>
              </a:solidFill>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CustomShape 65"/>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Detour</a:t>
            </a:r>
            <a:endParaRPr lang="en-GB" sz="2400" b="0" strike="noStrike" spc="-1">
              <a:solidFill>
                <a:srgbClr val="000000"/>
              </a:solidFill>
              <a:latin typeface="Arial"/>
            </a:endParaRPr>
          </a:p>
        </p:txBody>
      </p:sp>
      <p:sp>
        <p:nvSpPr>
          <p:cNvPr id="426" name="CustomShape 66"/>
          <p:cNvSpPr/>
          <p:nvPr/>
        </p:nvSpPr>
        <p:spPr>
          <a:xfrm>
            <a:off x="335520" y="1268280"/>
            <a:ext cx="7392240" cy="501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216000" indent="-216000">
              <a:lnSpc>
                <a:spcPct val="100000"/>
              </a:lnSpc>
              <a:buClr>
                <a:srgbClr val="008C4F"/>
              </a:buClr>
              <a:buSzPct val="45000"/>
              <a:buFont typeface="Wingdings" charset="2"/>
              <a:buChar char=""/>
            </a:pPr>
            <a:r>
              <a:rPr lang="en-US" sz="1800" b="0" strike="noStrike" spc="-1">
                <a:solidFill>
                  <a:srgbClr val="000000"/>
                </a:solidFill>
                <a:latin typeface="DejaVu Sans"/>
                <a:ea typeface="DejaVu Sans"/>
              </a:rPr>
              <a:t>Assumption → Capitalism does not allow for inefficiencies</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lang="en-US" sz="1800" b="0" strike="noStrike" spc="-1">
                <a:solidFill>
                  <a:srgbClr val="000000"/>
                </a:solidFill>
                <a:latin typeface="DejaVu Sans"/>
                <a:ea typeface="DejaVu Sans"/>
              </a:rPr>
              <a:t>Hypothesis → Maybe this is not capitalism and rather just  "managerial feudalism"?</a:t>
            </a:r>
            <a:endParaRPr lang="en-GB" sz="1800" b="0" strike="noStrike" spc="-1">
              <a:solidFill>
                <a:srgbClr val="000000"/>
              </a:solidFill>
              <a:latin typeface="Arial"/>
            </a:endParaRPr>
          </a:p>
          <a:p>
            <a:pPr marL="432000" lvl="1" indent="-216000">
              <a:lnSpc>
                <a:spcPct val="100000"/>
              </a:lnSpc>
              <a:spcBef>
                <a:spcPts val="360"/>
              </a:spcBef>
              <a:buClr>
                <a:srgbClr val="008C4F"/>
              </a:buClr>
              <a:buSzPct val="45000"/>
              <a:buFont typeface="OpenSymbol"/>
              <a:buChar char="—"/>
            </a:pPr>
            <a:r>
              <a:rPr lang="en-US" sz="1800" b="0" strike="noStrike" spc="-1">
                <a:solidFill>
                  <a:srgbClr val="000000"/>
                </a:solidFill>
                <a:latin typeface="DejaVu Sans"/>
                <a:ea typeface="DejaVu Sans"/>
              </a:rPr>
              <a:t>The pains of dull work as a justification for the ability to fulfill consumer desires</a:t>
            </a:r>
            <a:endParaRPr lang="en-GB" sz="1800" b="0" strike="noStrike" spc="-1">
              <a:solidFill>
                <a:srgbClr val="000000"/>
              </a:solidFill>
              <a:latin typeface="Arial"/>
            </a:endParaRPr>
          </a:p>
          <a:p>
            <a:pPr marL="432000" lvl="1" indent="-216000">
              <a:lnSpc>
                <a:spcPct val="100000"/>
              </a:lnSpc>
              <a:spcBef>
                <a:spcPts val="360"/>
              </a:spcBef>
              <a:buClr>
                <a:srgbClr val="008C4F"/>
              </a:buClr>
              <a:buSzPct val="45000"/>
              <a:buFont typeface="OpenSymbol"/>
              <a:buChar char="—"/>
            </a:pPr>
            <a:r>
              <a:rPr lang="en-US" sz="1800" b="0" strike="noStrike" spc="-1">
                <a:solidFill>
                  <a:srgbClr val="000000"/>
                </a:solidFill>
                <a:latin typeface="DejaVu Sans"/>
                <a:ea typeface="DejaVu Sans"/>
              </a:rPr>
              <a:t>Fulfilling those desires → Reward for suffering through pointless work</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marL="432000" lvl="1" indent="-216000">
              <a:lnSpc>
                <a:spcPct val="100000"/>
              </a:lnSpc>
              <a:spcBef>
                <a:spcPts val="360"/>
              </a:spcBef>
              <a:buClr>
                <a:srgbClr val="008C4F"/>
              </a:buClr>
              <a:buSzPct val="45000"/>
              <a:buFont typeface="OpenSymbol"/>
              <a:buChar char="—"/>
            </a:pPr>
            <a:r>
              <a:rPr lang="en-US" sz="1800" b="0" strike="noStrike" spc="-1">
                <a:solidFill>
                  <a:srgbClr val="000000"/>
                </a:solidFill>
                <a:latin typeface="DejaVu Sans"/>
                <a:ea typeface="DejaVu Sans"/>
              </a:rPr>
              <a:t>Bullshit jobs also serve political ends, in which political parties are more concerned about having jobs than whether the jobs are fulfilling.</a:t>
            </a:r>
            <a:endParaRPr lang="en-GB" sz="1800" b="0" strike="noStrike" spc="-1">
              <a:solidFill>
                <a:srgbClr val="000000"/>
              </a:solidFill>
              <a:latin typeface="Arial"/>
            </a:endParaRPr>
          </a:p>
          <a:p>
            <a:pPr marL="432000" lvl="1" indent="-216000">
              <a:lnSpc>
                <a:spcPct val="100000"/>
              </a:lnSpc>
              <a:spcBef>
                <a:spcPts val="360"/>
              </a:spcBef>
              <a:buClr>
                <a:srgbClr val="008C4F"/>
              </a:buClr>
              <a:buSzPct val="45000"/>
              <a:buFont typeface="OpenSymbol"/>
              <a:buChar char="—"/>
            </a:pPr>
            <a:r>
              <a:rPr lang="en-US" sz="1800" b="0" strike="noStrike" spc="-1">
                <a:solidFill>
                  <a:srgbClr val="000000"/>
                </a:solidFill>
                <a:latin typeface="DejaVu Sans"/>
                <a:ea typeface="DejaVu Sans"/>
              </a:rPr>
              <a:t>Also → Populations occupied with busy work have less time to revolt</a:t>
            </a:r>
            <a:endParaRPr lang="en-GB" sz="1800" b="0" strike="noStrike" spc="-1">
              <a:solidFill>
                <a:srgbClr val="000000"/>
              </a:solidFill>
              <a:latin typeface="Arial"/>
            </a:endParaRPr>
          </a:p>
        </p:txBody>
      </p:sp>
      <p:sp>
        <p:nvSpPr>
          <p:cNvPr id="427" name="CustomShape 67"/>
          <p:cNvSpPr/>
          <p:nvPr/>
        </p:nvSpPr>
        <p:spPr>
          <a:xfrm>
            <a:off x="432720" y="1148040"/>
            <a:ext cx="10335960" cy="476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Bullshit Jobs – Why?</a:t>
            </a:r>
            <a:endParaRPr lang="en-GB" sz="2200" b="0" strike="noStrike" spc="-1">
              <a:solidFill>
                <a:srgbClr val="000000"/>
              </a:solidFill>
              <a:latin typeface="Arial"/>
            </a:endParaRPr>
          </a:p>
        </p:txBody>
      </p:sp>
      <p:sp>
        <p:nvSpPr>
          <p:cNvPr id="428" name="CustomShape 68"/>
          <p:cNvSpPr/>
          <p:nvPr/>
        </p:nvSpPr>
        <p:spPr>
          <a:xfrm>
            <a:off x="263520" y="6492240"/>
            <a:ext cx="1078776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(2018) – Bullshit Jobs: A Theory</a:t>
            </a:r>
            <a:endParaRPr lang="en-GB" sz="900" b="0" strike="noStrike" spc="-1">
              <a:solidFill>
                <a:srgbClr val="000000"/>
              </a:solidFill>
              <a:latin typeface="Arial"/>
            </a:endParaRPr>
          </a:p>
        </p:txBody>
      </p:sp>
      <p:sp>
        <p:nvSpPr>
          <p:cNvPr id="429" name="CustomShape 69"/>
          <p:cNvSpPr/>
          <p:nvPr/>
        </p:nvSpPr>
        <p:spPr>
          <a:xfrm>
            <a:off x="263520" y="6309360"/>
            <a:ext cx="1078776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(2013) – On the Phenomenon of Bullshit Jobs – Essay – </a:t>
            </a:r>
            <a:r>
              <a:rPr lang="en-US" sz="900" b="0" u="sng" strike="noStrike" spc="-1">
                <a:solidFill>
                  <a:srgbClr val="0000FF"/>
                </a:solidFill>
                <a:uFillTx/>
                <a:latin typeface="DejaVu Sans"/>
                <a:ea typeface="Roboto"/>
                <a:hlinkClick r:id="rId2"/>
              </a:rPr>
              <a:t>Link</a:t>
            </a:r>
            <a:endParaRPr lang="en-GB" sz="900" b="0" strike="noStrike" spc="-1">
              <a:solidFill>
                <a:srgbClr val="000000"/>
              </a:solidFill>
              <a:latin typeface="Arial"/>
            </a:endParaRPr>
          </a:p>
        </p:txBody>
      </p:sp>
      <p:sp>
        <p:nvSpPr>
          <p:cNvPr id="430" name="CustomShape 70"/>
          <p:cNvSpPr/>
          <p:nvPr/>
        </p:nvSpPr>
        <p:spPr>
          <a:xfrm>
            <a:off x="8076600" y="1268280"/>
            <a:ext cx="3181320" cy="495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600" b="0" strike="noStrike" spc="-1">
                <a:solidFill>
                  <a:srgbClr val="000000"/>
                </a:solidFill>
                <a:latin typeface="DejaVu Sans"/>
                <a:ea typeface="DejaVu Sans"/>
              </a:rPr>
              <a:t>Feudalism:</a:t>
            </a:r>
            <a:r>
              <a:rPr lang="en-US" sz="1600" b="0" i="1" strike="noStrike" spc="-1">
                <a:solidFill>
                  <a:srgbClr val="000000"/>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lang="en-GB" sz="1600" b="0" strike="noStrike" spc="-1">
              <a:solidFill>
                <a:srgbClr val="000000"/>
              </a:solidFill>
              <a:latin typeface="Arial"/>
            </a:endParaRPr>
          </a:p>
          <a:p>
            <a:pPr algn="ctr">
              <a:lnSpc>
                <a:spcPct val="100000"/>
              </a:lnSpc>
            </a:pPr>
            <a:endParaRPr lang="en-GB" sz="1600" b="0" strike="noStrike" spc="-1">
              <a:solidFill>
                <a:srgbClr val="000000"/>
              </a:solidFill>
              <a:latin typeface="Arial"/>
            </a:endParaRPr>
          </a:p>
          <a:p>
            <a:pPr algn="ctr">
              <a:lnSpc>
                <a:spcPct val="100000"/>
              </a:lnSpc>
            </a:pPr>
            <a:r>
              <a:rPr lang="en-US" sz="1600" b="0" i="1" strike="noStrike" spc="-1">
                <a:solidFill>
                  <a:srgbClr val="000000"/>
                </a:solidFill>
                <a:latin typeface="DejaVu Sans"/>
                <a:ea typeface="DejaVu Sans"/>
              </a:rPr>
              <a:t>(Oxford Dictionary)</a:t>
            </a:r>
            <a:endParaRPr lang="en-GB" sz="1600" b="0" strike="noStrike" spc="-1">
              <a:solidFill>
                <a:srgbClr val="000000"/>
              </a:solidFill>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Detour</a:t>
            </a:r>
            <a:endParaRPr lang="en-GB" sz="2400" b="0" strike="noStrike" spc="-1">
              <a:solidFill>
                <a:srgbClr val="000000"/>
              </a:solidFill>
              <a:latin typeface="Arial"/>
            </a:endParaRPr>
          </a:p>
        </p:txBody>
      </p:sp>
      <p:sp>
        <p:nvSpPr>
          <p:cNvPr id="432" name="CustomShape 2"/>
          <p:cNvSpPr/>
          <p:nvPr/>
        </p:nvSpPr>
        <p:spPr>
          <a:xfrm>
            <a:off x="335520" y="1268280"/>
            <a:ext cx="10726920" cy="501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p:txBody>
      </p:sp>
      <p:sp>
        <p:nvSpPr>
          <p:cNvPr id="433" name="CustomShape 3"/>
          <p:cNvSpPr/>
          <p:nvPr/>
        </p:nvSpPr>
        <p:spPr>
          <a:xfrm>
            <a:off x="432720" y="1148040"/>
            <a:ext cx="10335960" cy="476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Bullshit Jobs – Now What?</a:t>
            </a:r>
            <a:endParaRPr lang="en-GB" sz="2200" b="0" strike="noStrike" spc="-1">
              <a:solidFill>
                <a:srgbClr val="000000"/>
              </a:solidFill>
              <a:latin typeface="Arial"/>
            </a:endParaRPr>
          </a:p>
        </p:txBody>
      </p:sp>
      <p:sp>
        <p:nvSpPr>
          <p:cNvPr id="434" name="CustomShape 4"/>
          <p:cNvSpPr/>
          <p:nvPr/>
        </p:nvSpPr>
        <p:spPr>
          <a:xfrm>
            <a:off x="263520" y="6492240"/>
            <a:ext cx="1078776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(2018) – Bullshit Jobs: A Theory</a:t>
            </a:r>
            <a:endParaRPr lang="en-GB" sz="900" b="0" strike="noStrike" spc="-1">
              <a:solidFill>
                <a:srgbClr val="000000"/>
              </a:solidFill>
              <a:latin typeface="Arial"/>
            </a:endParaRPr>
          </a:p>
        </p:txBody>
      </p:sp>
      <p:sp>
        <p:nvSpPr>
          <p:cNvPr id="435" name="CustomShape 5"/>
          <p:cNvSpPr/>
          <p:nvPr/>
        </p:nvSpPr>
        <p:spPr>
          <a:xfrm>
            <a:off x="263520" y="6309360"/>
            <a:ext cx="1078776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(2013) – On the Phenomenon of Bullshit Jobs – Essay – </a:t>
            </a:r>
            <a:r>
              <a:rPr lang="en-US" sz="900" b="0" u="sng" strike="noStrike" spc="-1">
                <a:solidFill>
                  <a:srgbClr val="0000FF"/>
                </a:solidFill>
                <a:uFillTx/>
                <a:latin typeface="DejaVu Sans"/>
                <a:ea typeface="Roboto"/>
                <a:hlinkClick r:id="rId2"/>
              </a:rPr>
              <a:t>Link</a:t>
            </a:r>
            <a:endParaRPr lang="en-GB" sz="900" b="0" strike="noStrike" spc="-1">
              <a:solidFill>
                <a:srgbClr val="000000"/>
              </a:solidFill>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CustomShape 89"/>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Detour</a:t>
            </a:r>
            <a:endParaRPr lang="en-GB" sz="2400" b="0" strike="noStrike" spc="-1">
              <a:solidFill>
                <a:srgbClr val="000000"/>
              </a:solidFill>
              <a:latin typeface="Arial"/>
            </a:endParaRPr>
          </a:p>
        </p:txBody>
      </p:sp>
      <p:sp>
        <p:nvSpPr>
          <p:cNvPr id="437" name="CustomShape 90"/>
          <p:cNvSpPr/>
          <p:nvPr/>
        </p:nvSpPr>
        <p:spPr>
          <a:xfrm>
            <a:off x="335520" y="1268280"/>
            <a:ext cx="10726920" cy="501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lang="en-US" sz="1800" b="1" strike="noStrike" spc="-1">
                <a:solidFill>
                  <a:srgbClr val="000000"/>
                </a:solidFill>
                <a:latin typeface="DejaVu Sans"/>
                <a:ea typeface="DejaVu Sans"/>
              </a:rPr>
              <a:t>Graeber’s solution → Universal Basic Income (UBI) → Livable benefit paid to all, thus letting people work at their leisure</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p:txBody>
      </p:sp>
      <p:sp>
        <p:nvSpPr>
          <p:cNvPr id="438" name="CustomShape 91"/>
          <p:cNvSpPr/>
          <p:nvPr/>
        </p:nvSpPr>
        <p:spPr>
          <a:xfrm>
            <a:off x="432720" y="1148040"/>
            <a:ext cx="10335960" cy="476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Bullshit Jobs – Now What?</a:t>
            </a:r>
            <a:endParaRPr lang="en-GB" sz="2200" b="0" strike="noStrike" spc="-1">
              <a:solidFill>
                <a:srgbClr val="000000"/>
              </a:solidFill>
              <a:latin typeface="Arial"/>
            </a:endParaRPr>
          </a:p>
        </p:txBody>
      </p:sp>
      <p:sp>
        <p:nvSpPr>
          <p:cNvPr id="439" name="CustomShape 92"/>
          <p:cNvSpPr/>
          <p:nvPr/>
        </p:nvSpPr>
        <p:spPr>
          <a:xfrm>
            <a:off x="263520" y="6492240"/>
            <a:ext cx="1078776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(2018) – Bullshit Jobs: A Theory</a:t>
            </a:r>
            <a:endParaRPr lang="en-GB" sz="900" b="0" strike="noStrike" spc="-1">
              <a:solidFill>
                <a:srgbClr val="000000"/>
              </a:solidFill>
              <a:latin typeface="Arial"/>
            </a:endParaRPr>
          </a:p>
        </p:txBody>
      </p:sp>
      <p:sp>
        <p:nvSpPr>
          <p:cNvPr id="440" name="CustomShape 93"/>
          <p:cNvSpPr/>
          <p:nvPr/>
        </p:nvSpPr>
        <p:spPr>
          <a:xfrm>
            <a:off x="263520" y="6309360"/>
            <a:ext cx="10787760" cy="226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(2013) – On the Phenomenon of Bullshit Jobs – Essay – </a:t>
            </a:r>
            <a:r>
              <a:rPr lang="en-US" sz="900" b="0" u="sng" strike="noStrike" spc="-1">
                <a:solidFill>
                  <a:srgbClr val="0000FF"/>
                </a:solidFill>
                <a:uFillTx/>
                <a:latin typeface="DejaVu Sans"/>
                <a:ea typeface="Roboto"/>
                <a:hlinkClick r:id="rId2"/>
              </a:rPr>
              <a:t>Link</a:t>
            </a:r>
            <a:endParaRPr lang="en-GB" sz="900" b="0" strike="noStrike" spc="-1">
              <a:solidFill>
                <a:srgbClr val="000000"/>
              </a:solidFill>
              <a:latin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CustomShape 1"/>
          <p:cNvSpPr/>
          <p:nvPr/>
        </p:nvSpPr>
        <p:spPr>
          <a:xfrm>
            <a:off x="335520" y="4406760"/>
            <a:ext cx="10726560" cy="1335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000" b="1" strike="noStrike" cap="all" spc="-1">
                <a:solidFill>
                  <a:srgbClr val="008C4F"/>
                </a:solidFill>
                <a:latin typeface="Arial Unicode MS"/>
                <a:ea typeface="DejaVu Sans"/>
              </a:rPr>
              <a:t>Exercise E08</a:t>
            </a:r>
            <a:endParaRPr lang="en-GB" sz="3000" b="0" strike="noStrike" spc="-1">
              <a:solidFill>
                <a:srgbClr val="000000"/>
              </a:solidFill>
              <a:latin typeface="Arial"/>
            </a:endParaRPr>
          </a:p>
        </p:txBody>
      </p:sp>
      <p:sp>
        <p:nvSpPr>
          <p:cNvPr id="442" name="CustomShape 2"/>
          <p:cNvSpPr/>
          <p:nvPr/>
        </p:nvSpPr>
        <p:spPr>
          <a:xfrm>
            <a:off x="335520" y="2906640"/>
            <a:ext cx="10726560" cy="147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CustomShape 1"/>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Exercise E08</a:t>
            </a:r>
            <a:endParaRPr lang="en-GB" sz="2400" b="0" strike="noStrike" spc="-1">
              <a:solidFill>
                <a:srgbClr val="000000"/>
              </a:solidFill>
              <a:latin typeface="Arial"/>
            </a:endParaRPr>
          </a:p>
        </p:txBody>
      </p:sp>
      <p:sp>
        <p:nvSpPr>
          <p:cNvPr id="444" name="CustomShape 2"/>
          <p:cNvSpPr/>
          <p:nvPr/>
        </p:nvSpPr>
        <p:spPr>
          <a:xfrm>
            <a:off x="335520" y="1268280"/>
            <a:ext cx="10726920" cy="501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r>
              <a:rPr lang="en-US" b="1" dirty="0"/>
              <a:t>Task: </a:t>
            </a:r>
            <a:r>
              <a:rPr lang="en-US" dirty="0"/>
              <a:t>In the lecture, we presented a typology of the circular economy vs. circular society discourse (CE vs. CS – Typology). Which of the four categories (</a:t>
            </a:r>
            <a:r>
              <a:rPr lang="en-US" i="1" dirty="0"/>
              <a:t>Reformist Circular Society, Transformational Circular Society, </a:t>
            </a:r>
            <a:r>
              <a:rPr lang="en-US" i="1" dirty="0" err="1"/>
              <a:t>Techcentric</a:t>
            </a:r>
            <a:r>
              <a:rPr lang="en-US" i="1" dirty="0"/>
              <a:t> Circular Economy, Fortress Circular Economy</a:t>
            </a:r>
            <a:r>
              <a:rPr lang="en-US" dirty="0"/>
              <a:t>) do you prefer and/or deem to be more likely and why?</a:t>
            </a:r>
          </a:p>
          <a:p>
            <a:endParaRPr lang="de-DE" dirty="0"/>
          </a:p>
          <a:p>
            <a:pPr marL="285750" lvl="0" indent="-285750">
              <a:buFont typeface="Arial" panose="020B0604020202020204" pitchFamily="34" charset="0"/>
              <a:buChar char="•"/>
            </a:pPr>
            <a:r>
              <a:rPr lang="en-US" dirty="0"/>
              <a:t>Explain your choice.</a:t>
            </a:r>
            <a:endParaRPr lang="de-DE" dirty="0"/>
          </a:p>
          <a:p>
            <a:endParaRPr lang="de-DE" dirty="0"/>
          </a:p>
          <a:p>
            <a:r>
              <a:rPr lang="en-US" dirty="0"/>
              <a:t>Submit your submission according to the instructions in the </a:t>
            </a:r>
            <a:r>
              <a:rPr lang="en-US" u="sng" dirty="0">
                <a:hlinkClick r:id="rId2"/>
              </a:rPr>
              <a:t>exercise sheet</a:t>
            </a:r>
            <a:r>
              <a:rPr lang="en-US" dirty="0"/>
              <a:t>.</a:t>
            </a:r>
            <a:endParaRPr lang="de-DE" dirty="0"/>
          </a:p>
          <a:p>
            <a:pPr>
              <a:lnSpc>
                <a:spcPct val="100000"/>
              </a:lnSpc>
              <a:spcBef>
                <a:spcPts val="360"/>
              </a:spcBef>
            </a:pPr>
            <a:endParaRPr lang="en-GB" sz="1800" b="0" strike="noStrike" spc="-1" dirty="0">
              <a:solidFill>
                <a:srgbClr val="000000"/>
              </a:solidFill>
              <a:latin typeface="Arial"/>
            </a:endParaRPr>
          </a:p>
        </p:txBody>
      </p:sp>
      <p:sp>
        <p:nvSpPr>
          <p:cNvPr id="445" name="CustomShape 3"/>
          <p:cNvSpPr/>
          <p:nvPr/>
        </p:nvSpPr>
        <p:spPr>
          <a:xfrm>
            <a:off x="432720" y="1148040"/>
            <a:ext cx="10335960" cy="476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Circular Economy vs. Circular Society</a:t>
            </a:r>
            <a:endParaRPr lang="en-GB" sz="2200" b="0" strike="noStrike" spc="-1">
              <a:solidFill>
                <a:srgbClr val="000000"/>
              </a:solidFill>
              <a:latin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CustomShape 1"/>
          <p:cNvSpPr/>
          <p:nvPr/>
        </p:nvSpPr>
        <p:spPr>
          <a:xfrm>
            <a:off x="335520" y="764640"/>
            <a:ext cx="10731960" cy="48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Additional Resources</a:t>
            </a:r>
            <a:endParaRPr lang="en-GB" sz="2400" b="0" strike="noStrike" spc="-1">
              <a:solidFill>
                <a:srgbClr val="000000"/>
              </a:solidFill>
              <a:latin typeface="Arial"/>
            </a:endParaRPr>
          </a:p>
        </p:txBody>
      </p:sp>
      <p:sp>
        <p:nvSpPr>
          <p:cNvPr id="447" name="CustomShape 2"/>
          <p:cNvSpPr/>
          <p:nvPr/>
        </p:nvSpPr>
        <p:spPr>
          <a:xfrm>
            <a:off x="335520" y="1268640"/>
            <a:ext cx="10731960" cy="5019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95120" indent="-177840">
              <a:lnSpc>
                <a:spcPct val="100000"/>
              </a:lnSpc>
              <a:spcBef>
                <a:spcPts val="360"/>
              </a:spcBef>
              <a:buClr>
                <a:srgbClr val="008C4F"/>
              </a:buClr>
              <a:buSzPct val="80000"/>
              <a:buFont typeface="Wingdings" charset="2"/>
              <a:buChar char=""/>
            </a:pPr>
            <a:r>
              <a:rPr lang="en-US" sz="1800" b="0" strike="noStrike" spc="-1">
                <a:solidFill>
                  <a:srgbClr val="000000"/>
                </a:solidFill>
                <a:latin typeface="DejaVu Sans"/>
                <a:ea typeface="DejaVu Sans"/>
              </a:rPr>
              <a:t>Circular Societies (German) – </a:t>
            </a:r>
            <a:r>
              <a:rPr lang="en-US" sz="1800" b="0" u="sng" strike="noStrike" spc="-1">
                <a:solidFill>
                  <a:srgbClr val="0000FF"/>
                </a:solidFill>
                <a:uFillTx/>
                <a:latin typeface="DejaVu Sans"/>
                <a:ea typeface="DejaVu Sans"/>
                <a:hlinkClick r:id="rId2"/>
              </a:rPr>
              <a:t>Link</a:t>
            </a:r>
            <a:endParaRPr lang="en-GB" sz="1800" b="0" strike="noStrike" spc="-1">
              <a:solidFill>
                <a:srgbClr val="000000"/>
              </a:solidFill>
              <a:latin typeface="Arial"/>
            </a:endParaRPr>
          </a:p>
          <a:p>
            <a:pPr marL="195120" indent="-177840">
              <a:lnSpc>
                <a:spcPct val="100000"/>
              </a:lnSpc>
              <a:spcBef>
                <a:spcPts val="360"/>
              </a:spcBef>
              <a:buClr>
                <a:srgbClr val="008C4F"/>
              </a:buClr>
              <a:buSzPct val="80000"/>
              <a:buFont typeface="Wingdings" charset="2"/>
              <a:buChar char=""/>
            </a:pPr>
            <a:r>
              <a:rPr lang="en-US" sz="1800" b="0" strike="noStrike" spc="-1">
                <a:solidFill>
                  <a:srgbClr val="000000"/>
                </a:solidFill>
                <a:latin typeface="DejaVu Sans"/>
                <a:ea typeface="DejaVu Sans"/>
              </a:rPr>
              <a:t>David Graeber. </a:t>
            </a:r>
            <a:r>
              <a:rPr lang="en-US" sz="1800" b="0" i="1" strike="noStrike" spc="-1">
                <a:solidFill>
                  <a:srgbClr val="000000"/>
                </a:solidFill>
                <a:latin typeface="DejaVu Sans"/>
                <a:ea typeface="DejaVu Sans"/>
              </a:rPr>
              <a:t>Debt: The First 5000 Years</a:t>
            </a:r>
            <a:r>
              <a:rPr lang="en-US" sz="1800" b="0" strike="noStrike" spc="-1">
                <a:solidFill>
                  <a:srgbClr val="000000"/>
                </a:solidFill>
                <a:latin typeface="DejaVu Sans"/>
                <a:ea typeface="DejaVu Sans"/>
              </a:rPr>
              <a:t> (2011).</a:t>
            </a:r>
            <a:endParaRPr lang="en-GB" sz="1800" b="0" strike="noStrike" spc="-1">
              <a:solidFill>
                <a:srgbClr val="000000"/>
              </a:solidFill>
              <a:latin typeface="Arial"/>
            </a:endParaRPr>
          </a:p>
          <a:p>
            <a:pPr marL="195120" indent="-177840">
              <a:lnSpc>
                <a:spcPct val="100000"/>
              </a:lnSpc>
              <a:spcBef>
                <a:spcPts val="360"/>
              </a:spcBef>
              <a:buClr>
                <a:srgbClr val="008C4F"/>
              </a:buClr>
              <a:buSzPct val="80000"/>
              <a:buFont typeface="Wingdings" charset="2"/>
              <a:buChar char=""/>
            </a:pPr>
            <a:r>
              <a:rPr lang="en-US" sz="1800" b="0" strike="noStrike" spc="-1">
                <a:solidFill>
                  <a:srgbClr val="000000"/>
                </a:solidFill>
                <a:latin typeface="DejaVu Sans"/>
                <a:ea typeface="DejaVu Sans"/>
              </a:rPr>
              <a:t>David Graeber. On the Phenomenon of Bullshit Jobs – Essay (2013) – </a:t>
            </a:r>
            <a:r>
              <a:rPr lang="en-US" sz="1800" b="0" u="sng" strike="noStrike" spc="-1">
                <a:solidFill>
                  <a:srgbClr val="0000FF"/>
                </a:solidFill>
                <a:uFillTx/>
                <a:latin typeface="DejaVu Sans"/>
                <a:ea typeface="DejaVu Sans"/>
                <a:hlinkClick r:id="rId3"/>
              </a:rPr>
              <a:t>Link</a:t>
            </a:r>
            <a:r>
              <a:rPr lang="en-US" sz="1800" b="0" strike="noStrike" spc="-1">
                <a:solidFill>
                  <a:srgbClr val="000000"/>
                </a:solidFill>
                <a:latin typeface="DejaVu Sans"/>
                <a:ea typeface="DejaVu Sans"/>
              </a:rPr>
              <a:t>.</a:t>
            </a:r>
            <a:endParaRPr lang="en-GB" sz="1800" b="0" strike="noStrike" spc="-1">
              <a:solidFill>
                <a:srgbClr val="000000"/>
              </a:solidFill>
              <a:latin typeface="Arial"/>
            </a:endParaRPr>
          </a:p>
          <a:p>
            <a:pPr marL="195120" indent="-177840">
              <a:lnSpc>
                <a:spcPct val="100000"/>
              </a:lnSpc>
              <a:spcBef>
                <a:spcPts val="360"/>
              </a:spcBef>
              <a:buClr>
                <a:srgbClr val="008C4F"/>
              </a:buClr>
              <a:buSzPct val="80000"/>
              <a:buFont typeface="Wingdings" charset="2"/>
              <a:buChar char=""/>
            </a:pPr>
            <a:r>
              <a:rPr lang="en-US" sz="1800" b="0" strike="noStrike" spc="-1">
                <a:solidFill>
                  <a:srgbClr val="000000"/>
                </a:solidFill>
                <a:latin typeface="DejaVu Sans"/>
                <a:ea typeface="DejaVu Sans"/>
              </a:rPr>
              <a:t>David Graeber. </a:t>
            </a:r>
            <a:r>
              <a:rPr lang="en-US" sz="1800" b="0" i="1" strike="noStrike" spc="-1">
                <a:solidFill>
                  <a:srgbClr val="000000"/>
                </a:solidFill>
                <a:latin typeface="DejaVu Sans"/>
                <a:ea typeface="DejaVu Sans"/>
              </a:rPr>
              <a:t>Bullshit Jobs</a:t>
            </a:r>
            <a:r>
              <a:rPr lang="en-US" sz="1800" b="0" strike="noStrike" spc="-1">
                <a:solidFill>
                  <a:srgbClr val="000000"/>
                </a:solidFill>
                <a:latin typeface="DejaVu Sans"/>
                <a:ea typeface="DejaVu Sans"/>
              </a:rPr>
              <a:t> – Book (2018).</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CustomShape 1"/>
          <p:cNvSpPr/>
          <p:nvPr/>
        </p:nvSpPr>
        <p:spPr>
          <a:xfrm>
            <a:off x="335520" y="1268640"/>
            <a:ext cx="10728360" cy="50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spcBef>
                <a:spcPts val="799"/>
              </a:spcBef>
              <a:tabLst>
                <a:tab pos="0" algn="l"/>
              </a:tabLst>
            </a:pPr>
            <a:r>
              <a:rPr lang="en-US" sz="4000" b="1" strike="noStrike" spc="-1">
                <a:solidFill>
                  <a:srgbClr val="000000"/>
                </a:solidFill>
                <a:latin typeface="DejaVu Sans"/>
                <a:ea typeface="DejaVu Sans"/>
              </a:rPr>
              <a:t>Questions?</a:t>
            </a:r>
            <a:endParaRPr lang="en-GB" sz="4000" b="0" strike="noStrike" spc="-1">
              <a:solidFill>
                <a:srgbClr val="000000"/>
              </a:solidFill>
              <a:latin typeface="Arial"/>
            </a:endParaRPr>
          </a:p>
        </p:txBody>
      </p:sp>
      <p:sp>
        <p:nvSpPr>
          <p:cNvPr id="449" name="CustomShape 2"/>
          <p:cNvSpPr/>
          <p:nvPr/>
        </p:nvSpPr>
        <p:spPr>
          <a:xfrm>
            <a:off x="335520" y="764640"/>
            <a:ext cx="10728360" cy="479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0"/>
          <p:cNvSpPr/>
          <p:nvPr/>
        </p:nvSpPr>
        <p:spPr>
          <a:xfrm>
            <a:off x="335520" y="764640"/>
            <a:ext cx="10731960" cy="48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Exercise E06</a:t>
            </a:r>
            <a:endParaRPr lang="en-GB" sz="2400" b="0" strike="noStrike" spc="-1">
              <a:solidFill>
                <a:srgbClr val="000000"/>
              </a:solidFill>
              <a:latin typeface="Arial"/>
            </a:endParaRPr>
          </a:p>
        </p:txBody>
      </p:sp>
      <p:sp>
        <p:nvSpPr>
          <p:cNvPr id="227" name="CustomShape 11"/>
          <p:cNvSpPr/>
          <p:nvPr/>
        </p:nvSpPr>
        <p:spPr>
          <a:xfrm>
            <a:off x="335520" y="1268280"/>
            <a:ext cx="10731960" cy="5019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GB" sz="1800" b="0" strike="noStrike" spc="-1" dirty="0">
                <a:solidFill>
                  <a:srgbClr val="000000"/>
                </a:solidFill>
                <a:latin typeface="DejaVu Sans"/>
                <a:ea typeface="DejaVu Sans"/>
              </a:rPr>
              <a:t> </a:t>
            </a:r>
            <a:endParaRPr lang="en-GB" sz="1800" b="0" strike="noStrike" spc="-1" dirty="0">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de-DE" sz="1800" b="0" strike="noStrike" spc="-1" dirty="0">
                <a:solidFill>
                  <a:srgbClr val="000000"/>
                </a:solidFill>
                <a:latin typeface="DejaVu Sans"/>
                <a:ea typeface="DejaVu Sans"/>
              </a:rPr>
              <a:t>A </a:t>
            </a:r>
            <a:r>
              <a:rPr lang="de-DE" sz="1800" b="0" strike="noStrike" spc="-1" dirty="0" err="1">
                <a:solidFill>
                  <a:srgbClr val="000000"/>
                </a:solidFill>
                <a:latin typeface="DejaVu Sans"/>
                <a:ea typeface="DejaVu Sans"/>
              </a:rPr>
              <a:t>few</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students</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had</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issues</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downloading</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OpenLCA</a:t>
            </a:r>
            <a:r>
              <a:rPr lang="de-DE" sz="1800" b="0" strike="noStrike" spc="-1" dirty="0">
                <a:solidFill>
                  <a:srgbClr val="000000"/>
                </a:solidFill>
                <a:latin typeface="DejaVu Sans"/>
                <a:ea typeface="DejaVu Sans"/>
              </a:rPr>
              <a:t>.</a:t>
            </a:r>
            <a:endParaRPr lang="en-GB" sz="1800" b="0" strike="noStrike" spc="-1" dirty="0">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de-DE" sz="1800" b="0" strike="noStrike" spc="-1" dirty="0">
                <a:solidFill>
                  <a:srgbClr val="000000"/>
                </a:solidFill>
                <a:latin typeface="DejaVu Sans"/>
                <a:ea typeface="DejaVu Sans"/>
              </a:rPr>
              <a:t>In </a:t>
            </a:r>
            <a:r>
              <a:rPr lang="de-DE" sz="1800" b="0" strike="noStrike" spc="-1" dirty="0" err="1">
                <a:solidFill>
                  <a:srgbClr val="000000"/>
                </a:solidFill>
                <a:latin typeface="DejaVu Sans"/>
                <a:ea typeface="DejaVu Sans"/>
              </a:rPr>
              <a:t>general</a:t>
            </a:r>
            <a:r>
              <a:rPr lang="de-DE" sz="1800" b="0" strike="noStrike" spc="-1" dirty="0">
                <a:solidFill>
                  <a:srgbClr val="000000"/>
                </a:solidFill>
                <a:latin typeface="DejaVu Sans"/>
                <a:ea typeface="DejaVu Sans"/>
              </a:rPr>
              <a:t>, a large </a:t>
            </a:r>
            <a:r>
              <a:rPr lang="de-DE" sz="1800" b="0" strike="noStrike" spc="-1" dirty="0" err="1">
                <a:solidFill>
                  <a:srgbClr val="000000"/>
                </a:solidFill>
                <a:latin typeface="DejaVu Sans"/>
                <a:ea typeface="DejaVu Sans"/>
              </a:rPr>
              <a:t>variety</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of</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fruits</a:t>
            </a:r>
            <a:r>
              <a:rPr lang="de-DE" sz="1800" b="0" strike="noStrike" spc="-1" dirty="0">
                <a:solidFill>
                  <a:srgbClr val="000000"/>
                </a:solidFill>
                <a:latin typeface="DejaVu Sans"/>
                <a:ea typeface="DejaVu Sans"/>
              </a:rPr>
              <a:t>/</a:t>
            </a:r>
            <a:r>
              <a:rPr lang="de-DE" sz="1800" b="0" strike="noStrike" spc="-1" dirty="0" err="1">
                <a:solidFill>
                  <a:srgbClr val="000000"/>
                </a:solidFill>
                <a:latin typeface="DejaVu Sans"/>
                <a:ea typeface="DejaVu Sans"/>
              </a:rPr>
              <a:t>vegetables</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selected</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for</a:t>
            </a:r>
            <a:r>
              <a:rPr lang="de-DE" sz="1800" b="0" strike="noStrike" spc="-1" dirty="0">
                <a:solidFill>
                  <a:srgbClr val="000000"/>
                </a:solidFill>
                <a:latin typeface="DejaVu Sans"/>
                <a:ea typeface="DejaVu Sans"/>
              </a:rPr>
              <a:t> LCA:</a:t>
            </a:r>
            <a:endParaRPr lang="en-GB" sz="1800" b="0" strike="noStrike" spc="-1" dirty="0">
              <a:solidFill>
                <a:srgbClr val="000000"/>
              </a:solidFill>
              <a:latin typeface="Arial"/>
            </a:endParaRPr>
          </a:p>
          <a:p>
            <a:pPr marL="432000" lvl="1" indent="-216000">
              <a:lnSpc>
                <a:spcPct val="100000"/>
              </a:lnSpc>
              <a:spcBef>
                <a:spcPts val="360"/>
              </a:spcBef>
              <a:buClr>
                <a:srgbClr val="008C4F"/>
              </a:buClr>
              <a:buSzPct val="60000"/>
              <a:buFont typeface="OpenSymbol"/>
              <a:buChar char="—"/>
            </a:pPr>
            <a:r>
              <a:rPr lang="de-DE" sz="1800" b="0" strike="noStrike" spc="-1" dirty="0" err="1">
                <a:solidFill>
                  <a:srgbClr val="000000"/>
                </a:solidFill>
                <a:latin typeface="DejaVu Sans"/>
                <a:ea typeface="DejaVu Sans"/>
              </a:rPr>
              <a:t>Lemons</a:t>
            </a:r>
            <a:endParaRPr lang="en-GB" sz="1800" b="0" strike="noStrike" spc="-1" dirty="0">
              <a:solidFill>
                <a:srgbClr val="000000"/>
              </a:solidFill>
              <a:latin typeface="Arial"/>
            </a:endParaRPr>
          </a:p>
          <a:p>
            <a:pPr marL="432000" lvl="1" indent="-216000">
              <a:lnSpc>
                <a:spcPct val="100000"/>
              </a:lnSpc>
              <a:spcBef>
                <a:spcPts val="360"/>
              </a:spcBef>
              <a:buClr>
                <a:srgbClr val="008C4F"/>
              </a:buClr>
              <a:buSzPct val="60000"/>
              <a:buFont typeface="OpenSymbol"/>
              <a:buChar char="—"/>
            </a:pPr>
            <a:r>
              <a:rPr lang="de-DE" sz="1800" b="0" strike="noStrike" spc="-1" dirty="0">
                <a:solidFill>
                  <a:srgbClr val="000000"/>
                </a:solidFill>
                <a:latin typeface="DejaVu Sans"/>
                <a:ea typeface="DejaVu Sans"/>
              </a:rPr>
              <a:t>Avocados</a:t>
            </a:r>
            <a:endParaRPr lang="en-GB" sz="1800" b="0" strike="noStrike" spc="-1" dirty="0">
              <a:solidFill>
                <a:srgbClr val="000000"/>
              </a:solidFill>
              <a:latin typeface="Arial"/>
            </a:endParaRPr>
          </a:p>
          <a:p>
            <a:pPr marL="432000" lvl="1" indent="-216000">
              <a:lnSpc>
                <a:spcPct val="100000"/>
              </a:lnSpc>
              <a:spcBef>
                <a:spcPts val="360"/>
              </a:spcBef>
              <a:buClr>
                <a:srgbClr val="008C4F"/>
              </a:buClr>
              <a:buSzPct val="60000"/>
              <a:buFont typeface="OpenSymbol"/>
              <a:buChar char="—"/>
            </a:pPr>
            <a:r>
              <a:rPr lang="de-DE" sz="1800" b="0" strike="noStrike" spc="-1" dirty="0" err="1">
                <a:solidFill>
                  <a:srgbClr val="000000"/>
                </a:solidFill>
                <a:latin typeface="DejaVu Sans"/>
                <a:ea typeface="DejaVu Sans"/>
              </a:rPr>
              <a:t>Mangoes</a:t>
            </a:r>
            <a:endParaRPr lang="en-GB" sz="1800" b="0" strike="noStrike" spc="-1" dirty="0">
              <a:solidFill>
                <a:srgbClr val="000000"/>
              </a:solidFill>
              <a:latin typeface="Arial"/>
            </a:endParaRPr>
          </a:p>
          <a:p>
            <a:pPr marL="432000" lvl="1" indent="-216000">
              <a:lnSpc>
                <a:spcPct val="100000"/>
              </a:lnSpc>
              <a:spcBef>
                <a:spcPts val="360"/>
              </a:spcBef>
              <a:buClr>
                <a:srgbClr val="008C4F"/>
              </a:buClr>
              <a:buSzPct val="60000"/>
              <a:buFont typeface="OpenSymbol"/>
              <a:buChar char="—"/>
            </a:pPr>
            <a:r>
              <a:rPr lang="de-DE" sz="1800" b="0" strike="noStrike" spc="-1" dirty="0" err="1">
                <a:solidFill>
                  <a:srgbClr val="000000"/>
                </a:solidFill>
                <a:latin typeface="DejaVu Sans"/>
                <a:ea typeface="DejaVu Sans"/>
              </a:rPr>
              <a:t>Potatoes</a:t>
            </a:r>
            <a:endParaRPr lang="en-GB" sz="1800" b="0" strike="noStrike" spc="-1" dirty="0">
              <a:solidFill>
                <a:srgbClr val="000000"/>
              </a:solidFill>
              <a:latin typeface="Arial"/>
            </a:endParaRPr>
          </a:p>
          <a:p>
            <a:pPr marL="432000" lvl="1" indent="-216000">
              <a:lnSpc>
                <a:spcPct val="100000"/>
              </a:lnSpc>
              <a:spcBef>
                <a:spcPts val="360"/>
              </a:spcBef>
              <a:buClr>
                <a:srgbClr val="008C4F"/>
              </a:buClr>
              <a:buSzPct val="60000"/>
              <a:buFont typeface="OpenSymbol"/>
              <a:buChar char="—"/>
            </a:pPr>
            <a:r>
              <a:rPr lang="de-DE" sz="1800" b="0" strike="noStrike" spc="-1" dirty="0" err="1">
                <a:solidFill>
                  <a:srgbClr val="000000"/>
                </a:solidFill>
                <a:latin typeface="DejaVu Sans"/>
                <a:ea typeface="DejaVu Sans"/>
              </a:rPr>
              <a:t>Strawberries</a:t>
            </a:r>
            <a:endParaRPr lang="en-GB" sz="1800" b="0" strike="noStrike" spc="-1" dirty="0">
              <a:solidFill>
                <a:srgbClr val="000000"/>
              </a:solidFill>
              <a:latin typeface="Arial"/>
            </a:endParaRPr>
          </a:p>
          <a:p>
            <a:pPr marL="432000" lvl="1" indent="-216000">
              <a:lnSpc>
                <a:spcPct val="100000"/>
              </a:lnSpc>
              <a:spcBef>
                <a:spcPts val="360"/>
              </a:spcBef>
              <a:buClr>
                <a:srgbClr val="008C4F"/>
              </a:buClr>
              <a:buSzPct val="60000"/>
              <a:buFont typeface="OpenSymbol"/>
              <a:buChar char="—"/>
            </a:pPr>
            <a:r>
              <a:rPr lang="de-DE" sz="1800" b="0" strike="noStrike" spc="-1" dirty="0">
                <a:solidFill>
                  <a:srgbClr val="000000"/>
                </a:solidFill>
                <a:latin typeface="DejaVu Sans"/>
                <a:ea typeface="DejaVu Sans"/>
              </a:rPr>
              <a:t>Tomatoes</a:t>
            </a:r>
            <a:endParaRPr lang="en-GB" sz="1800" b="0" strike="noStrike" spc="-1" dirty="0">
              <a:solidFill>
                <a:srgbClr val="000000"/>
              </a:solidFill>
              <a:latin typeface="Arial"/>
            </a:endParaRPr>
          </a:p>
          <a:p>
            <a:pPr marL="432000" lvl="1" indent="-216000">
              <a:lnSpc>
                <a:spcPct val="100000"/>
              </a:lnSpc>
              <a:spcBef>
                <a:spcPts val="360"/>
              </a:spcBef>
              <a:buClr>
                <a:srgbClr val="008C4F"/>
              </a:buClr>
              <a:buSzPct val="60000"/>
              <a:buFont typeface="OpenSymbol"/>
              <a:buChar char="—"/>
            </a:pPr>
            <a:r>
              <a:rPr lang="de-DE" sz="1800" b="0" strike="noStrike" spc="-1" dirty="0" err="1">
                <a:solidFill>
                  <a:srgbClr val="000000"/>
                </a:solidFill>
                <a:latin typeface="DejaVu Sans"/>
                <a:ea typeface="DejaVu Sans"/>
              </a:rPr>
              <a:t>Bananas</a:t>
            </a:r>
            <a:endParaRPr lang="en-GB" sz="1800" b="0" strike="noStrike" spc="-1" dirty="0">
              <a:solidFill>
                <a:srgbClr val="000000"/>
              </a:solidFill>
              <a:latin typeface="Arial"/>
            </a:endParaRPr>
          </a:p>
          <a:p>
            <a:pPr marL="432000" lvl="1" indent="-216000">
              <a:lnSpc>
                <a:spcPct val="100000"/>
              </a:lnSpc>
              <a:spcBef>
                <a:spcPts val="360"/>
              </a:spcBef>
              <a:buClr>
                <a:srgbClr val="008C4F"/>
              </a:buClr>
              <a:buSzPct val="60000"/>
              <a:buFont typeface="OpenSymbol"/>
              <a:buChar char="—"/>
            </a:pPr>
            <a:r>
              <a:rPr lang="de-DE" sz="1800" b="0" strike="noStrike" spc="-1" dirty="0">
                <a:solidFill>
                  <a:srgbClr val="000000"/>
                </a:solidFill>
                <a:latin typeface="DejaVu Sans"/>
                <a:ea typeface="DejaVu Sans"/>
              </a:rPr>
              <a:t>..</a:t>
            </a:r>
            <a:endParaRPr lang="en-GB" sz="1800" b="0" strike="noStrike" spc="-1" dirty="0">
              <a:solidFill>
                <a:srgbClr val="000000"/>
              </a:solidFill>
              <a:latin typeface="Arial"/>
            </a:endParaRPr>
          </a:p>
          <a:p>
            <a:pPr>
              <a:lnSpc>
                <a:spcPct val="100000"/>
              </a:lnSpc>
              <a:spcBef>
                <a:spcPts val="360"/>
              </a:spcBef>
            </a:pPr>
            <a:endParaRPr lang="en-GB" sz="1800" b="0" strike="noStrike" spc="-1" dirty="0">
              <a:solidFill>
                <a:srgbClr val="000000"/>
              </a:solidFill>
              <a:latin typeface="Arial"/>
            </a:endParaRPr>
          </a:p>
        </p:txBody>
      </p:sp>
      <p:sp>
        <p:nvSpPr>
          <p:cNvPr id="228" name="CustomShape 12"/>
          <p:cNvSpPr/>
          <p:nvPr/>
        </p:nvSpPr>
        <p:spPr>
          <a:xfrm>
            <a:off x="432720" y="1148040"/>
            <a:ext cx="10337400" cy="478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Feeback</a:t>
            </a:r>
            <a:endParaRPr lang="en-GB" sz="22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21"/>
          <p:cNvSpPr/>
          <p:nvPr/>
        </p:nvSpPr>
        <p:spPr>
          <a:xfrm>
            <a:off x="335520" y="764640"/>
            <a:ext cx="10731960" cy="48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Exercise E06</a:t>
            </a:r>
            <a:endParaRPr lang="en-GB" sz="2400" b="0" strike="noStrike" spc="-1">
              <a:solidFill>
                <a:srgbClr val="000000"/>
              </a:solidFill>
              <a:latin typeface="Arial"/>
            </a:endParaRPr>
          </a:p>
        </p:txBody>
      </p:sp>
      <p:sp>
        <p:nvSpPr>
          <p:cNvPr id="230" name="CustomShape 22"/>
          <p:cNvSpPr/>
          <p:nvPr/>
        </p:nvSpPr>
        <p:spPr>
          <a:xfrm>
            <a:off x="335520" y="1268280"/>
            <a:ext cx="10731960" cy="5019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GB" sz="1800" b="0" strike="noStrike" spc="-1" dirty="0">
                <a:solidFill>
                  <a:srgbClr val="000000"/>
                </a:solidFill>
                <a:latin typeface="DejaVu Sans"/>
                <a:ea typeface="DejaVu Sans"/>
              </a:rPr>
              <a:t> </a:t>
            </a:r>
            <a:endParaRPr lang="en-GB" sz="1800" b="0" strike="noStrike" spc="-1" dirty="0">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de-DE" sz="1800" b="0" strike="noStrike" spc="-1" dirty="0" err="1">
                <a:solidFill>
                  <a:srgbClr val="000000"/>
                </a:solidFill>
                <a:latin typeface="DejaVu Sans"/>
                <a:ea typeface="DejaVu Sans"/>
              </a:rPr>
              <a:t>Some</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of</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you</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were</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able</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to</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run</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impact</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assessment</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calculations</a:t>
            </a:r>
            <a:endParaRPr lang="en-GB" sz="1800" b="0" strike="noStrike" spc="-1" dirty="0">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de-DE" sz="1800" b="0" strike="noStrike" spc="-1" dirty="0">
                <a:solidFill>
                  <a:srgbClr val="000000"/>
                </a:solidFill>
                <a:latin typeface="DejaVu Sans"/>
                <a:ea typeface="DejaVu Sans"/>
              </a:rPr>
              <a:t>A (</a:t>
            </a:r>
            <a:r>
              <a:rPr lang="de-DE" sz="1800" b="0" strike="noStrike" spc="-1" dirty="0" err="1">
                <a:solidFill>
                  <a:srgbClr val="000000"/>
                </a:solidFill>
                <a:latin typeface="DejaVu Sans"/>
                <a:ea typeface="DejaVu Sans"/>
              </a:rPr>
              <a:t>completely</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un-scientific</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comparison</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of</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some</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of</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your</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calculations</a:t>
            </a:r>
            <a:r>
              <a:rPr lang="de-DE" sz="1800" b="0" strike="noStrike" spc="-1" dirty="0">
                <a:solidFill>
                  <a:srgbClr val="000000"/>
                </a:solidFill>
                <a:latin typeface="DejaVu Sans"/>
                <a:ea typeface="DejaVu Sans"/>
              </a:rPr>
              <a:t> in </a:t>
            </a:r>
            <a:r>
              <a:rPr lang="de-DE" sz="1800" b="0" strike="noStrike" spc="-1" dirty="0" err="1">
                <a:solidFill>
                  <a:srgbClr val="000000"/>
                </a:solidFill>
                <a:latin typeface="DejaVu Sans"/>
                <a:ea typeface="DejaVu Sans"/>
              </a:rPr>
              <a:t>terms</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of</a:t>
            </a:r>
            <a:r>
              <a:rPr lang="de-DE" sz="1800" b="0" strike="noStrike" spc="-1" dirty="0">
                <a:solidFill>
                  <a:srgbClr val="000000"/>
                </a:solidFill>
                <a:latin typeface="DejaVu Sans"/>
                <a:ea typeface="DejaVu Sans"/>
              </a:rPr>
              <a:t> GWP, </a:t>
            </a:r>
            <a:r>
              <a:rPr lang="de-DE" sz="1800" b="0" strike="noStrike" spc="-1" dirty="0" err="1">
                <a:solidFill>
                  <a:srgbClr val="000000"/>
                </a:solidFill>
                <a:latin typeface="DejaVu Sans"/>
                <a:ea typeface="DejaVu Sans"/>
              </a:rPr>
              <a:t>for</a:t>
            </a:r>
            <a:r>
              <a:rPr lang="de-DE" sz="1800" b="0" strike="noStrike" spc="-1" dirty="0">
                <a:solidFill>
                  <a:srgbClr val="000000"/>
                </a:solidFill>
                <a:latin typeface="DejaVu Sans"/>
                <a:ea typeface="DejaVu Sans"/>
              </a:rPr>
              <a:t> a 1kg </a:t>
            </a:r>
            <a:r>
              <a:rPr lang="de-DE" sz="1800" b="0" strike="noStrike" spc="-1" dirty="0" err="1">
                <a:solidFill>
                  <a:srgbClr val="000000"/>
                </a:solidFill>
                <a:latin typeface="DejaVu Sans"/>
                <a:ea typeface="DejaVu Sans"/>
              </a:rPr>
              <a:t>functional</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unit</a:t>
            </a:r>
            <a:r>
              <a:rPr lang="de-DE" sz="1800" b="0" strike="noStrike" spc="-1" dirty="0">
                <a:solidFill>
                  <a:srgbClr val="000000"/>
                </a:solidFill>
                <a:latin typeface="DejaVu Sans"/>
                <a:ea typeface="DejaVu Sans"/>
              </a:rPr>
              <a:t>:</a:t>
            </a:r>
            <a:endParaRPr lang="en-GB" sz="1800" b="0" strike="noStrike" spc="-1" dirty="0">
              <a:solidFill>
                <a:srgbClr val="000000"/>
              </a:solidFill>
              <a:latin typeface="Arial"/>
            </a:endParaRPr>
          </a:p>
          <a:p>
            <a:pPr marL="432000" lvl="1" indent="-216000">
              <a:lnSpc>
                <a:spcPct val="100000"/>
              </a:lnSpc>
              <a:spcBef>
                <a:spcPts val="360"/>
              </a:spcBef>
              <a:buClr>
                <a:srgbClr val="008C4F"/>
              </a:buClr>
              <a:buSzPct val="60000"/>
              <a:buFont typeface="OpenSymbol"/>
              <a:buChar char="—"/>
            </a:pPr>
            <a:r>
              <a:rPr lang="de-DE" sz="1800" b="0" strike="noStrike" spc="-1" dirty="0" err="1">
                <a:solidFill>
                  <a:srgbClr val="000000"/>
                </a:solidFill>
                <a:latin typeface="DejaVu Sans"/>
                <a:ea typeface="DejaVu Sans"/>
              </a:rPr>
              <a:t>Strawberries</a:t>
            </a:r>
            <a:r>
              <a:rPr lang="de-DE" sz="1800" b="0" strike="noStrike" spc="-1" dirty="0">
                <a:solidFill>
                  <a:srgbClr val="000000"/>
                </a:solidFill>
                <a:latin typeface="DejaVu Sans"/>
                <a:ea typeface="DejaVu Sans"/>
              </a:rPr>
              <a:t>: 1293.7 kg CO</a:t>
            </a:r>
            <a:r>
              <a:rPr lang="de-DE" sz="1800" b="0" strike="noStrike" spc="-1" baseline="-8000" dirty="0">
                <a:solidFill>
                  <a:srgbClr val="000000"/>
                </a:solidFill>
                <a:latin typeface="DejaVu Sans"/>
                <a:ea typeface="DejaVu Sans"/>
              </a:rPr>
              <a:t>2 </a:t>
            </a:r>
            <a:r>
              <a:rPr lang="de-DE" sz="1800" b="0" strike="noStrike" spc="-1" dirty="0" err="1">
                <a:solidFill>
                  <a:srgbClr val="000000"/>
                </a:solidFill>
                <a:latin typeface="DejaVu Sans"/>
                <a:ea typeface="DejaVu Sans"/>
              </a:rPr>
              <a:t>eq</a:t>
            </a:r>
            <a:endParaRPr lang="en-GB" sz="1800" b="0" strike="noStrike" spc="-1" dirty="0">
              <a:solidFill>
                <a:srgbClr val="000000"/>
              </a:solidFill>
              <a:latin typeface="Arial"/>
            </a:endParaRPr>
          </a:p>
          <a:p>
            <a:pPr marL="432000" lvl="1" indent="-216000">
              <a:lnSpc>
                <a:spcPct val="100000"/>
              </a:lnSpc>
              <a:spcBef>
                <a:spcPts val="360"/>
              </a:spcBef>
              <a:buClr>
                <a:srgbClr val="008C4F"/>
              </a:buClr>
              <a:buSzPct val="60000"/>
              <a:buFont typeface="OpenSymbol"/>
              <a:buChar char="—"/>
            </a:pPr>
            <a:r>
              <a:rPr lang="de-DE" sz="1800" b="0" strike="noStrike" spc="-1" dirty="0">
                <a:solidFill>
                  <a:srgbClr val="000000"/>
                </a:solidFill>
                <a:latin typeface="DejaVu Sans"/>
                <a:ea typeface="DejaVu Sans"/>
              </a:rPr>
              <a:t>Tomatoes: 3950 kg CO</a:t>
            </a:r>
            <a:r>
              <a:rPr lang="de-DE" sz="1800" b="0" strike="noStrike" spc="-1" baseline="-8000" dirty="0">
                <a:solidFill>
                  <a:srgbClr val="000000"/>
                </a:solidFill>
                <a:latin typeface="DejaVu Sans"/>
                <a:ea typeface="DejaVu Sans"/>
              </a:rPr>
              <a:t>2 </a:t>
            </a:r>
            <a:r>
              <a:rPr lang="de-DE" sz="1800" b="0" strike="noStrike" spc="-1" dirty="0" err="1">
                <a:solidFill>
                  <a:srgbClr val="000000"/>
                </a:solidFill>
                <a:latin typeface="DejaVu Sans"/>
                <a:ea typeface="DejaVu Sans"/>
              </a:rPr>
              <a:t>eq</a:t>
            </a:r>
            <a:endParaRPr lang="en-GB" sz="1800" b="0" strike="noStrike" spc="-1" dirty="0">
              <a:solidFill>
                <a:srgbClr val="000000"/>
              </a:solidFill>
              <a:latin typeface="Arial"/>
            </a:endParaRPr>
          </a:p>
          <a:p>
            <a:pPr marL="432000" lvl="1" indent="-216000">
              <a:lnSpc>
                <a:spcPct val="100000"/>
              </a:lnSpc>
              <a:spcBef>
                <a:spcPts val="360"/>
              </a:spcBef>
              <a:buClr>
                <a:srgbClr val="008C4F"/>
              </a:buClr>
              <a:buSzPct val="60000"/>
              <a:buFont typeface="OpenSymbol"/>
              <a:buChar char="—"/>
            </a:pPr>
            <a:r>
              <a:rPr lang="de-DE" sz="1800" b="0" strike="noStrike" spc="-1" dirty="0">
                <a:solidFill>
                  <a:srgbClr val="000000"/>
                </a:solidFill>
                <a:latin typeface="DejaVu Sans"/>
                <a:ea typeface="DejaVu Sans"/>
              </a:rPr>
              <a:t>Avocados: 1.38kg CO</a:t>
            </a:r>
            <a:r>
              <a:rPr lang="de-DE" sz="1800" b="0" strike="noStrike" spc="-1" baseline="-8000" dirty="0">
                <a:solidFill>
                  <a:srgbClr val="000000"/>
                </a:solidFill>
                <a:latin typeface="DejaVu Sans"/>
                <a:ea typeface="DejaVu Sans"/>
              </a:rPr>
              <a:t>2 </a:t>
            </a:r>
            <a:r>
              <a:rPr lang="de-DE" sz="1800" b="0" strike="noStrike" spc="-1" dirty="0" err="1">
                <a:solidFill>
                  <a:srgbClr val="000000"/>
                </a:solidFill>
                <a:latin typeface="DejaVu Sans"/>
                <a:ea typeface="DejaVu Sans"/>
              </a:rPr>
              <a:t>eq</a:t>
            </a:r>
            <a:r>
              <a:rPr lang="de-DE" sz="1800" b="0" strike="noStrike" spc="-1" dirty="0">
                <a:solidFill>
                  <a:srgbClr val="000000"/>
                </a:solidFill>
                <a:latin typeface="DejaVu Sans"/>
                <a:ea typeface="DejaVu Sans"/>
              </a:rPr>
              <a:t> *  (</a:t>
            </a:r>
            <a:r>
              <a:rPr lang="de-DE" sz="1800" b="0" strike="noStrike" spc="-1" dirty="0" err="1">
                <a:solidFill>
                  <a:srgbClr val="000000"/>
                </a:solidFill>
                <a:latin typeface="DejaVu Sans"/>
                <a:ea typeface="DejaVu Sans"/>
              </a:rPr>
              <a:t>Could</a:t>
            </a:r>
            <a:r>
              <a:rPr lang="de-DE" sz="1800" b="0" strike="noStrike" spc="-1" dirty="0">
                <a:solidFill>
                  <a:srgbClr val="000000"/>
                </a:solidFill>
                <a:latin typeface="DejaVu Sans"/>
                <a:ea typeface="DejaVu Sans"/>
              </a:rPr>
              <a:t> not </a:t>
            </a:r>
            <a:r>
              <a:rPr lang="de-DE" sz="1800" b="0" strike="noStrike" spc="-1" dirty="0" err="1">
                <a:solidFill>
                  <a:srgbClr val="000000"/>
                </a:solidFill>
                <a:latin typeface="DejaVu Sans"/>
                <a:ea typeface="DejaVu Sans"/>
              </a:rPr>
              <a:t>verify</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this</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calculation</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since</a:t>
            </a:r>
            <a:r>
              <a:rPr lang="de-DE" sz="1800" b="0" strike="noStrike" spc="-1" dirty="0">
                <a:solidFill>
                  <a:srgbClr val="000000"/>
                </a:solidFill>
                <a:latin typeface="DejaVu Sans"/>
                <a:ea typeface="DejaVu Sans"/>
              </a:rPr>
              <a:t> LCI </a:t>
            </a:r>
            <a:r>
              <a:rPr lang="de-DE" sz="1800" b="0" strike="noStrike" spc="-1" dirty="0" err="1">
                <a:solidFill>
                  <a:srgbClr val="000000"/>
                </a:solidFill>
                <a:latin typeface="DejaVu Sans"/>
                <a:ea typeface="DejaVu Sans"/>
              </a:rPr>
              <a:t>graph</a:t>
            </a:r>
            <a:r>
              <a:rPr lang="de-DE" sz="1800" b="0" strike="noStrike" spc="-1" dirty="0">
                <a:solidFill>
                  <a:srgbClr val="000000"/>
                </a:solidFill>
                <a:latin typeface="DejaVu Sans"/>
                <a:ea typeface="DejaVu Sans"/>
              </a:rPr>
              <a:t> was not </a:t>
            </a:r>
            <a:r>
              <a:rPr lang="de-DE" sz="1800" b="0" strike="noStrike" spc="-1" dirty="0" err="1">
                <a:solidFill>
                  <a:srgbClr val="000000"/>
                </a:solidFill>
                <a:latin typeface="DejaVu Sans"/>
                <a:ea typeface="DejaVu Sans"/>
              </a:rPr>
              <a:t>included</a:t>
            </a:r>
            <a:r>
              <a:rPr lang="de-DE" sz="1800" b="0" strike="noStrike" spc="-1" dirty="0">
                <a:solidFill>
                  <a:srgbClr val="000000"/>
                </a:solidFill>
                <a:latin typeface="DejaVu Sans"/>
                <a:ea typeface="DejaVu Sans"/>
              </a:rPr>
              <a:t>)</a:t>
            </a:r>
            <a:endParaRPr lang="en-GB" sz="1800" b="0" strike="noStrike" spc="-1" dirty="0">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de-DE" sz="1800" b="0" strike="noStrike" spc="-1" dirty="0">
                <a:solidFill>
                  <a:srgbClr val="000000"/>
                </a:solidFill>
                <a:latin typeface="DejaVu Sans"/>
                <a:ea typeface="DejaVu Sans"/>
              </a:rPr>
              <a:t>LCA </a:t>
            </a:r>
            <a:r>
              <a:rPr lang="de-DE" sz="1800" b="0" strike="noStrike" spc="-1" dirty="0" err="1">
                <a:solidFill>
                  <a:srgbClr val="000000"/>
                </a:solidFill>
                <a:latin typeface="DejaVu Sans"/>
                <a:ea typeface="DejaVu Sans"/>
              </a:rPr>
              <a:t>for</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strawberries</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included</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aspects</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of</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packaging</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transportation</a:t>
            </a:r>
            <a:r>
              <a:rPr lang="de-DE" sz="1800" b="0" strike="noStrike" spc="-1" dirty="0">
                <a:solidFill>
                  <a:srgbClr val="000000"/>
                </a:solidFill>
                <a:latin typeface="DejaVu Sans"/>
                <a:ea typeface="DejaVu Sans"/>
              </a:rPr>
              <a:t> and bio-</a:t>
            </a:r>
            <a:r>
              <a:rPr lang="de-DE" sz="1800" b="0" strike="noStrike" spc="-1" dirty="0" err="1">
                <a:solidFill>
                  <a:srgbClr val="000000"/>
                </a:solidFill>
                <a:latin typeface="DejaVu Sans"/>
                <a:ea typeface="DejaVu Sans"/>
              </a:rPr>
              <a:t>waste</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while</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the</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others</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were</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lacking</a:t>
            </a:r>
            <a:r>
              <a:rPr lang="de-DE" sz="1800" b="0" strike="noStrike" spc="-1" dirty="0">
                <a:solidFill>
                  <a:srgbClr val="000000"/>
                </a:solidFill>
                <a:latin typeface="DejaVu Sans"/>
                <a:ea typeface="DejaVu Sans"/>
              </a:rPr>
              <a:t> at least </a:t>
            </a:r>
            <a:r>
              <a:rPr lang="de-DE" sz="1800" b="0" strike="noStrike" spc="-1" dirty="0" err="1">
                <a:solidFill>
                  <a:srgbClr val="000000"/>
                </a:solidFill>
                <a:latin typeface="DejaVu Sans"/>
                <a:ea typeface="DejaVu Sans"/>
              </a:rPr>
              <a:t>some</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of</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these</a:t>
            </a:r>
            <a:r>
              <a:rPr lang="de-DE" sz="1800" b="0" strike="noStrike" spc="-1" dirty="0">
                <a:solidFill>
                  <a:srgbClr val="000000"/>
                </a:solidFill>
                <a:latin typeface="DejaVu Sans"/>
                <a:ea typeface="DejaVu Sans"/>
              </a:rPr>
              <a:t> </a:t>
            </a:r>
            <a:r>
              <a:rPr lang="de-DE" sz="1800" b="0" strike="noStrike" spc="-1" dirty="0" err="1">
                <a:solidFill>
                  <a:srgbClr val="000000"/>
                </a:solidFill>
                <a:latin typeface="DejaVu Sans"/>
                <a:ea typeface="DejaVu Sans"/>
              </a:rPr>
              <a:t>aspects</a:t>
            </a:r>
            <a:r>
              <a:rPr lang="de-DE" sz="1800" b="0" strike="noStrike" spc="-1" dirty="0">
                <a:solidFill>
                  <a:srgbClr val="000000"/>
                </a:solidFill>
                <a:latin typeface="DejaVu Sans"/>
                <a:ea typeface="DejaVu Sans"/>
              </a:rPr>
              <a:t>.</a:t>
            </a:r>
            <a:endParaRPr lang="en-GB" sz="1800" b="0" strike="noStrike" spc="-1" dirty="0">
              <a:solidFill>
                <a:srgbClr val="000000"/>
              </a:solidFill>
              <a:latin typeface="Arial"/>
            </a:endParaRPr>
          </a:p>
          <a:p>
            <a:pPr>
              <a:lnSpc>
                <a:spcPct val="100000"/>
              </a:lnSpc>
              <a:spcBef>
                <a:spcPts val="360"/>
              </a:spcBef>
            </a:pPr>
            <a:endParaRPr lang="en-GB" sz="1800" b="0" strike="noStrike" spc="-1" dirty="0">
              <a:solidFill>
                <a:srgbClr val="000000"/>
              </a:solidFill>
              <a:latin typeface="Arial"/>
            </a:endParaRPr>
          </a:p>
        </p:txBody>
      </p:sp>
      <p:sp>
        <p:nvSpPr>
          <p:cNvPr id="231" name="CustomShape 23"/>
          <p:cNvSpPr/>
          <p:nvPr/>
        </p:nvSpPr>
        <p:spPr>
          <a:xfrm>
            <a:off x="432720" y="1148040"/>
            <a:ext cx="10337400" cy="478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Feeback</a:t>
            </a:r>
            <a:endParaRPr lang="en-GB" sz="22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3"/>
          <p:cNvSpPr/>
          <p:nvPr/>
        </p:nvSpPr>
        <p:spPr>
          <a:xfrm>
            <a:off x="335520" y="764640"/>
            <a:ext cx="10731960" cy="48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Exercise E06</a:t>
            </a:r>
            <a:endParaRPr lang="en-GB" sz="2400" b="0" strike="noStrike" spc="-1">
              <a:solidFill>
                <a:srgbClr val="000000"/>
              </a:solidFill>
              <a:latin typeface="Arial"/>
            </a:endParaRPr>
          </a:p>
        </p:txBody>
      </p:sp>
      <p:sp>
        <p:nvSpPr>
          <p:cNvPr id="233" name="CustomShape 14"/>
          <p:cNvSpPr/>
          <p:nvPr/>
        </p:nvSpPr>
        <p:spPr>
          <a:xfrm>
            <a:off x="335520" y="1268280"/>
            <a:ext cx="10731960" cy="5019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GB" sz="1800" b="0" strike="noStrike" spc="-1">
                <a:solidFill>
                  <a:srgbClr val="000000"/>
                </a:solidFill>
                <a:latin typeface="DejaVu Sans"/>
                <a:ea typeface="DejaVu Sans"/>
              </a:rPr>
              <a:t> </a:t>
            </a:r>
            <a:endParaRPr lang="en-GB" sz="1800" b="0" strike="noStrike" spc="-1">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en-GB" sz="1800" b="0" strike="noStrike" spc="-1">
                <a:solidFill>
                  <a:srgbClr val="000000"/>
                </a:solidFill>
                <a:latin typeface="DejaVu Sans"/>
                <a:ea typeface="DejaVu Sans"/>
              </a:rPr>
              <a:t>How easy difficult was it to use/understand openLCA?</a:t>
            </a:r>
            <a:endParaRPr lang="en-GB" sz="1800" b="0" strike="noStrike" spc="-1">
              <a:solidFill>
                <a:srgbClr val="000000"/>
              </a:solidFill>
              <a:latin typeface="Arial"/>
            </a:endParaRPr>
          </a:p>
          <a:p>
            <a:pPr marL="432000" lvl="1" indent="-213480">
              <a:lnSpc>
                <a:spcPct val="100000"/>
              </a:lnSpc>
              <a:spcBef>
                <a:spcPts val="360"/>
              </a:spcBef>
              <a:buClr>
                <a:srgbClr val="008C4F"/>
              </a:buClr>
              <a:buSzPct val="45000"/>
              <a:buFont typeface="padmaa"/>
              <a:buChar char="─"/>
            </a:pPr>
            <a:r>
              <a:rPr lang="en-GB" sz="1800" b="0" strike="noStrike" spc="-1">
                <a:solidFill>
                  <a:srgbClr val="000000"/>
                </a:solidFill>
                <a:latin typeface="DejaVu Sans"/>
                <a:ea typeface="DejaVu Sans"/>
              </a:rPr>
              <a:t>a) easy</a:t>
            </a:r>
            <a:endParaRPr lang="en-GB" sz="1800" b="0" strike="noStrike" spc="-1">
              <a:solidFill>
                <a:srgbClr val="000000"/>
              </a:solidFill>
              <a:latin typeface="Arial"/>
            </a:endParaRPr>
          </a:p>
          <a:p>
            <a:pPr marL="432000" lvl="1" indent="-213480">
              <a:lnSpc>
                <a:spcPct val="100000"/>
              </a:lnSpc>
              <a:spcBef>
                <a:spcPts val="360"/>
              </a:spcBef>
              <a:buClr>
                <a:srgbClr val="008C4F"/>
              </a:buClr>
              <a:buSzPct val="45000"/>
              <a:buFont typeface="padmaa"/>
              <a:buChar char="─"/>
            </a:pPr>
            <a:r>
              <a:rPr lang="en-GB" sz="1800" b="0" strike="noStrike" spc="-1">
                <a:solidFill>
                  <a:srgbClr val="000000"/>
                </a:solidFill>
                <a:latin typeface="DejaVu Sans"/>
                <a:ea typeface="DejaVu Sans"/>
              </a:rPr>
              <a:t>b) okay</a:t>
            </a:r>
            <a:endParaRPr lang="en-GB" sz="1800" b="0" strike="noStrike" spc="-1">
              <a:solidFill>
                <a:srgbClr val="000000"/>
              </a:solidFill>
              <a:latin typeface="Arial"/>
            </a:endParaRPr>
          </a:p>
          <a:p>
            <a:pPr marL="432000" lvl="1" indent="-213480">
              <a:lnSpc>
                <a:spcPct val="100000"/>
              </a:lnSpc>
              <a:spcBef>
                <a:spcPts val="360"/>
              </a:spcBef>
              <a:buClr>
                <a:srgbClr val="008C4F"/>
              </a:buClr>
              <a:buSzPct val="45000"/>
              <a:buFont typeface="padmaa"/>
              <a:buChar char="─"/>
            </a:pPr>
            <a:r>
              <a:rPr lang="en-GB" sz="1800" b="0" strike="noStrike" spc="-1">
                <a:solidFill>
                  <a:srgbClr val="000000"/>
                </a:solidFill>
                <a:latin typeface="DejaVu Sans"/>
                <a:ea typeface="DejaVu Sans"/>
              </a:rPr>
              <a:t>c) difficult</a:t>
            </a:r>
            <a:endParaRPr lang="en-GB" sz="1800" b="0" strike="noStrike" spc="-1">
              <a:solidFill>
                <a:srgbClr val="000000"/>
              </a:solidFill>
              <a:latin typeface="Arial"/>
            </a:endParaRPr>
          </a:p>
          <a:p>
            <a:pPr marL="432000" lvl="1" indent="-213480">
              <a:lnSpc>
                <a:spcPct val="100000"/>
              </a:lnSpc>
              <a:spcBef>
                <a:spcPts val="360"/>
              </a:spcBef>
              <a:buClr>
                <a:srgbClr val="008C4F"/>
              </a:buClr>
              <a:buSzPct val="45000"/>
              <a:buFont typeface="padmaa"/>
              <a:buChar char="─"/>
            </a:pPr>
            <a:r>
              <a:rPr lang="en-GB" sz="1800" b="0" strike="noStrike" spc="-1">
                <a:solidFill>
                  <a:srgbClr val="000000"/>
                </a:solidFill>
                <a:latin typeface="DejaVu Sans"/>
                <a:ea typeface="DejaVu Sans"/>
              </a:rPr>
              <a:t>d) impossible</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p:txBody>
      </p:sp>
      <p:sp>
        <p:nvSpPr>
          <p:cNvPr id="234" name="CustomShape 15"/>
          <p:cNvSpPr/>
          <p:nvPr/>
        </p:nvSpPr>
        <p:spPr>
          <a:xfrm>
            <a:off x="432720" y="1148040"/>
            <a:ext cx="10337400" cy="478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Feeback</a:t>
            </a:r>
            <a:endParaRPr lang="en-GB" sz="22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335520" y="4406760"/>
            <a:ext cx="10726560" cy="1335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000" b="1" strike="noStrike" cap="all" spc="-1">
                <a:solidFill>
                  <a:srgbClr val="008C4F"/>
                </a:solidFill>
                <a:latin typeface="Arial Unicode MS"/>
                <a:ea typeface="DejaVu Sans"/>
              </a:rPr>
              <a:t>Circular Economy vs. Circular Society</a:t>
            </a:r>
            <a:endParaRPr lang="en-GB" sz="3000" b="0" strike="noStrike" spc="-1">
              <a:solidFill>
                <a:srgbClr val="000000"/>
              </a:solidFill>
              <a:latin typeface="Arial"/>
            </a:endParaRPr>
          </a:p>
        </p:txBody>
      </p:sp>
      <p:sp>
        <p:nvSpPr>
          <p:cNvPr id="236" name="CustomShape 2"/>
          <p:cNvSpPr/>
          <p:nvPr/>
        </p:nvSpPr>
        <p:spPr>
          <a:xfrm>
            <a:off x="335520" y="2906640"/>
            <a:ext cx="10726560" cy="147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5091</Words>
  <Application>Microsoft Office PowerPoint</Application>
  <PresentationFormat>Breitbild</PresentationFormat>
  <Paragraphs>521</Paragraphs>
  <Slides>58</Slides>
  <Notes>0</Notes>
  <HiddenSlides>0</HiddenSlides>
  <MMClips>0</MMClips>
  <ScaleCrop>false</ScaleCrop>
  <HeadingPairs>
    <vt:vector size="6" baseType="variant">
      <vt:variant>
        <vt:lpstr>Verwendete Schriftarten</vt:lpstr>
      </vt:variant>
      <vt:variant>
        <vt:i4>9</vt:i4>
      </vt:variant>
      <vt:variant>
        <vt:lpstr>Design</vt:lpstr>
      </vt:variant>
      <vt:variant>
        <vt:i4>5</vt:i4>
      </vt:variant>
      <vt:variant>
        <vt:lpstr>Folientitel</vt:lpstr>
      </vt:variant>
      <vt:variant>
        <vt:i4>58</vt:i4>
      </vt:variant>
    </vt:vector>
  </HeadingPairs>
  <TitlesOfParts>
    <vt:vector size="72" baseType="lpstr">
      <vt:lpstr>Arial</vt:lpstr>
      <vt:lpstr>Arial Unicode MS</vt:lpstr>
      <vt:lpstr>DejaVu Sans</vt:lpstr>
      <vt:lpstr>Monotype Sorts</vt:lpstr>
      <vt:lpstr>OpenSymbol</vt:lpstr>
      <vt:lpstr>padmaa</vt:lpstr>
      <vt:lpstr>Roboto</vt:lpstr>
      <vt:lpstr>Symbol</vt:lpstr>
      <vt:lpstr>Wingdings</vt:lpstr>
      <vt:lpstr>Office Theme</vt:lpstr>
      <vt:lpstr>Office Theme</vt:lpstr>
      <vt:lpstr>Office Theme</vt:lpstr>
      <vt:lpstr>Office Theme</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Hooby</dc:creator>
  <dc:description/>
  <cp:lastModifiedBy>Theresa Sommer</cp:lastModifiedBy>
  <cp:revision>4053</cp:revision>
  <dcterms:created xsi:type="dcterms:W3CDTF">2013-05-21T09:22:36Z</dcterms:created>
  <dcterms:modified xsi:type="dcterms:W3CDTF">2023-06-14T12:50:20Z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false</vt:bool>
  </property>
  <property fmtid="{D5CDD505-2E9C-101B-9397-08002B2CF9AE}" pid="4" name="LinksUpToDate">
    <vt:bool>false</vt:bool>
  </property>
  <property fmtid="{D5CDD505-2E9C-101B-9397-08002B2CF9AE}" pid="5" name="MMClips">
    <vt:i4>0</vt:i4>
  </property>
  <property fmtid="{D5CDD505-2E9C-101B-9397-08002B2CF9AE}" pid="6" name="Notes">
    <vt:i4>5</vt:i4>
  </property>
  <property fmtid="{D5CDD505-2E9C-101B-9397-08002B2CF9AE}" pid="7" name="PresentationFormat">
    <vt:lpwstr>Widescreen</vt:lpwstr>
  </property>
  <property fmtid="{D5CDD505-2E9C-101B-9397-08002B2CF9AE}" pid="8" name="ScaleCrop">
    <vt:bool>false</vt:bool>
  </property>
  <property fmtid="{D5CDD505-2E9C-101B-9397-08002B2CF9AE}" pid="9" name="ShareDoc">
    <vt:bool>false</vt:bool>
  </property>
  <property fmtid="{D5CDD505-2E9C-101B-9397-08002B2CF9AE}" pid="10" name="Slides">
    <vt:i4>20</vt:i4>
  </property>
</Properties>
</file>