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1.png" ContentType="image/png"/>
  <Override PartName="/ppt/media/image7.png" ContentType="image/png"/>
  <Override PartName="/ppt/media/image12.png" ContentType="image/png"/>
  <Override PartName="/ppt/media/image8.gif" ContentType="image/gif"/>
  <Override PartName="/ppt/media/image9.png" ContentType="image/png"/>
  <Override PartName="/ppt/media/image10.jpeg" ContentType="image/jpe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797675" cy="992663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DejaVu Sans"/>
              </a:rPr>
              <a:t>Click to move the slide</a:t>
            </a:r>
            <a:endParaRPr b="0" lang="en-US" sz="4400" spc="-1" strike="noStrike">
              <a:latin typeface="DejaVu Sans"/>
            </a:endParaRPr>
          </a:p>
        </p:txBody>
      </p:sp>
      <p:sp>
        <p:nvSpPr>
          <p:cNvPr id="139"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DejaVu Sans"/>
              </a:rPr>
              <a:t>Click to edit the notes format</a:t>
            </a:r>
            <a:endParaRPr b="0" lang="en-US" sz="2000" spc="-1" strike="noStrike">
              <a:latin typeface="DejaVu Sans"/>
            </a:endParaRPr>
          </a:p>
        </p:txBody>
      </p:sp>
      <p:sp>
        <p:nvSpPr>
          <p:cNvPr id="140"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DejaVu Serif"/>
              </a:rPr>
              <a:t>&lt;header&gt;</a:t>
            </a:r>
            <a:endParaRPr b="0" lang="en-US" sz="1400" spc="-1" strike="noStrike">
              <a:latin typeface="DejaVu Serif"/>
            </a:endParaRPr>
          </a:p>
        </p:txBody>
      </p:sp>
      <p:sp>
        <p:nvSpPr>
          <p:cNvPr id="141"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DejaVu Serif"/>
              </a:defRPr>
            </a:lvl1pPr>
          </a:lstStyle>
          <a:p>
            <a:pPr algn="r">
              <a:buNone/>
            </a:pPr>
            <a:r>
              <a:rPr b="0" lang="en-US" sz="1400" spc="-1" strike="noStrike">
                <a:latin typeface="DejaVu Serif"/>
              </a:rPr>
              <a:t>&lt;date/time&gt;</a:t>
            </a:r>
            <a:endParaRPr b="0" lang="en-US" sz="1400" spc="-1" strike="noStrike">
              <a:latin typeface="DejaVu Serif"/>
            </a:endParaRPr>
          </a:p>
        </p:txBody>
      </p:sp>
      <p:sp>
        <p:nvSpPr>
          <p:cNvPr id="142"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DejaVu Serif"/>
              </a:defRPr>
            </a:lvl1pPr>
          </a:lstStyle>
          <a:p>
            <a:r>
              <a:rPr b="0" lang="en-US" sz="1400" spc="-1" strike="noStrike">
                <a:latin typeface="DejaVu Serif"/>
              </a:rPr>
              <a:t>&lt;footer&gt;</a:t>
            </a:r>
            <a:endParaRPr b="0" lang="en-US" sz="1400" spc="-1" strike="noStrike">
              <a:latin typeface="DejaVu Serif"/>
            </a:endParaRPr>
          </a:p>
        </p:txBody>
      </p:sp>
      <p:sp>
        <p:nvSpPr>
          <p:cNvPr id="143"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DejaVu Serif"/>
              </a:defRPr>
            </a:lvl1pPr>
          </a:lstStyle>
          <a:p>
            <a:pPr algn="r">
              <a:buNone/>
            </a:pPr>
            <a:fld id="{D121A255-617F-49C7-B619-F868D80BF14A}" type="slidenum">
              <a:rPr b="0" lang="en-US" sz="1400" spc="-1" strike="noStrike">
                <a:latin typeface="DejaVu Serif"/>
              </a:rPr>
              <a:t>&lt;number&gt;</a:t>
            </a:fld>
            <a:endParaRPr b="0" lang="en-US" sz="1400" spc="-1" strike="noStrike">
              <a:latin typeface="DejaVu Serif"/>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sldImg"/>
          </p:nvPr>
        </p:nvSpPr>
        <p:spPr>
          <a:xfrm>
            <a:off x="90360" y="744480"/>
            <a:ext cx="6613200" cy="3719160"/>
          </a:xfrm>
          <a:prstGeom prst="rect">
            <a:avLst/>
          </a:prstGeom>
          <a:ln w="0">
            <a:noFill/>
          </a:ln>
        </p:spPr>
      </p:sp>
      <p:sp>
        <p:nvSpPr>
          <p:cNvPr id="211" name="PlaceHolder 2"/>
          <p:cNvSpPr>
            <a:spLocks noGrp="1"/>
          </p:cNvSpPr>
          <p:nvPr>
            <p:ph type="body"/>
          </p:nvPr>
        </p:nvSpPr>
        <p:spPr>
          <a:xfrm>
            <a:off x="679680" y="4715280"/>
            <a:ext cx="5434200" cy="4462920"/>
          </a:xfrm>
          <a:prstGeom prst="rect">
            <a:avLst/>
          </a:prstGeom>
          <a:noFill/>
          <a:ln w="0">
            <a:noFill/>
          </a:ln>
        </p:spPr>
        <p:txBody>
          <a:bodyPr lIns="95400" rIns="95400" tIns="47880" bIns="47880" anchor="t">
            <a:noAutofit/>
          </a:bodyPr>
          <a:p>
            <a:endParaRPr b="0" lang="en-US" sz="2000" spc="-1" strike="noStrike">
              <a:latin typeface="DejaVu Sans"/>
            </a:endParaRPr>
          </a:p>
        </p:txBody>
      </p:sp>
      <p:sp>
        <p:nvSpPr>
          <p:cNvPr id="212" name="CustomShape 3"/>
          <p:cNvSpPr/>
          <p:nvPr/>
        </p:nvSpPr>
        <p:spPr>
          <a:xfrm>
            <a:off x="3850560" y="9428760"/>
            <a:ext cx="2941560" cy="492480"/>
          </a:xfrm>
          <a:prstGeom prst="rect">
            <a:avLst/>
          </a:prstGeom>
          <a:noFill/>
          <a:ln w="0">
            <a:noFill/>
          </a:ln>
        </p:spPr>
        <p:style>
          <a:lnRef idx="0"/>
          <a:fillRef idx="0"/>
          <a:effectRef idx="0"/>
          <a:fontRef idx="minor"/>
        </p:style>
        <p:txBody>
          <a:bodyPr lIns="95400" rIns="95400" tIns="47880" bIns="47880" anchor="b">
            <a:noAutofit/>
          </a:bodyPr>
          <a:p>
            <a:pPr algn="r">
              <a:lnSpc>
                <a:spcPct val="100000"/>
              </a:lnSpc>
              <a:buNone/>
            </a:pPr>
            <a:fld id="{4A7E46FE-8677-4287-9052-DED894ED3DBC}" type="slidenum">
              <a:rPr b="0" lang="de-DE" sz="1300" spc="-1" strike="noStrike">
                <a:solidFill>
                  <a:srgbClr val="000000"/>
                </a:solidFill>
                <a:latin typeface="+mn-lt"/>
                <a:ea typeface="+mn-ea"/>
              </a:rPr>
              <a:t>&lt;number&gt;</a:t>
            </a:fld>
            <a:endParaRPr b="0" lang="en-US" sz="1300" spc="-1" strike="noStrike">
              <a:latin typeface="DejaVu Sans"/>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5200" cy="6854040"/>
          </a:xfrm>
          <a:prstGeom prst="rect">
            <a:avLst/>
          </a:prstGeom>
          <a:solidFill>
            <a:srgbClr val="000000">
              <a:alpha val="10000"/>
            </a:srgbClr>
          </a:solidFill>
          <a:ln w="0">
            <a:noFill/>
          </a:ln>
        </p:spPr>
        <p:style>
          <a:lnRef idx="0"/>
          <a:fillRef idx="0"/>
          <a:effectRef idx="0"/>
          <a:fontRef idx="minor"/>
        </p:style>
      </p:sp>
      <p:sp>
        <p:nvSpPr>
          <p:cNvPr id="1" name="CustomShape 2"/>
          <p:cNvSpPr/>
          <p:nvPr/>
        </p:nvSpPr>
        <p:spPr>
          <a:xfrm>
            <a:off x="11438640" y="6453360"/>
            <a:ext cx="7621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706F848C-C0C6-4DA0-A128-D54D2041523C}" type="slidenum">
              <a:rPr b="0" lang="de-DE" sz="1800" spc="-1" strike="noStrike">
                <a:solidFill>
                  <a:srgbClr val="808080"/>
                </a:solidFill>
                <a:latin typeface="Arial Unicode MS"/>
                <a:ea typeface="DejaVu Sans"/>
              </a:rPr>
              <a:t>&lt;number&gt;</a:t>
            </a:fld>
            <a:endParaRPr b="0" lang="en-US" sz="1800" spc="-1" strike="noStrike">
              <a:latin typeface="DejaVu Sans"/>
            </a:endParaRPr>
          </a:p>
        </p:txBody>
      </p:sp>
      <p:sp>
        <p:nvSpPr>
          <p:cNvPr id="2" name="CustomShape 3"/>
          <p:cNvSpPr/>
          <p:nvPr/>
        </p:nvSpPr>
        <p:spPr>
          <a:xfrm>
            <a:off x="912240" y="1268280"/>
            <a:ext cx="9212040" cy="365400"/>
          </a:xfrm>
          <a:prstGeom prst="rect">
            <a:avLst/>
          </a:prstGeom>
          <a:noFill/>
          <a:ln w="0">
            <a:noFill/>
          </a:ln>
        </p:spPr>
        <p:style>
          <a:lnRef idx="0"/>
          <a:fillRef idx="0"/>
          <a:effectRef idx="0"/>
          <a:fontRef idx="minor"/>
        </p:style>
      </p:sp>
      <p:pic>
        <p:nvPicPr>
          <p:cNvPr id="3" name="Picture 19" descr="Logo_TUC_de_RGB"/>
          <p:cNvPicPr/>
          <p:nvPr/>
        </p:nvPicPr>
        <p:blipFill>
          <a:blip r:embed="rId2"/>
          <a:stretch/>
        </p:blipFill>
        <p:spPr>
          <a:xfrm>
            <a:off x="0" y="0"/>
            <a:ext cx="3056040" cy="565920"/>
          </a:xfrm>
          <a:prstGeom prst="rect">
            <a:avLst/>
          </a:prstGeom>
          <a:ln w="0">
            <a:noFill/>
          </a:ln>
        </p:spPr>
      </p:pic>
      <p:pic>
        <p:nvPicPr>
          <p:cNvPr id="4" name="Grafik 2" descr=""/>
          <p:cNvPicPr/>
          <p:nvPr/>
        </p:nvPicPr>
        <p:blipFill>
          <a:blip r:embed="rId3"/>
          <a:stretch/>
        </p:blipFill>
        <p:spPr>
          <a:xfrm>
            <a:off x="7430400" y="134640"/>
            <a:ext cx="3701880" cy="518040"/>
          </a:xfrm>
          <a:prstGeom prst="rect">
            <a:avLst/>
          </a:prstGeom>
          <a:ln w="0">
            <a:noFill/>
          </a:ln>
        </p:spPr>
      </p:pic>
      <p:sp>
        <p:nvSpPr>
          <p:cNvPr id="5" name="CustomShape 4"/>
          <p:cNvSpPr/>
          <p:nvPr/>
        </p:nvSpPr>
        <p:spPr>
          <a:xfrm>
            <a:off x="912240" y="1268280"/>
            <a:ext cx="9212040" cy="365400"/>
          </a:xfrm>
          <a:prstGeom prst="rect">
            <a:avLst/>
          </a:prstGeom>
          <a:noFill/>
          <a:ln w="0">
            <a:noFill/>
          </a:ln>
        </p:spPr>
        <p:style>
          <a:lnRef idx="0"/>
          <a:fillRef idx="0"/>
          <a:effectRef idx="0"/>
          <a:fontRef idx="minor"/>
        </p:style>
      </p:sp>
      <p:sp>
        <p:nvSpPr>
          <p:cNvPr id="6" name="CustomShape 5"/>
          <p:cNvSpPr/>
          <p:nvPr/>
        </p:nvSpPr>
        <p:spPr>
          <a:xfrm>
            <a:off x="11444760" y="0"/>
            <a:ext cx="745200" cy="6854040"/>
          </a:xfrm>
          <a:prstGeom prst="rect">
            <a:avLst/>
          </a:prstGeom>
          <a:solidFill>
            <a:srgbClr val="000000">
              <a:alpha val="10000"/>
            </a:srgbClr>
          </a:solidFill>
          <a:ln w="0">
            <a:noFill/>
          </a:ln>
        </p:spPr>
        <p:style>
          <a:lnRef idx="0"/>
          <a:fillRef idx="0"/>
          <a:effectRef idx="0"/>
          <a:fontRef idx="minor"/>
        </p:style>
      </p:sp>
      <p:sp>
        <p:nvSpPr>
          <p:cNvPr id="7" name="CustomShape 6"/>
          <p:cNvSpPr/>
          <p:nvPr/>
        </p:nvSpPr>
        <p:spPr>
          <a:xfrm>
            <a:off x="0" y="6642720"/>
            <a:ext cx="121863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DejaVu Sans"/>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DejaVu Sans"/>
              </a:rPr>
              <a:t>Click to edit the title text format</a:t>
            </a:r>
            <a:endParaRPr b="0" lang="en-US" sz="4400" spc="-1" strike="noStrike">
              <a:latin typeface="DejaVu Sans"/>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DejaVu Sans"/>
              </a:rPr>
              <a:t>Click to edit the outline text format</a:t>
            </a:r>
            <a:endParaRPr b="0" lang="en-US" sz="3200" spc="-1" strike="noStrike">
              <a:latin typeface="DejaVu Sans"/>
            </a:endParaRPr>
          </a:p>
          <a:p>
            <a:pPr lvl="1" marL="864000" indent="-324000">
              <a:spcBef>
                <a:spcPts val="1134"/>
              </a:spcBef>
              <a:buClr>
                <a:srgbClr val="000000"/>
              </a:buClr>
              <a:buSzPct val="75000"/>
              <a:buFont typeface="Symbol" charset="2"/>
              <a:buChar char=""/>
            </a:pPr>
            <a:r>
              <a:rPr b="0" lang="en-US" sz="2800" spc="-1" strike="noStrike">
                <a:latin typeface="DejaVu Sans"/>
              </a:rPr>
              <a:t>Second Outline Level</a:t>
            </a:r>
            <a:endParaRPr b="0" lang="en-US" sz="2800" spc="-1" strike="noStrike">
              <a:latin typeface="DejaVu Sans"/>
            </a:endParaRPr>
          </a:p>
          <a:p>
            <a:pPr lvl="2" marL="1296000" indent="-288000">
              <a:spcBef>
                <a:spcPts val="850"/>
              </a:spcBef>
              <a:buClr>
                <a:srgbClr val="000000"/>
              </a:buClr>
              <a:buSzPct val="45000"/>
              <a:buFont typeface="Wingdings" charset="2"/>
              <a:buChar char=""/>
            </a:pPr>
            <a:r>
              <a:rPr b="0" lang="en-US" sz="2400" spc="-1" strike="noStrike">
                <a:latin typeface="DejaVu Sans"/>
              </a:rPr>
              <a:t>Third Outline Level</a:t>
            </a:r>
            <a:endParaRPr b="0" lang="en-US" sz="2400" spc="-1" strike="noStrike">
              <a:latin typeface="DejaVu Sans"/>
            </a:endParaRPr>
          </a:p>
          <a:p>
            <a:pPr lvl="3" marL="1728000" indent="-216000">
              <a:spcBef>
                <a:spcPts val="567"/>
              </a:spcBef>
              <a:buClr>
                <a:srgbClr val="000000"/>
              </a:buClr>
              <a:buSzPct val="75000"/>
              <a:buFont typeface="Symbol" charset="2"/>
              <a:buChar char=""/>
            </a:pPr>
            <a:r>
              <a:rPr b="0" lang="en-US" sz="2000" spc="-1" strike="noStrike">
                <a:latin typeface="DejaVu Sans"/>
              </a:rPr>
              <a:t>Fourth Outline Level</a:t>
            </a:r>
            <a:endParaRPr b="0" lang="en-US" sz="2000" spc="-1" strike="noStrike">
              <a:latin typeface="DejaVu Sans"/>
            </a:endParaRPr>
          </a:p>
          <a:p>
            <a:pPr lvl="4" marL="2160000" indent="-216000">
              <a:spcBef>
                <a:spcPts val="283"/>
              </a:spcBef>
              <a:buClr>
                <a:srgbClr val="000000"/>
              </a:buClr>
              <a:buSzPct val="45000"/>
              <a:buFont typeface="Wingdings" charset="2"/>
              <a:buChar char=""/>
            </a:pPr>
            <a:r>
              <a:rPr b="0" lang="en-US" sz="2000" spc="-1" strike="noStrike">
                <a:latin typeface="DejaVu Sans"/>
              </a:rPr>
              <a:t>Fifth Outline Level</a:t>
            </a:r>
            <a:endParaRPr b="0" lang="en-US" sz="2000" spc="-1" strike="noStrike">
              <a:latin typeface="DejaVu Sans"/>
            </a:endParaRPr>
          </a:p>
          <a:p>
            <a:pPr lvl="5" marL="2592000" indent="-216000">
              <a:spcBef>
                <a:spcPts val="283"/>
              </a:spcBef>
              <a:buClr>
                <a:srgbClr val="000000"/>
              </a:buClr>
              <a:buSzPct val="45000"/>
              <a:buFont typeface="Wingdings" charset="2"/>
              <a:buChar char=""/>
            </a:pPr>
            <a:r>
              <a:rPr b="0" lang="en-US" sz="2000" spc="-1" strike="noStrike">
                <a:latin typeface="DejaVu Sans"/>
              </a:rPr>
              <a:t>Sixth Outline Level</a:t>
            </a:r>
            <a:endParaRPr b="0" lang="en-US" sz="2000" spc="-1" strike="noStrike">
              <a:latin typeface="DejaVu Sans"/>
            </a:endParaRPr>
          </a:p>
          <a:p>
            <a:pPr lvl="6" marL="3024000" indent="-216000">
              <a:spcBef>
                <a:spcPts val="283"/>
              </a:spcBef>
              <a:buClr>
                <a:srgbClr val="000000"/>
              </a:buClr>
              <a:buSzPct val="45000"/>
              <a:buFont typeface="Wingdings" charset="2"/>
              <a:buChar char=""/>
            </a:pPr>
            <a:r>
              <a:rPr b="0" lang="en-US" sz="2000" spc="-1" strike="noStrike">
                <a:latin typeface="DejaVu Sans"/>
              </a:rPr>
              <a:t>Seventh Outline Level</a:t>
            </a:r>
            <a:endParaRPr b="0" lang="en-US" sz="20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5200" cy="6854040"/>
          </a:xfrm>
          <a:prstGeom prst="rect">
            <a:avLst/>
          </a:prstGeom>
          <a:solidFill>
            <a:srgbClr val="000000">
              <a:alpha val="10000"/>
            </a:srgbClr>
          </a:solidFill>
          <a:ln w="0">
            <a:noFill/>
          </a:ln>
        </p:spPr>
        <p:style>
          <a:lnRef idx="0"/>
          <a:fillRef idx="0"/>
          <a:effectRef idx="0"/>
          <a:fontRef idx="minor"/>
        </p:style>
      </p:sp>
      <p:sp>
        <p:nvSpPr>
          <p:cNvPr id="47" name="CustomShape 2"/>
          <p:cNvSpPr/>
          <p:nvPr/>
        </p:nvSpPr>
        <p:spPr>
          <a:xfrm>
            <a:off x="11438640" y="6453360"/>
            <a:ext cx="7621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0BAC96BE-6A4E-4BA4-AE4A-421402A56DE5}" type="slidenum">
              <a:rPr b="0" lang="de-DE" sz="1800" spc="-1" strike="noStrike">
                <a:solidFill>
                  <a:srgbClr val="808080"/>
                </a:solidFill>
                <a:latin typeface="Arial Unicode MS"/>
                <a:ea typeface="DejaVu Sans"/>
              </a:rPr>
              <a:t>&lt;number&gt;</a:t>
            </a:fld>
            <a:endParaRPr b="0" lang="en-US" sz="1800" spc="-1" strike="noStrike">
              <a:latin typeface="DejaVu Sans"/>
            </a:endParaRPr>
          </a:p>
        </p:txBody>
      </p:sp>
      <p:sp>
        <p:nvSpPr>
          <p:cNvPr id="48" name="CustomShape 3"/>
          <p:cNvSpPr/>
          <p:nvPr/>
        </p:nvSpPr>
        <p:spPr>
          <a:xfrm>
            <a:off x="912240" y="1268280"/>
            <a:ext cx="9212040" cy="365400"/>
          </a:xfrm>
          <a:prstGeom prst="rect">
            <a:avLst/>
          </a:prstGeom>
          <a:noFill/>
          <a:ln w="0">
            <a:noFill/>
          </a:ln>
        </p:spPr>
        <p:style>
          <a:lnRef idx="0"/>
          <a:fillRef idx="0"/>
          <a:effectRef idx="0"/>
          <a:fontRef idx="minor"/>
        </p:style>
      </p:sp>
      <p:pic>
        <p:nvPicPr>
          <p:cNvPr id="49" name="Picture 19" descr="Logo_TUC_de_RGB"/>
          <p:cNvPicPr/>
          <p:nvPr/>
        </p:nvPicPr>
        <p:blipFill>
          <a:blip r:embed="rId2"/>
          <a:stretch/>
        </p:blipFill>
        <p:spPr>
          <a:xfrm>
            <a:off x="0" y="0"/>
            <a:ext cx="3056040" cy="565920"/>
          </a:xfrm>
          <a:prstGeom prst="rect">
            <a:avLst/>
          </a:prstGeom>
          <a:ln w="0">
            <a:noFill/>
          </a:ln>
        </p:spPr>
      </p:pic>
      <p:pic>
        <p:nvPicPr>
          <p:cNvPr id="50" name="Grafik 2" descr=""/>
          <p:cNvPicPr/>
          <p:nvPr/>
        </p:nvPicPr>
        <p:blipFill>
          <a:blip r:embed="rId3"/>
          <a:stretch/>
        </p:blipFill>
        <p:spPr>
          <a:xfrm>
            <a:off x="7430400" y="134640"/>
            <a:ext cx="3701880" cy="518040"/>
          </a:xfrm>
          <a:prstGeom prst="rect">
            <a:avLst/>
          </a:prstGeom>
          <a:ln w="0">
            <a:noFill/>
          </a:ln>
        </p:spPr>
      </p:pic>
      <p:sp>
        <p:nvSpPr>
          <p:cNvPr id="51" name="CustomShape 4"/>
          <p:cNvSpPr/>
          <p:nvPr/>
        </p:nvSpPr>
        <p:spPr>
          <a:xfrm>
            <a:off x="11444760" y="0"/>
            <a:ext cx="745200" cy="6854040"/>
          </a:xfrm>
          <a:prstGeom prst="rect">
            <a:avLst/>
          </a:prstGeom>
          <a:solidFill>
            <a:srgbClr val="000000">
              <a:alpha val="10000"/>
            </a:srgbClr>
          </a:solidFill>
          <a:ln w="0">
            <a:noFill/>
          </a:ln>
        </p:spPr>
        <p:style>
          <a:lnRef idx="0"/>
          <a:fillRef idx="0"/>
          <a:effectRef idx="0"/>
          <a:fontRef idx="minor"/>
        </p:style>
      </p:sp>
      <p:sp>
        <p:nvSpPr>
          <p:cNvPr id="52" name="CustomShape 5"/>
          <p:cNvSpPr/>
          <p:nvPr/>
        </p:nvSpPr>
        <p:spPr>
          <a:xfrm>
            <a:off x="11438640" y="6453360"/>
            <a:ext cx="7621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F042DCF8-BE80-46FB-9AF8-A077AF0D74E6}" type="slidenum">
              <a:rPr b="0" lang="de-DE" sz="1800" spc="-1" strike="noStrike">
                <a:solidFill>
                  <a:srgbClr val="808080"/>
                </a:solidFill>
                <a:latin typeface="Arial Unicode MS"/>
                <a:ea typeface="DejaVu Sans"/>
              </a:rPr>
              <a:t>&lt;number&gt;</a:t>
            </a:fld>
            <a:endParaRPr b="0" lang="en-US" sz="1800" spc="-1" strike="noStrike">
              <a:latin typeface="DejaVu Sans"/>
            </a:endParaRPr>
          </a:p>
        </p:txBody>
      </p:sp>
      <p:sp>
        <p:nvSpPr>
          <p:cNvPr id="53" name="CustomShape 6"/>
          <p:cNvSpPr/>
          <p:nvPr/>
        </p:nvSpPr>
        <p:spPr>
          <a:xfrm>
            <a:off x="0" y="6642720"/>
            <a:ext cx="121863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DejaVu Sans"/>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DejaVu Sans"/>
              </a:rPr>
              <a:t>Click to edit the title text format</a:t>
            </a:r>
            <a:endParaRPr b="0" lang="en-US" sz="4400" spc="-1" strike="noStrike">
              <a:latin typeface="DejaVu Sans"/>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DejaVu Sans"/>
              </a:rPr>
              <a:t>Click to edit the outline text format</a:t>
            </a:r>
            <a:endParaRPr b="0" lang="en-US" sz="3200" spc="-1" strike="noStrike">
              <a:latin typeface="DejaVu Sans"/>
            </a:endParaRPr>
          </a:p>
          <a:p>
            <a:pPr lvl="1" marL="864000" indent="-324000">
              <a:spcBef>
                <a:spcPts val="1134"/>
              </a:spcBef>
              <a:buClr>
                <a:srgbClr val="000000"/>
              </a:buClr>
              <a:buSzPct val="75000"/>
              <a:buFont typeface="Symbol" charset="2"/>
              <a:buChar char=""/>
            </a:pPr>
            <a:r>
              <a:rPr b="0" lang="en-US" sz="2800" spc="-1" strike="noStrike">
                <a:latin typeface="DejaVu Sans"/>
              </a:rPr>
              <a:t>Second Outline Level</a:t>
            </a:r>
            <a:endParaRPr b="0" lang="en-US" sz="2800" spc="-1" strike="noStrike">
              <a:latin typeface="DejaVu Sans"/>
            </a:endParaRPr>
          </a:p>
          <a:p>
            <a:pPr lvl="2" marL="1296000" indent="-288000">
              <a:spcBef>
                <a:spcPts val="850"/>
              </a:spcBef>
              <a:buClr>
                <a:srgbClr val="000000"/>
              </a:buClr>
              <a:buSzPct val="45000"/>
              <a:buFont typeface="Wingdings" charset="2"/>
              <a:buChar char=""/>
            </a:pPr>
            <a:r>
              <a:rPr b="0" lang="en-US" sz="2400" spc="-1" strike="noStrike">
                <a:latin typeface="DejaVu Sans"/>
              </a:rPr>
              <a:t>Third Outline Level</a:t>
            </a:r>
            <a:endParaRPr b="0" lang="en-US" sz="2400" spc="-1" strike="noStrike">
              <a:latin typeface="DejaVu Sans"/>
            </a:endParaRPr>
          </a:p>
          <a:p>
            <a:pPr lvl="3" marL="1728000" indent="-216000">
              <a:spcBef>
                <a:spcPts val="567"/>
              </a:spcBef>
              <a:buClr>
                <a:srgbClr val="000000"/>
              </a:buClr>
              <a:buSzPct val="75000"/>
              <a:buFont typeface="Symbol" charset="2"/>
              <a:buChar char=""/>
            </a:pPr>
            <a:r>
              <a:rPr b="0" lang="en-US" sz="2000" spc="-1" strike="noStrike">
                <a:latin typeface="DejaVu Sans"/>
              </a:rPr>
              <a:t>Fourth Outline Level</a:t>
            </a:r>
            <a:endParaRPr b="0" lang="en-US" sz="2000" spc="-1" strike="noStrike">
              <a:latin typeface="DejaVu Sans"/>
            </a:endParaRPr>
          </a:p>
          <a:p>
            <a:pPr lvl="4" marL="2160000" indent="-216000">
              <a:spcBef>
                <a:spcPts val="283"/>
              </a:spcBef>
              <a:buClr>
                <a:srgbClr val="000000"/>
              </a:buClr>
              <a:buSzPct val="45000"/>
              <a:buFont typeface="Wingdings" charset="2"/>
              <a:buChar char=""/>
            </a:pPr>
            <a:r>
              <a:rPr b="0" lang="en-US" sz="2000" spc="-1" strike="noStrike">
                <a:latin typeface="DejaVu Sans"/>
              </a:rPr>
              <a:t>Fifth Outline Level</a:t>
            </a:r>
            <a:endParaRPr b="0" lang="en-US" sz="2000" spc="-1" strike="noStrike">
              <a:latin typeface="DejaVu Sans"/>
            </a:endParaRPr>
          </a:p>
          <a:p>
            <a:pPr lvl="5" marL="2592000" indent="-216000">
              <a:spcBef>
                <a:spcPts val="283"/>
              </a:spcBef>
              <a:buClr>
                <a:srgbClr val="000000"/>
              </a:buClr>
              <a:buSzPct val="45000"/>
              <a:buFont typeface="Wingdings" charset="2"/>
              <a:buChar char=""/>
            </a:pPr>
            <a:r>
              <a:rPr b="0" lang="en-US" sz="2000" spc="-1" strike="noStrike">
                <a:latin typeface="DejaVu Sans"/>
              </a:rPr>
              <a:t>Sixth Outline Level</a:t>
            </a:r>
            <a:endParaRPr b="0" lang="en-US" sz="2000" spc="-1" strike="noStrike">
              <a:latin typeface="DejaVu Sans"/>
            </a:endParaRPr>
          </a:p>
          <a:p>
            <a:pPr lvl="6" marL="3024000" indent="-216000">
              <a:spcBef>
                <a:spcPts val="283"/>
              </a:spcBef>
              <a:buClr>
                <a:srgbClr val="000000"/>
              </a:buClr>
              <a:buSzPct val="45000"/>
              <a:buFont typeface="Wingdings" charset="2"/>
              <a:buChar char=""/>
            </a:pPr>
            <a:r>
              <a:rPr b="0" lang="en-US" sz="2000" spc="-1" strike="noStrike">
                <a:latin typeface="DejaVu Sans"/>
              </a:rPr>
              <a:t>Seventh Outline Level</a:t>
            </a:r>
            <a:endParaRPr b="0" lang="en-US" sz="20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11444760" y="0"/>
            <a:ext cx="745200" cy="6854040"/>
          </a:xfrm>
          <a:prstGeom prst="rect">
            <a:avLst/>
          </a:prstGeom>
          <a:solidFill>
            <a:srgbClr val="000000">
              <a:alpha val="10000"/>
            </a:srgbClr>
          </a:solidFill>
          <a:ln w="0">
            <a:noFill/>
          </a:ln>
        </p:spPr>
        <p:style>
          <a:lnRef idx="0"/>
          <a:fillRef idx="0"/>
          <a:effectRef idx="0"/>
          <a:fontRef idx="minor"/>
        </p:style>
      </p:sp>
      <p:sp>
        <p:nvSpPr>
          <p:cNvPr id="93" name="CustomShape 2"/>
          <p:cNvSpPr/>
          <p:nvPr/>
        </p:nvSpPr>
        <p:spPr>
          <a:xfrm>
            <a:off x="11438640" y="6453360"/>
            <a:ext cx="7621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1952B5E9-7365-4D08-9693-B2C39F7D30A0}" type="slidenum">
              <a:rPr b="0" lang="de-DE" sz="1800" spc="-1" strike="noStrike">
                <a:solidFill>
                  <a:srgbClr val="808080"/>
                </a:solidFill>
                <a:latin typeface="Arial Unicode MS"/>
                <a:ea typeface="DejaVu Sans"/>
              </a:rPr>
              <a:t>&lt;number&gt;</a:t>
            </a:fld>
            <a:endParaRPr b="0" lang="en-US" sz="1800" spc="-1" strike="noStrike">
              <a:latin typeface="DejaVu Sans"/>
            </a:endParaRPr>
          </a:p>
        </p:txBody>
      </p:sp>
      <p:sp>
        <p:nvSpPr>
          <p:cNvPr id="94" name="CustomShape 3"/>
          <p:cNvSpPr/>
          <p:nvPr/>
        </p:nvSpPr>
        <p:spPr>
          <a:xfrm>
            <a:off x="912240" y="1268280"/>
            <a:ext cx="9212040" cy="365400"/>
          </a:xfrm>
          <a:prstGeom prst="rect">
            <a:avLst/>
          </a:prstGeom>
          <a:noFill/>
          <a:ln w="0">
            <a:noFill/>
          </a:ln>
        </p:spPr>
        <p:style>
          <a:lnRef idx="0"/>
          <a:fillRef idx="0"/>
          <a:effectRef idx="0"/>
          <a:fontRef idx="minor"/>
        </p:style>
      </p:sp>
      <p:pic>
        <p:nvPicPr>
          <p:cNvPr id="95" name="Picture 19" descr="Logo_TUC_de_RGB"/>
          <p:cNvPicPr/>
          <p:nvPr/>
        </p:nvPicPr>
        <p:blipFill>
          <a:blip r:embed="rId2"/>
          <a:stretch/>
        </p:blipFill>
        <p:spPr>
          <a:xfrm>
            <a:off x="0" y="0"/>
            <a:ext cx="3056040" cy="565920"/>
          </a:xfrm>
          <a:prstGeom prst="rect">
            <a:avLst/>
          </a:prstGeom>
          <a:ln w="0">
            <a:noFill/>
          </a:ln>
        </p:spPr>
      </p:pic>
      <p:pic>
        <p:nvPicPr>
          <p:cNvPr id="96" name="Grafik 2" descr=""/>
          <p:cNvPicPr/>
          <p:nvPr/>
        </p:nvPicPr>
        <p:blipFill>
          <a:blip r:embed="rId3"/>
          <a:stretch/>
        </p:blipFill>
        <p:spPr>
          <a:xfrm>
            <a:off x="7430400" y="134640"/>
            <a:ext cx="3701880" cy="518040"/>
          </a:xfrm>
          <a:prstGeom prst="rect">
            <a:avLst/>
          </a:prstGeom>
          <a:ln w="0">
            <a:noFill/>
          </a:ln>
        </p:spPr>
      </p:pic>
      <p:sp>
        <p:nvSpPr>
          <p:cNvPr id="97" name="CustomShape 4"/>
          <p:cNvSpPr/>
          <p:nvPr/>
        </p:nvSpPr>
        <p:spPr>
          <a:xfrm>
            <a:off x="11444760" y="0"/>
            <a:ext cx="745200" cy="6854040"/>
          </a:xfrm>
          <a:prstGeom prst="rect">
            <a:avLst/>
          </a:prstGeom>
          <a:solidFill>
            <a:srgbClr val="000000">
              <a:alpha val="10000"/>
            </a:srgbClr>
          </a:solidFill>
          <a:ln w="0">
            <a:noFill/>
          </a:ln>
        </p:spPr>
        <p:style>
          <a:lnRef idx="0"/>
          <a:fillRef idx="0"/>
          <a:effectRef idx="0"/>
          <a:fontRef idx="minor"/>
        </p:style>
      </p:sp>
      <p:sp>
        <p:nvSpPr>
          <p:cNvPr id="98" name="CustomShape 5"/>
          <p:cNvSpPr/>
          <p:nvPr/>
        </p:nvSpPr>
        <p:spPr>
          <a:xfrm>
            <a:off x="11438640" y="6453360"/>
            <a:ext cx="7621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679D3420-C13A-4823-BA9D-5032E5DE08E2}" type="slidenum">
              <a:rPr b="0" lang="de-DE" sz="1800" spc="-1" strike="noStrike">
                <a:solidFill>
                  <a:srgbClr val="808080"/>
                </a:solidFill>
                <a:latin typeface="Arial Unicode MS"/>
                <a:ea typeface="DejaVu Sans"/>
              </a:rPr>
              <a:t>&lt;number&gt;</a:t>
            </a:fld>
            <a:endParaRPr b="0" lang="en-US" sz="1800" spc="-1" strike="noStrike">
              <a:latin typeface="DejaVu Sans"/>
            </a:endParaRPr>
          </a:p>
        </p:txBody>
      </p:sp>
      <p:sp>
        <p:nvSpPr>
          <p:cNvPr id="99" name="CustomShape 6"/>
          <p:cNvSpPr/>
          <p:nvPr/>
        </p:nvSpPr>
        <p:spPr>
          <a:xfrm>
            <a:off x="0" y="6642720"/>
            <a:ext cx="121863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DejaVu Sans"/>
            </a:endParaRPr>
          </a:p>
        </p:txBody>
      </p:sp>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DejaVu Sans"/>
              </a:rPr>
              <a:t>Click to edit the title text format</a:t>
            </a:r>
            <a:endParaRPr b="0" lang="en-US" sz="4400" spc="-1" strike="noStrike">
              <a:latin typeface="DejaVu Sans"/>
            </a:endParaRPr>
          </a:p>
        </p:txBody>
      </p:sp>
      <p:sp>
        <p:nvSpPr>
          <p:cNvPr id="10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DejaVu Sans"/>
              </a:rPr>
              <a:t>Click to edit the outline text format</a:t>
            </a:r>
            <a:endParaRPr b="0" lang="en-US" sz="3200" spc="-1" strike="noStrike">
              <a:latin typeface="DejaVu Sans"/>
            </a:endParaRPr>
          </a:p>
          <a:p>
            <a:pPr lvl="1" marL="864000" indent="-324000">
              <a:spcBef>
                <a:spcPts val="1134"/>
              </a:spcBef>
              <a:buClr>
                <a:srgbClr val="000000"/>
              </a:buClr>
              <a:buSzPct val="75000"/>
              <a:buFont typeface="Symbol" charset="2"/>
              <a:buChar char=""/>
            </a:pPr>
            <a:r>
              <a:rPr b="0" lang="en-US" sz="2800" spc="-1" strike="noStrike">
                <a:latin typeface="DejaVu Sans"/>
              </a:rPr>
              <a:t>Second Outline Level</a:t>
            </a:r>
            <a:endParaRPr b="0" lang="en-US" sz="2800" spc="-1" strike="noStrike">
              <a:latin typeface="DejaVu Sans"/>
            </a:endParaRPr>
          </a:p>
          <a:p>
            <a:pPr lvl="2" marL="1296000" indent="-288000">
              <a:spcBef>
                <a:spcPts val="850"/>
              </a:spcBef>
              <a:buClr>
                <a:srgbClr val="000000"/>
              </a:buClr>
              <a:buSzPct val="45000"/>
              <a:buFont typeface="Wingdings" charset="2"/>
              <a:buChar char=""/>
            </a:pPr>
            <a:r>
              <a:rPr b="0" lang="en-US" sz="2400" spc="-1" strike="noStrike">
                <a:latin typeface="DejaVu Sans"/>
              </a:rPr>
              <a:t>Third Outline Level</a:t>
            </a:r>
            <a:endParaRPr b="0" lang="en-US" sz="2400" spc="-1" strike="noStrike">
              <a:latin typeface="DejaVu Sans"/>
            </a:endParaRPr>
          </a:p>
          <a:p>
            <a:pPr lvl="3" marL="1728000" indent="-216000">
              <a:spcBef>
                <a:spcPts val="567"/>
              </a:spcBef>
              <a:buClr>
                <a:srgbClr val="000000"/>
              </a:buClr>
              <a:buSzPct val="75000"/>
              <a:buFont typeface="Symbol" charset="2"/>
              <a:buChar char=""/>
            </a:pPr>
            <a:r>
              <a:rPr b="0" lang="en-US" sz="2000" spc="-1" strike="noStrike">
                <a:latin typeface="DejaVu Sans"/>
              </a:rPr>
              <a:t>Fourth Outline Level</a:t>
            </a:r>
            <a:endParaRPr b="0" lang="en-US" sz="2000" spc="-1" strike="noStrike">
              <a:latin typeface="DejaVu Sans"/>
            </a:endParaRPr>
          </a:p>
          <a:p>
            <a:pPr lvl="4" marL="2160000" indent="-216000">
              <a:spcBef>
                <a:spcPts val="283"/>
              </a:spcBef>
              <a:buClr>
                <a:srgbClr val="000000"/>
              </a:buClr>
              <a:buSzPct val="45000"/>
              <a:buFont typeface="Wingdings" charset="2"/>
              <a:buChar char=""/>
            </a:pPr>
            <a:r>
              <a:rPr b="0" lang="en-US" sz="2000" spc="-1" strike="noStrike">
                <a:latin typeface="DejaVu Sans"/>
              </a:rPr>
              <a:t>Fifth Outline Level</a:t>
            </a:r>
            <a:endParaRPr b="0" lang="en-US" sz="2000" spc="-1" strike="noStrike">
              <a:latin typeface="DejaVu Sans"/>
            </a:endParaRPr>
          </a:p>
          <a:p>
            <a:pPr lvl="5" marL="2592000" indent="-216000">
              <a:spcBef>
                <a:spcPts val="283"/>
              </a:spcBef>
              <a:buClr>
                <a:srgbClr val="000000"/>
              </a:buClr>
              <a:buSzPct val="45000"/>
              <a:buFont typeface="Wingdings" charset="2"/>
              <a:buChar char=""/>
            </a:pPr>
            <a:r>
              <a:rPr b="0" lang="en-US" sz="2000" spc="-1" strike="noStrike">
                <a:latin typeface="DejaVu Sans"/>
              </a:rPr>
              <a:t>Sixth Outline Level</a:t>
            </a:r>
            <a:endParaRPr b="0" lang="en-US" sz="2000" spc="-1" strike="noStrike">
              <a:latin typeface="DejaVu Sans"/>
            </a:endParaRPr>
          </a:p>
          <a:p>
            <a:pPr lvl="6" marL="3024000" indent="-216000">
              <a:spcBef>
                <a:spcPts val="283"/>
              </a:spcBef>
              <a:buClr>
                <a:srgbClr val="000000"/>
              </a:buClr>
              <a:buSzPct val="45000"/>
              <a:buFont typeface="Wingdings" charset="2"/>
              <a:buChar char=""/>
            </a:pPr>
            <a:r>
              <a:rPr b="0" lang="en-US" sz="2000" spc="-1" strike="noStrike">
                <a:latin typeface="DejaVu Sans"/>
              </a:rPr>
              <a:t>Seventh Outline Level</a:t>
            </a:r>
            <a:endParaRPr b="0" lang="en-US" sz="20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hyperlink" Target="https://creativecommons.org/licenses/by/4.0/" TargetMode="External"/><Relationship Id="rId4"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hyperlink" Target="https://creativecommons.org/licenses/by-sa/4.0/" TargetMode="External"/><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image" Target="../media/image10.jpe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527400" y="1412640"/>
            <a:ext cx="10365120" cy="115164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buNone/>
            </a:pPr>
            <a:r>
              <a:rPr b="1" lang="en-US" sz="3200" spc="-1" strike="noStrike">
                <a:solidFill>
                  <a:srgbClr val="008c4f"/>
                </a:solidFill>
                <a:latin typeface="DejaVu Sans"/>
                <a:ea typeface="DejaVu Sans"/>
              </a:rPr>
              <a:t>Emerging Technologies for the Circular Economy</a:t>
            </a:r>
            <a:endParaRPr b="0" lang="en-US" sz="3200" spc="-1" strike="noStrike">
              <a:latin typeface="DejaVu Sans"/>
            </a:endParaRPr>
          </a:p>
        </p:txBody>
      </p:sp>
      <p:sp>
        <p:nvSpPr>
          <p:cNvPr id="145" name="CustomShape 2"/>
          <p:cNvSpPr/>
          <p:nvPr/>
        </p:nvSpPr>
        <p:spPr>
          <a:xfrm>
            <a:off x="527400" y="2852640"/>
            <a:ext cx="10365120" cy="23724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buNone/>
              <a:tabLst>
                <a:tab algn="l" pos="0"/>
              </a:tabLst>
            </a:pPr>
            <a:r>
              <a:rPr b="1" lang="en-US" sz="2400" spc="-1" strike="noStrike">
                <a:solidFill>
                  <a:srgbClr val="000000"/>
                </a:solidFill>
                <a:latin typeface="DejaVu Sans"/>
                <a:ea typeface="DejaVu Sans"/>
              </a:rPr>
              <a:t>Lecture 5b: IoT Security and Privacy</a:t>
            </a:r>
            <a:endParaRPr b="0" lang="en-US" sz="2400" spc="-1" strike="noStrike">
              <a:latin typeface="DejaVu Sans"/>
            </a:endParaRPr>
          </a:p>
          <a:p>
            <a:pPr algn="ctr">
              <a:lnSpc>
                <a:spcPct val="100000"/>
              </a:lnSpc>
              <a:spcBef>
                <a:spcPts val="479"/>
              </a:spcBef>
              <a:buNone/>
              <a:tabLst>
                <a:tab algn="l" pos="0"/>
              </a:tabLst>
            </a:pPr>
            <a:endParaRPr b="0" lang="en-US" sz="2400" spc="-1" strike="noStrike">
              <a:latin typeface="DejaVu Sans"/>
            </a:endParaRPr>
          </a:p>
          <a:p>
            <a:pPr algn="ctr">
              <a:lnSpc>
                <a:spcPct val="100000"/>
              </a:lnSpc>
              <a:spcBef>
                <a:spcPts val="241"/>
              </a:spcBef>
              <a:buNone/>
              <a:tabLst>
                <a:tab algn="l" pos="0"/>
              </a:tabLst>
            </a:pPr>
            <a:endParaRPr b="0" lang="en-US" sz="2400" spc="-1" strike="noStrike">
              <a:latin typeface="DejaVu Sans"/>
            </a:endParaRPr>
          </a:p>
          <a:p>
            <a:pPr algn="ctr">
              <a:lnSpc>
                <a:spcPct val="100000"/>
              </a:lnSpc>
              <a:spcBef>
                <a:spcPts val="241"/>
              </a:spcBef>
              <a:buNone/>
              <a:tabLst>
                <a:tab algn="l" pos="0"/>
              </a:tabLst>
            </a:pPr>
            <a:endParaRPr b="0" lang="en-US" sz="24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Prof. Dr. Benjamin Leiding (Clausthal)</a:t>
            </a:r>
            <a:endParaRPr b="0" lang="en-US" sz="16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M.Sc. Arne Bochem (Göttingen)</a:t>
            </a:r>
            <a:endParaRPr b="0" lang="en-US" sz="16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 </a:t>
            </a:r>
            <a:r>
              <a:rPr b="0" lang="en-US" sz="1600" spc="-1" strike="noStrike">
                <a:solidFill>
                  <a:srgbClr val="000000"/>
                </a:solidFill>
                <a:latin typeface="DejaVu Sans"/>
                <a:ea typeface="DejaVu Sans"/>
              </a:rPr>
              <a:t>M.Sc. Anant Sujatanagarjuna (Clausthal)</a:t>
            </a:r>
            <a:endParaRPr b="0" lang="en-US" sz="1600" spc="-1" strike="noStrike">
              <a:latin typeface="DejaVu Sans"/>
            </a:endParaRPr>
          </a:p>
          <a:p>
            <a:pPr algn="ctr">
              <a:lnSpc>
                <a:spcPct val="100000"/>
              </a:lnSpc>
              <a:spcBef>
                <a:spcPts val="320"/>
              </a:spcBef>
              <a:buNone/>
              <a:tabLst>
                <a:tab algn="l" pos="0"/>
              </a:tabLst>
            </a:pP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Jeep Cherokee Hack 2015</a:t>
            </a:r>
            <a:endParaRPr b="0" lang="en-US" sz="2400" spc="-1" strike="noStrike">
              <a:latin typeface="DejaVu Sans"/>
            </a:endParaRPr>
          </a:p>
        </p:txBody>
      </p:sp>
      <p:sp>
        <p:nvSpPr>
          <p:cNvPr id="165" name="CustomShape 2"/>
          <p:cNvSpPr/>
          <p:nvPr/>
        </p:nvSpPr>
        <p:spPr>
          <a:xfrm>
            <a:off x="263520" y="6411600"/>
            <a:ext cx="72529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https://www.kaspersky.com/blog/blackhat-jeep-cherokee-hack-explained/9493/</a:t>
            </a:r>
            <a:endParaRPr b="0" lang="en-US" sz="900" spc="-1" strike="noStrike">
              <a:latin typeface="DejaVu Sans"/>
            </a:endParaRPr>
          </a:p>
        </p:txBody>
      </p:sp>
      <p:sp>
        <p:nvSpPr>
          <p:cNvPr id="166" name="CustomShape 3"/>
          <p:cNvSpPr/>
          <p:nvPr/>
        </p:nvSpPr>
        <p:spPr>
          <a:xfrm>
            <a:off x="335520" y="1268640"/>
            <a:ext cx="10749960" cy="5037480"/>
          </a:xfrm>
          <a:prstGeom prst="rect">
            <a:avLst/>
          </a:prstGeom>
          <a:noFill/>
          <a:ln w="0">
            <a:noFill/>
          </a:ln>
        </p:spPr>
        <p:style>
          <a:lnRef idx="0"/>
          <a:fillRef idx="0"/>
          <a:effectRef idx="0"/>
          <a:fontRef idx="minor"/>
        </p:style>
        <p:txBody>
          <a:bodyPr lIns="90000" rIns="90000" tIns="45000" bIns="45000" anchor="ctr">
            <a:noAutofit/>
          </a:bodyPr>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This corresponds to Epoch time 0x50e22720</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This is Jan 01 2013 00:00:32 GMT</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Took 32 seconds for WifiSvc to get started up</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Really only a few dozen passwords to try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Jeep Cherokee Hack 2015</a:t>
            </a:r>
            <a:endParaRPr b="0" lang="en-US" sz="2400" spc="-1" strike="noStrike">
              <a:latin typeface="DejaVu Sans"/>
            </a:endParaRPr>
          </a:p>
        </p:txBody>
      </p:sp>
      <p:sp>
        <p:nvSpPr>
          <p:cNvPr id="168" name="CustomShape 2"/>
          <p:cNvSpPr/>
          <p:nvPr/>
        </p:nvSpPr>
        <p:spPr>
          <a:xfrm>
            <a:off x="263520" y="6411600"/>
            <a:ext cx="72529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https://www.kaspersky.com/blog/blackhat-jeep-cherokee-hack-explained/9493/</a:t>
            </a:r>
            <a:endParaRPr b="0" lang="en-US" sz="900" spc="-1" strike="noStrike">
              <a:latin typeface="DejaVu Sans"/>
            </a:endParaRPr>
          </a:p>
        </p:txBody>
      </p:sp>
      <p:sp>
        <p:nvSpPr>
          <p:cNvPr id="169" name="CustomShape 3"/>
          <p:cNvSpPr/>
          <p:nvPr/>
        </p:nvSpPr>
        <p:spPr>
          <a:xfrm>
            <a:off x="335520" y="1268640"/>
            <a:ext cx="10749960" cy="5037480"/>
          </a:xfrm>
          <a:prstGeom prst="rect">
            <a:avLst/>
          </a:prstGeom>
          <a:noFill/>
          <a:ln w="0">
            <a:noFill/>
          </a:ln>
        </p:spPr>
        <p:style>
          <a:lnRef idx="0"/>
          <a:fillRef idx="0"/>
          <a:effectRef idx="0"/>
          <a:fontRef idx="minor"/>
        </p:style>
        <p:txBody>
          <a:bodyPr lIns="90000" rIns="90000" tIns="45000" bIns="45000" anchor="ctr">
            <a:noAutofit/>
          </a:bodyPr>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This is Jan 01 2013 00:00:32 GMT</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Took 32 seconds for WifiSvc to get started up</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Really only a few dozen passwords to try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Jeep Cherokee Hack 2015</a:t>
            </a:r>
            <a:endParaRPr b="0" lang="en-US" sz="2400" spc="-1" strike="noStrike">
              <a:latin typeface="DejaVu Sans"/>
            </a:endParaRPr>
          </a:p>
        </p:txBody>
      </p:sp>
      <p:sp>
        <p:nvSpPr>
          <p:cNvPr id="171" name="CustomShape 2"/>
          <p:cNvSpPr/>
          <p:nvPr/>
        </p:nvSpPr>
        <p:spPr>
          <a:xfrm>
            <a:off x="263520" y="6411600"/>
            <a:ext cx="72529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https://www.kaspersky.com/blog/blackhat-jeep-cherokee-hack-explained/9493/</a:t>
            </a:r>
            <a:endParaRPr b="0" lang="en-US" sz="900" spc="-1" strike="noStrike">
              <a:latin typeface="DejaVu Sans"/>
            </a:endParaRPr>
          </a:p>
        </p:txBody>
      </p:sp>
      <p:sp>
        <p:nvSpPr>
          <p:cNvPr id="172" name="CustomShape 3"/>
          <p:cNvSpPr/>
          <p:nvPr/>
        </p:nvSpPr>
        <p:spPr>
          <a:xfrm>
            <a:off x="335520" y="1268640"/>
            <a:ext cx="10749960" cy="5037480"/>
          </a:xfrm>
          <a:prstGeom prst="rect">
            <a:avLst/>
          </a:prstGeom>
          <a:noFill/>
          <a:ln w="0">
            <a:noFill/>
          </a:ln>
        </p:spPr>
        <p:style>
          <a:lnRef idx="0"/>
          <a:fillRef idx="0"/>
          <a:effectRef idx="0"/>
          <a:fontRef idx="minor"/>
        </p:style>
        <p:txBody>
          <a:bodyPr lIns="90000" rIns="90000" tIns="45000" bIns="45000" anchor="ctr">
            <a:noAutofit/>
          </a:bodyPr>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is Jan 01 2013 00:00:32 GMT</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Took 32 seconds for WifiSvc to get started up</a:t>
            </a:r>
            <a:endParaRPr b="0" lang="en-US" sz="1800" spc="-1" strike="noStrike">
              <a:latin typeface="DejaVu Sans"/>
            </a:endParaRPr>
          </a:p>
          <a:p>
            <a:pPr>
              <a:lnSpc>
                <a:spcPct val="100000"/>
              </a:lnSpc>
              <a:spcBef>
                <a:spcPts val="360"/>
              </a:spcBef>
              <a:buNone/>
            </a:pPr>
            <a:r>
              <a:rPr b="0" lang="en-US" sz="1800" spc="-1" strike="noStrike">
                <a:solidFill>
                  <a:srgbClr val="ffffff"/>
                </a:solidFill>
                <a:latin typeface="DejaVu Sans"/>
                <a:ea typeface="DejaVu Sans"/>
              </a:rPr>
              <a:t>Really only a few dozen passwords to try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Jeep Cherokee Hack 2015</a:t>
            </a:r>
            <a:endParaRPr b="0" lang="en-US" sz="2400" spc="-1" strike="noStrike">
              <a:latin typeface="DejaVu Sans"/>
            </a:endParaRPr>
          </a:p>
        </p:txBody>
      </p:sp>
      <p:sp>
        <p:nvSpPr>
          <p:cNvPr id="174" name="CustomShape 2"/>
          <p:cNvSpPr/>
          <p:nvPr/>
        </p:nvSpPr>
        <p:spPr>
          <a:xfrm>
            <a:off x="263520" y="6411600"/>
            <a:ext cx="72529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https://www.kaspersky.com/blog/blackhat-jeep-cherokee-hack-explained/9493/</a:t>
            </a:r>
            <a:endParaRPr b="0" lang="en-US" sz="900" spc="-1" strike="noStrike">
              <a:latin typeface="DejaVu Sans"/>
            </a:endParaRPr>
          </a:p>
        </p:txBody>
      </p:sp>
      <p:sp>
        <p:nvSpPr>
          <p:cNvPr id="175" name="CustomShape 3"/>
          <p:cNvSpPr/>
          <p:nvPr/>
        </p:nvSpPr>
        <p:spPr>
          <a:xfrm>
            <a:off x="335520" y="1268640"/>
            <a:ext cx="10749960" cy="5037480"/>
          </a:xfrm>
          <a:prstGeom prst="rect">
            <a:avLst/>
          </a:prstGeom>
          <a:noFill/>
          <a:ln w="0">
            <a:noFill/>
          </a:ln>
        </p:spPr>
        <p:style>
          <a:lnRef idx="0"/>
          <a:fillRef idx="0"/>
          <a:effectRef idx="0"/>
          <a:fontRef idx="minor"/>
        </p:style>
        <p:txBody>
          <a:bodyPr lIns="90000" rIns="90000" tIns="45000" bIns="45000" anchor="ctr">
            <a:noAutofit/>
          </a:bodyPr>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is Jan 01 2013 00:00:32 GMT</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Took 32 seconds for WifiSvc to get started up</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Really only a few dozen passwords to try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35520" y="764640"/>
            <a:ext cx="10749960" cy="500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Jeep Cherokee Hack 2015</a:t>
            </a:r>
            <a:endParaRPr b="0" lang="en-US" sz="2400" spc="-1" strike="noStrike">
              <a:latin typeface="DejaVu Sans"/>
            </a:endParaRPr>
          </a:p>
        </p:txBody>
      </p:sp>
      <p:sp>
        <p:nvSpPr>
          <p:cNvPr id="177" name="CustomShape 2"/>
          <p:cNvSpPr/>
          <p:nvPr/>
        </p:nvSpPr>
        <p:spPr>
          <a:xfrm>
            <a:off x="335520" y="1268640"/>
            <a:ext cx="10749960" cy="5037480"/>
          </a:xfrm>
          <a:prstGeom prst="rect">
            <a:avLst/>
          </a:prstGeom>
          <a:noFill/>
          <a:ln w="0">
            <a:noFill/>
          </a:ln>
        </p:spPr>
        <p:style>
          <a:lnRef idx="0"/>
          <a:fillRef idx="0"/>
          <a:effectRef idx="0"/>
          <a:fontRef idx="minor"/>
        </p:style>
        <p:txBody>
          <a:bodyPr lIns="90000" rIns="90000" tIns="45000" bIns="45000" anchor="ctr">
            <a:noAutofit/>
          </a:bodyPr>
          <a:p>
            <a:pPr marL="360">
              <a:lnSpc>
                <a:spcPct val="150000"/>
              </a:lnSpc>
              <a:spcBef>
                <a:spcPts val="360"/>
              </a:spcBef>
              <a:buNone/>
            </a:pPr>
            <a:r>
              <a:rPr b="0" lang="en-US" sz="1800" spc="-1" strike="noStrike">
                <a:solidFill>
                  <a:srgbClr val="000000"/>
                </a:solidFill>
                <a:latin typeface="DejaVu Sans"/>
                <a:ea typeface="DejaVu Sans"/>
              </a:rPr>
              <a:t>Lessons learned:</a:t>
            </a:r>
            <a:endParaRPr b="0" lang="en-US" sz="1800" spc="-1" strike="noStrike">
              <a:latin typeface="DejaVu Sans"/>
            </a:endParaRPr>
          </a:p>
          <a:p>
            <a:pPr lvl="1" marL="652320" indent="-19296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No </a:t>
            </a:r>
            <a:r>
              <a:rPr b="0" i="1" lang="en-US" sz="1800" spc="-1" strike="noStrike">
                <a:solidFill>
                  <a:srgbClr val="000000"/>
                </a:solidFill>
                <a:latin typeface="DejaVu Sans"/>
                <a:ea typeface="DejaVu Sans"/>
              </a:rPr>
              <a:t>security by obscurity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35520" y="4406760"/>
            <a:ext cx="10749240" cy="1358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000" spc="-1" strike="noStrike" cap="all">
                <a:solidFill>
                  <a:srgbClr val="008c4f"/>
                </a:solidFill>
                <a:latin typeface="DejaVu Sans"/>
                <a:ea typeface="DejaVu Sans"/>
              </a:rPr>
              <a:t>More examples</a:t>
            </a:r>
            <a:endParaRPr b="0" lang="en-US" sz="3000" spc="-1" strike="noStrike">
              <a:latin typeface="DejaVu Sans"/>
            </a:endParaRPr>
          </a:p>
        </p:txBody>
      </p:sp>
      <p:sp>
        <p:nvSpPr>
          <p:cNvPr id="179" name="CustomShape 2"/>
          <p:cNvSpPr/>
          <p:nvPr/>
        </p:nvSpPr>
        <p:spPr>
          <a:xfrm>
            <a:off x="335520" y="2906640"/>
            <a:ext cx="10749240" cy="14961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335520" y="764640"/>
            <a:ext cx="10749960" cy="500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Fish Tank Thermometer</a:t>
            </a:r>
            <a:endParaRPr b="0" lang="en-US" sz="2400" spc="-1" strike="noStrike">
              <a:latin typeface="DejaVu Sans"/>
            </a:endParaRPr>
          </a:p>
        </p:txBody>
      </p:sp>
      <p:sp>
        <p:nvSpPr>
          <p:cNvPr id="181" name="CustomShape 2"/>
          <p:cNvSpPr/>
          <p:nvPr/>
        </p:nvSpPr>
        <p:spPr>
          <a:xfrm>
            <a:off x="335520" y="1268640"/>
            <a:ext cx="10749960" cy="5037480"/>
          </a:xfrm>
          <a:prstGeom prst="rect">
            <a:avLst/>
          </a:prstGeom>
          <a:noFill/>
          <a:ln w="0">
            <a:noFill/>
          </a:ln>
        </p:spPr>
        <p:style>
          <a:lnRef idx="0"/>
          <a:fillRef idx="0"/>
          <a:effectRef idx="0"/>
          <a:fontRef idx="minor"/>
        </p:style>
        <p:txBody>
          <a:bodyPr lIns="90000" rIns="90000" tIns="45000" bIns="45000" anchor="ctr">
            <a:noAutofit/>
          </a:bodyPr>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Casino with fish tank in the lobby</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IoT fish tank thermometer</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Attackers compromise thermometer</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Use it to further compromise local network</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Exfiltrate customer database</a:t>
            </a:r>
            <a:endParaRPr b="0" lang="en-US" sz="1800" spc="-1" strike="noStrike">
              <a:latin typeface="DejaVu Sans"/>
            </a:endParaRPr>
          </a:p>
        </p:txBody>
      </p:sp>
      <p:sp>
        <p:nvSpPr>
          <p:cNvPr id="182" name="CustomShape 3"/>
          <p:cNvSpPr/>
          <p:nvPr/>
        </p:nvSpPr>
        <p:spPr>
          <a:xfrm>
            <a:off x="263520" y="6411600"/>
            <a:ext cx="89719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DejaVu Sans"/>
                <a:ea typeface="Roboto"/>
              </a:rPr>
              <a:t>https://www.businessinsider.in/Hackers-stole-a-casinos-high-roller-database-through-a-thermometer-in-the-lobby-fish-tank/articleshow/63769685.cms</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335520" y="764640"/>
            <a:ext cx="10749960" cy="500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Fish Tank Thermometer</a:t>
            </a:r>
            <a:endParaRPr b="0" lang="en-US" sz="2400" spc="-1" strike="noStrike">
              <a:latin typeface="DejaVu Sans"/>
            </a:endParaRPr>
          </a:p>
        </p:txBody>
      </p:sp>
      <p:sp>
        <p:nvSpPr>
          <p:cNvPr id="184" name="CustomShape 2"/>
          <p:cNvSpPr/>
          <p:nvPr/>
        </p:nvSpPr>
        <p:spPr>
          <a:xfrm>
            <a:off x="335520" y="1268640"/>
            <a:ext cx="10749960" cy="5037480"/>
          </a:xfrm>
          <a:prstGeom prst="rect">
            <a:avLst/>
          </a:prstGeom>
          <a:noFill/>
          <a:ln w="0">
            <a:noFill/>
          </a:ln>
        </p:spPr>
        <p:style>
          <a:lnRef idx="0"/>
          <a:fillRef idx="0"/>
          <a:effectRef idx="0"/>
          <a:fontRef idx="minor"/>
        </p:style>
        <p:txBody>
          <a:bodyPr lIns="90000" rIns="90000" tIns="45000" bIns="45000" anchor="ctr">
            <a:noAutofit/>
          </a:bodyPr>
          <a:p>
            <a:pPr marL="360">
              <a:lnSpc>
                <a:spcPct val="100000"/>
              </a:lnSpc>
              <a:spcBef>
                <a:spcPts val="360"/>
              </a:spcBef>
              <a:buNone/>
            </a:pPr>
            <a:r>
              <a:rPr b="0" lang="en-US" sz="1800" spc="-1" strike="noStrike">
                <a:solidFill>
                  <a:srgbClr val="000000"/>
                </a:solidFill>
                <a:latin typeface="DejaVu Sans"/>
                <a:ea typeface="DejaVu Sans"/>
              </a:rPr>
              <a:t>Lessons learned:</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IoT devices can be the weakest link</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Consider security between possibly vulnerable devices and local networks</a:t>
            </a:r>
            <a:endParaRPr b="0" lang="en-US" sz="1800" spc="-1" strike="noStrike">
              <a:latin typeface="DejaVu Sans"/>
            </a:endParaRPr>
          </a:p>
          <a:p>
            <a:pPr>
              <a:lnSpc>
                <a:spcPct val="100000"/>
              </a:lnSpc>
              <a:spcBef>
                <a:spcPts val="360"/>
              </a:spcBef>
              <a:buNone/>
            </a:pPr>
            <a:endParaRPr b="0" lang="en-US" sz="1800" spc="-1" strike="noStrike">
              <a:latin typeface="DejaVu Sans"/>
            </a:endParaRPr>
          </a:p>
        </p:txBody>
      </p:sp>
      <p:sp>
        <p:nvSpPr>
          <p:cNvPr id="185" name="CustomShape 3"/>
          <p:cNvSpPr/>
          <p:nvPr/>
        </p:nvSpPr>
        <p:spPr>
          <a:xfrm>
            <a:off x="263520" y="6411600"/>
            <a:ext cx="89719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DejaVu Sans"/>
                <a:ea typeface="Roboto"/>
              </a:rPr>
              <a:t>https://www.businessinsider.in/Hackers-stole-a-casinos-high-roller-database-through-a-thermometer-in-the-lobby-fish-tank/articleshow/63769685.cms</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335520" y="764640"/>
            <a:ext cx="10749960" cy="500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Library vulnerabilities: NAME:WRECK</a:t>
            </a:r>
            <a:endParaRPr b="0" lang="en-US" sz="2400" spc="-1" strike="noStrike">
              <a:latin typeface="DejaVu Sans"/>
            </a:endParaRPr>
          </a:p>
        </p:txBody>
      </p:sp>
      <p:sp>
        <p:nvSpPr>
          <p:cNvPr id="187" name="CustomShape 2"/>
          <p:cNvSpPr/>
          <p:nvPr/>
        </p:nvSpPr>
        <p:spPr>
          <a:xfrm>
            <a:off x="335520" y="1268640"/>
            <a:ext cx="10749960" cy="5037480"/>
          </a:xfrm>
          <a:prstGeom prst="rect">
            <a:avLst/>
          </a:prstGeom>
          <a:noFill/>
          <a:ln w="0">
            <a:noFill/>
          </a:ln>
        </p:spPr>
        <p:style>
          <a:lnRef idx="0"/>
          <a:fillRef idx="0"/>
          <a:effectRef idx="0"/>
          <a:fontRef idx="minor"/>
        </p:style>
        <p:txBody>
          <a:bodyPr lIns="90000" rIns="90000" tIns="45000" bIns="45000" anchor="ctr">
            <a:noAutofit/>
          </a:bodyPr>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Vulnerabilities in multiple TCP/IP stacks</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Impact: From DoS to RCE</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Affects:</a:t>
            </a:r>
            <a:endParaRPr b="0" lang="en-US" sz="1800" spc="-1" strike="noStrike">
              <a:latin typeface="DejaVu Sans"/>
            </a:endParaRPr>
          </a:p>
          <a:p>
            <a:pPr lvl="2" marL="11095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Medical devices</a:t>
            </a:r>
            <a:endParaRPr b="0" lang="en-US" sz="1800" spc="-1" strike="noStrike">
              <a:latin typeface="DejaVu Sans"/>
            </a:endParaRPr>
          </a:p>
          <a:p>
            <a:pPr lvl="2" marL="11095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Avionics</a:t>
            </a:r>
            <a:endParaRPr b="0" lang="en-US" sz="1800" spc="-1" strike="noStrike">
              <a:latin typeface="DejaVu Sans"/>
            </a:endParaRPr>
          </a:p>
          <a:p>
            <a:pPr lvl="2" marL="11095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Baseband processors in mobile phones</a:t>
            </a:r>
            <a:endParaRPr b="0" lang="en-US" sz="1800" spc="-1" strike="noStrike">
              <a:latin typeface="DejaVu Sans"/>
            </a:endParaRPr>
          </a:p>
          <a:p>
            <a:pPr lvl="2" marL="11095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Servers</a:t>
            </a: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Vulnerability in domain name parsing</a:t>
            </a:r>
            <a:endParaRPr b="0" lang="en-US" sz="1800" spc="-1" strike="noStrike">
              <a:latin typeface="DejaVu Sans"/>
            </a:endParaRPr>
          </a:p>
          <a:p>
            <a:pPr>
              <a:lnSpc>
                <a:spcPct val="100000"/>
              </a:lnSpc>
              <a:spcBef>
                <a:spcPts val="360"/>
              </a:spcBef>
              <a:buNone/>
            </a:pPr>
            <a:endParaRPr b="0" lang="en-US" sz="1800" spc="-1" strike="noStrike">
              <a:latin typeface="DejaVu Sans"/>
            </a:endParaRPr>
          </a:p>
        </p:txBody>
      </p:sp>
      <p:sp>
        <p:nvSpPr>
          <p:cNvPr id="188" name="CustomShape 3"/>
          <p:cNvSpPr/>
          <p:nvPr/>
        </p:nvSpPr>
        <p:spPr>
          <a:xfrm>
            <a:off x="263520" y="6411600"/>
            <a:ext cx="89719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DejaVu Sans"/>
                <a:ea typeface="Roboto"/>
              </a:rPr>
              <a:t>https://www.forescout.com/company/resources/namewreck-breaking-and-fixing-dns-implementations/</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CustomShape 1"/>
          <p:cNvSpPr/>
          <p:nvPr/>
        </p:nvSpPr>
        <p:spPr>
          <a:xfrm>
            <a:off x="335520" y="764640"/>
            <a:ext cx="10749960" cy="500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Ripple20</a:t>
            </a:r>
            <a:endParaRPr b="0" lang="en-US" sz="2400" spc="-1" strike="noStrike">
              <a:latin typeface="DejaVu Sans"/>
            </a:endParaRPr>
          </a:p>
        </p:txBody>
      </p:sp>
      <p:sp>
        <p:nvSpPr>
          <p:cNvPr id="190" name="CustomShape 2"/>
          <p:cNvSpPr/>
          <p:nvPr/>
        </p:nvSpPr>
        <p:spPr>
          <a:xfrm>
            <a:off x="335520" y="1268640"/>
            <a:ext cx="10749960" cy="5037480"/>
          </a:xfrm>
          <a:prstGeom prst="rect">
            <a:avLst/>
          </a:prstGeom>
          <a:noFill/>
          <a:ln w="0">
            <a:noFill/>
          </a:ln>
        </p:spPr>
        <p:style>
          <a:lnRef idx="0"/>
          <a:fillRef idx="0"/>
          <a:effectRef idx="0"/>
          <a:fontRef idx="minor"/>
        </p:style>
        <p:txBody>
          <a:bodyPr lIns="90000" rIns="90000" tIns="45000" bIns="45000" anchor="ctr">
            <a:noAutofit/>
          </a:bodyPr>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19 vulnerabilities including remote code execution in widely used low-level TCP/IP-stack library distributed under various names</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Affected vendors range from one-person boutique shops to Fortune 500 multinational corporations, including HP, Schneider Electric, Intel,  Rockwell Automation, Caterpillar, Baxter, as well as many other major international vendors suspected of being of vulnerable in medical, transportation, industrial control, enterprise, energy (oil/gas), telecom, retail and commerce, and other industries.” – JSOF</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lvl="1" marL="652320" indent="-19296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Demonstration: Turning off IoT UPS</a:t>
            </a:r>
            <a:endParaRPr b="0" lang="en-US" sz="1800" spc="-1" strike="noStrike">
              <a:latin typeface="DejaVu Sans"/>
            </a:endParaRPr>
          </a:p>
        </p:txBody>
      </p:sp>
      <p:sp>
        <p:nvSpPr>
          <p:cNvPr id="191" name="CustomShape 3"/>
          <p:cNvSpPr/>
          <p:nvPr/>
        </p:nvSpPr>
        <p:spPr>
          <a:xfrm>
            <a:off x="263520" y="6411600"/>
            <a:ext cx="89719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DejaVu Sans"/>
                <a:ea typeface="Roboto"/>
              </a:rPr>
              <a:t>https://www.jsof-tech.com/disclosures/ripple20/</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35520" y="764640"/>
            <a:ext cx="10739520" cy="490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License</a:t>
            </a:r>
            <a:endParaRPr b="0" lang="en-US" sz="2400" spc="-1" strike="noStrike">
              <a:latin typeface="DejaVu Sans"/>
            </a:endParaRPr>
          </a:p>
        </p:txBody>
      </p:sp>
      <p:sp>
        <p:nvSpPr>
          <p:cNvPr id="147" name="CustomShape 2"/>
          <p:cNvSpPr/>
          <p:nvPr/>
        </p:nvSpPr>
        <p:spPr>
          <a:xfrm>
            <a:off x="335520" y="1268280"/>
            <a:ext cx="10739520" cy="502704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endParaRPr b="0" lang="en-US" sz="1800" spc="-1" strike="noStrike">
              <a:latin typeface="DejaVu Sans"/>
            </a:endParaRPr>
          </a:p>
          <a:p>
            <a:pPr marL="195120" indent="-1828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work is licensed under a </a:t>
            </a:r>
            <a:r>
              <a:rPr b="1" lang="en-US" sz="1800" spc="-1" strike="noStrike">
                <a:solidFill>
                  <a:srgbClr val="000000"/>
                </a:solidFill>
                <a:latin typeface="DejaVu Sans"/>
                <a:ea typeface="DejaVu Sans"/>
              </a:rPr>
              <a:t>Creative Commons Attribution-ShareAlike 4.0 International License</a:t>
            </a:r>
            <a:r>
              <a:rPr b="0" lang="en-US" sz="1800" spc="-1" strike="noStrike">
                <a:solidFill>
                  <a:srgbClr val="000000"/>
                </a:solidFill>
                <a:latin typeface="DejaVu Sans"/>
                <a:ea typeface="DejaVu Sans"/>
              </a:rPr>
              <a:t>. To view a copy of this license, please refer to </a:t>
            </a:r>
            <a:r>
              <a:rPr b="0" lang="en-US" sz="1800" spc="-1" strike="noStrike" u="sng">
                <a:solidFill>
                  <a:srgbClr val="0000ff"/>
                </a:solidFill>
                <a:uFillTx/>
                <a:latin typeface="DejaVu Sans"/>
                <a:ea typeface="DejaVu Sans"/>
                <a:hlinkClick r:id="rId1"/>
              </a:rPr>
              <a:t>https://creativecommons.org/licenses/by-sa/4.0/</a:t>
            </a:r>
            <a:r>
              <a:rPr b="0" lang="en-US" sz="1800" spc="-1" strike="noStrike">
                <a:solidFill>
                  <a:srgbClr val="000000"/>
                </a:solidFill>
                <a:latin typeface="DejaVu Sans"/>
                <a:ea typeface="DejaVu Sans"/>
              </a:rPr>
              <a:t> .</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195120" indent="-1828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Updated versions of these slides will be available in our </a:t>
            </a:r>
            <a:r>
              <a:rPr b="0" lang="en-US" sz="1800" spc="-1" strike="noStrike" u="sng">
                <a:solidFill>
                  <a:srgbClr val="0000ff"/>
                </a:solidFill>
                <a:uFillTx/>
                <a:latin typeface="DejaVu Sans"/>
                <a:ea typeface="DejaVu Sans"/>
                <a:hlinkClick r:id="rId2"/>
              </a:rPr>
              <a:t>Github repository</a:t>
            </a:r>
            <a:r>
              <a:rPr b="0" lang="en-US" sz="1800" spc="-1" strike="noStrike">
                <a:solidFill>
                  <a:srgbClr val="000000"/>
                </a:solidFill>
                <a:latin typeface="DejaVu Sans"/>
                <a:ea typeface="DejaVu Sans"/>
              </a:rPr>
              <a:t>.</a:t>
            </a:r>
            <a:endParaRPr b="0" lang="en-US" sz="1800" spc="-1" strike="noStrike">
              <a:latin typeface="DejaVu Sans"/>
            </a:endParaRPr>
          </a:p>
          <a:p>
            <a:pPr>
              <a:lnSpc>
                <a:spcPct val="100000"/>
              </a:lnSpc>
              <a:spcBef>
                <a:spcPts val="360"/>
              </a:spcBef>
              <a:buNone/>
            </a:pP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335520" y="764640"/>
            <a:ext cx="10749960" cy="500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Library Vulnerabilities</a:t>
            </a:r>
            <a:endParaRPr b="0" lang="en-US" sz="2400" spc="-1" strike="noStrike">
              <a:latin typeface="DejaVu Sans"/>
            </a:endParaRPr>
          </a:p>
        </p:txBody>
      </p:sp>
      <p:sp>
        <p:nvSpPr>
          <p:cNvPr id="193" name="CustomShape 2"/>
          <p:cNvSpPr/>
          <p:nvPr/>
        </p:nvSpPr>
        <p:spPr>
          <a:xfrm>
            <a:off x="335520" y="1268640"/>
            <a:ext cx="10749960" cy="5037480"/>
          </a:xfrm>
          <a:prstGeom prst="rect">
            <a:avLst/>
          </a:prstGeom>
          <a:noFill/>
          <a:ln w="0">
            <a:noFill/>
          </a:ln>
        </p:spPr>
        <p:style>
          <a:lnRef idx="0"/>
          <a:fillRef idx="0"/>
          <a:effectRef idx="0"/>
          <a:fontRef idx="minor"/>
        </p:style>
        <p:txBody>
          <a:bodyPr lIns="90000" rIns="90000" tIns="45000" bIns="45000" anchor="ctr">
            <a:noAutofit/>
          </a:bodyPr>
          <a:p>
            <a:pPr marL="360">
              <a:lnSpc>
                <a:spcPct val="150000"/>
              </a:lnSpc>
              <a:spcBef>
                <a:spcPts val="360"/>
              </a:spcBef>
              <a:buNone/>
            </a:pPr>
            <a:r>
              <a:rPr b="0" lang="en-US" sz="1800" spc="-1" strike="noStrike">
                <a:solidFill>
                  <a:srgbClr val="000000"/>
                </a:solidFill>
                <a:latin typeface="DejaVu Sans"/>
                <a:ea typeface="DejaVu Sans"/>
              </a:rPr>
              <a:t>Lessons learned:</a:t>
            </a:r>
            <a:endParaRPr b="0" lang="en-US" sz="1800" spc="-1" strike="noStrike">
              <a:latin typeface="DejaVu Sans"/>
            </a:endParaRPr>
          </a:p>
          <a:p>
            <a:pPr lvl="1" marL="652320" indent="-19296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Even widely used libraries can contain grave security issues</a:t>
            </a:r>
            <a:endParaRPr b="0" lang="en-US" sz="1800" spc="-1" strike="noStrike">
              <a:latin typeface="DejaVu Sans"/>
            </a:endParaRPr>
          </a:p>
          <a:p>
            <a:pPr>
              <a:lnSpc>
                <a:spcPct val="150000"/>
              </a:lnSpc>
              <a:spcBef>
                <a:spcPts val="360"/>
              </a:spcBef>
              <a:buNone/>
            </a:pP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35520" y="4406760"/>
            <a:ext cx="10749240" cy="1358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000" spc="-1" strike="noStrike" cap="all">
                <a:solidFill>
                  <a:srgbClr val="008c4f"/>
                </a:solidFill>
                <a:latin typeface="DejaVu Sans"/>
                <a:ea typeface="DejaVu Sans"/>
              </a:rPr>
              <a:t>SECURING the IoT</a:t>
            </a:r>
            <a:endParaRPr b="0" lang="en-US" sz="3000" spc="-1" strike="noStrike">
              <a:latin typeface="DejaVu Sans"/>
            </a:endParaRPr>
          </a:p>
        </p:txBody>
      </p:sp>
      <p:sp>
        <p:nvSpPr>
          <p:cNvPr id="195" name="CustomShape 2"/>
          <p:cNvSpPr/>
          <p:nvPr/>
        </p:nvSpPr>
        <p:spPr>
          <a:xfrm>
            <a:off x="335520" y="2906640"/>
            <a:ext cx="10749240" cy="14961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35520" y="764640"/>
            <a:ext cx="10749960" cy="500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Security</a:t>
            </a:r>
            <a:endParaRPr b="0" lang="en-US" sz="2400" spc="-1" strike="noStrike">
              <a:latin typeface="DejaVu Sans"/>
            </a:endParaRPr>
          </a:p>
        </p:txBody>
      </p:sp>
      <p:sp>
        <p:nvSpPr>
          <p:cNvPr id="197" name="CustomShape 2"/>
          <p:cNvSpPr/>
          <p:nvPr/>
        </p:nvSpPr>
        <p:spPr>
          <a:xfrm>
            <a:off x="335520" y="1268640"/>
            <a:ext cx="10749960" cy="5037480"/>
          </a:xfrm>
          <a:prstGeom prst="rect">
            <a:avLst/>
          </a:prstGeom>
          <a:noFill/>
          <a:ln w="0">
            <a:noFill/>
          </a:ln>
        </p:spPr>
        <p:style>
          <a:lnRef idx="0"/>
          <a:fillRef idx="0"/>
          <a:effectRef idx="0"/>
          <a:fontRef idx="minor"/>
        </p:style>
        <p:txBody>
          <a:bodyPr lIns="90000" rIns="90000" tIns="45000" bIns="45000" anchor="ctr">
            <a:noAutofit/>
          </a:bodyPr>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General best practices for developing secure software</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Avoid common issues:</a:t>
            </a:r>
            <a:endParaRPr b="0" lang="en-US" sz="1800" spc="-1" strike="noStrike">
              <a:latin typeface="DejaVu Sans"/>
            </a:endParaRPr>
          </a:p>
          <a:p>
            <a:pPr lvl="3" marL="864000" indent="-21456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Buffer overflows</a:t>
            </a:r>
            <a:endParaRPr b="0" lang="en-US" sz="1800" spc="-1" strike="noStrike">
              <a:latin typeface="DejaVu Sans"/>
            </a:endParaRPr>
          </a:p>
          <a:p>
            <a:pPr lvl="3" marL="864000" indent="-21456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SQL injections</a:t>
            </a:r>
            <a:endParaRPr b="0" lang="en-US" sz="1800" spc="-1" strike="noStrike">
              <a:latin typeface="DejaVu Sans"/>
            </a:endParaRPr>
          </a:p>
          <a:p>
            <a:pPr lvl="3" marL="864000" indent="-21456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etc..</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Input validation</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Secure defaults</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Overall system design</a:t>
            </a: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May also need to consider hardware security</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Tamper-proof devices</a:t>
            </a: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However: Often IoT devices are not designed with security in mind from the start.</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335520" y="764640"/>
            <a:ext cx="10749960" cy="500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Cryptography (1)</a:t>
            </a:r>
            <a:endParaRPr b="0" lang="en-US" sz="2400" spc="-1" strike="noStrike">
              <a:latin typeface="DejaVu Sans"/>
            </a:endParaRPr>
          </a:p>
        </p:txBody>
      </p:sp>
      <p:sp>
        <p:nvSpPr>
          <p:cNvPr id="199" name="CustomShape 2"/>
          <p:cNvSpPr/>
          <p:nvPr/>
        </p:nvSpPr>
        <p:spPr>
          <a:xfrm>
            <a:off x="335520" y="1268640"/>
            <a:ext cx="10749960" cy="5037480"/>
          </a:xfrm>
          <a:prstGeom prst="rect">
            <a:avLst/>
          </a:prstGeom>
          <a:noFill/>
          <a:ln w="0">
            <a:noFill/>
          </a:ln>
        </p:spPr>
        <p:style>
          <a:lnRef idx="0"/>
          <a:fillRef idx="0"/>
          <a:effectRef idx="0"/>
          <a:fontRef idx="minor"/>
        </p:style>
        <p:txBody>
          <a:bodyPr lIns="90000" rIns="90000" tIns="45000" bIns="45000" anchor="ctr">
            <a:noAutofit/>
          </a:bodyPr>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Consider low-power devices</a:t>
            </a: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Common protocols (SSL/TLS) often too heavy</a:t>
            </a: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Main things to consider:</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Confidentiality</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Integrity</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Authentication</a:t>
            </a: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Different approaches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35520" y="764640"/>
            <a:ext cx="10749960" cy="500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Cryptography (2)</a:t>
            </a:r>
            <a:endParaRPr b="0" lang="en-US" sz="2400" spc="-1" strike="noStrike">
              <a:latin typeface="DejaVu Sans"/>
            </a:endParaRPr>
          </a:p>
        </p:txBody>
      </p:sp>
      <p:sp>
        <p:nvSpPr>
          <p:cNvPr id="201" name="CustomShape 2"/>
          <p:cNvSpPr/>
          <p:nvPr/>
        </p:nvSpPr>
        <p:spPr>
          <a:xfrm>
            <a:off x="335520" y="1268640"/>
            <a:ext cx="10749960" cy="5037480"/>
          </a:xfrm>
          <a:prstGeom prst="rect">
            <a:avLst/>
          </a:prstGeom>
          <a:noFill/>
          <a:ln w="0">
            <a:noFill/>
          </a:ln>
        </p:spPr>
        <p:style>
          <a:lnRef idx="0"/>
          <a:fillRef idx="0"/>
          <a:effectRef idx="0"/>
          <a:fontRef idx="minor"/>
        </p:style>
        <p:txBody>
          <a:bodyPr lIns="90000" rIns="90000" tIns="45000" bIns="45000" anchor="ctr">
            <a:noAutofit/>
          </a:bodyPr>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RSA too heavy for very low-powered devices</a:t>
            </a: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ECC can be acceptable, but still slow</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Main focus on symmetric cryptography:</a:t>
            </a:r>
            <a:endParaRPr b="0" lang="en-US" sz="1800" spc="-1" strike="noStrike">
              <a:latin typeface="DejaVu Sans"/>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AES128 can perform well even on 8bit micro-controllers</a:t>
            </a:r>
            <a:endParaRPr b="0" lang="en-US" sz="1800" spc="-1" strike="noStrike">
              <a:latin typeface="DejaVu Sans"/>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Block cipher based MACs</a:t>
            </a:r>
            <a:endParaRPr b="0" lang="en-US" sz="1800" spc="-1" strike="noStrike">
              <a:latin typeface="DejaVu Sans"/>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SipHash (but is short)</a:t>
            </a:r>
            <a:endParaRPr b="0" lang="en-US" sz="1800" spc="-1" strike="noStrike">
              <a:latin typeface="DejaVu Sans"/>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SHA family comparatively slow</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Issue: Shared keys</a:t>
            </a:r>
            <a:endParaRPr b="0" lang="en-US" sz="1800" spc="-1" strike="noStrike">
              <a:latin typeface="DejaVu Sans"/>
            </a:endParaRPr>
          </a:p>
        </p:txBody>
      </p:sp>
      <p:pic>
        <p:nvPicPr>
          <p:cNvPr id="202" name="Grafik 4" descr=""/>
          <p:cNvPicPr/>
          <p:nvPr/>
        </p:nvPicPr>
        <p:blipFill>
          <a:blip r:embed="rId1"/>
          <a:stretch/>
        </p:blipFill>
        <p:spPr>
          <a:xfrm>
            <a:off x="7289640" y="840960"/>
            <a:ext cx="3772080" cy="2265480"/>
          </a:xfrm>
          <a:prstGeom prst="rect">
            <a:avLst/>
          </a:prstGeom>
          <a:ln w="0">
            <a:noFill/>
          </a:ln>
        </p:spPr>
      </p:pic>
      <p:pic>
        <p:nvPicPr>
          <p:cNvPr id="203" name="Grafik 5" descr=""/>
          <p:cNvPicPr/>
          <p:nvPr/>
        </p:nvPicPr>
        <p:blipFill>
          <a:blip r:embed="rId2"/>
          <a:stretch/>
        </p:blipFill>
        <p:spPr>
          <a:xfrm>
            <a:off x="7315200" y="3291840"/>
            <a:ext cx="3801240" cy="2307600"/>
          </a:xfrm>
          <a:prstGeom prst="rect">
            <a:avLst/>
          </a:prstGeom>
          <a:ln w="0">
            <a:noFill/>
          </a:ln>
        </p:spPr>
      </p:pic>
      <p:sp>
        <p:nvSpPr>
          <p:cNvPr id="204" name="CustomShape 3"/>
          <p:cNvSpPr/>
          <p:nvPr/>
        </p:nvSpPr>
        <p:spPr>
          <a:xfrm>
            <a:off x="7772400" y="5669280"/>
            <a:ext cx="320868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https://www.mdpi.com/1424-8220/15/8/19560/htm</a:t>
            </a:r>
            <a:endParaRPr b="0" lang="en-US" sz="900" spc="-1" strike="noStrike">
              <a:latin typeface="DejaVu Sans"/>
            </a:endParaRPr>
          </a:p>
        </p:txBody>
      </p:sp>
      <p:sp>
        <p:nvSpPr>
          <p:cNvPr id="205" name="CustomShape 4"/>
          <p:cNvSpPr/>
          <p:nvPr/>
        </p:nvSpPr>
        <p:spPr>
          <a:xfrm>
            <a:off x="263520" y="6411600"/>
            <a:ext cx="1089108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O. Alfandi, A. Bochem, A. Kellner, C. Göge, D. Hogrefe (2015) – Secure and Authenticated Data Communication in Wireless Sensor Networks – https://www.mdpi.com/1424-8220/15/8/19560/htm – </a:t>
            </a:r>
            <a:r>
              <a:rPr b="0" lang="de-DE" sz="900" spc="-1" strike="noStrike" u="sng">
                <a:solidFill>
                  <a:srgbClr val="0000ff"/>
                </a:solidFill>
                <a:uFillTx/>
                <a:latin typeface="Roboto"/>
                <a:ea typeface="Roboto"/>
                <a:hlinkClick r:id="rId3"/>
              </a:rPr>
              <a:t>CC BY 4.0</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35520" y="764640"/>
            <a:ext cx="10749960" cy="500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Privacy</a:t>
            </a:r>
            <a:endParaRPr b="0" lang="en-US" sz="2400" spc="-1" strike="noStrike">
              <a:latin typeface="DejaVu Sans"/>
            </a:endParaRPr>
          </a:p>
        </p:txBody>
      </p:sp>
      <p:sp>
        <p:nvSpPr>
          <p:cNvPr id="207" name="CustomShape 2"/>
          <p:cNvSpPr/>
          <p:nvPr/>
        </p:nvSpPr>
        <p:spPr>
          <a:xfrm>
            <a:off x="335520" y="1268640"/>
            <a:ext cx="10749960" cy="5037480"/>
          </a:xfrm>
          <a:prstGeom prst="rect">
            <a:avLst/>
          </a:prstGeom>
          <a:noFill/>
          <a:ln w="0">
            <a:noFill/>
          </a:ln>
        </p:spPr>
        <p:style>
          <a:lnRef idx="0"/>
          <a:fillRef idx="0"/>
          <a:effectRef idx="0"/>
          <a:fontRef idx="minor"/>
        </p:style>
        <p:txBody>
          <a:bodyPr lIns="90000" rIns="90000" tIns="45000" bIns="45000" anchor="ctr">
            <a:noAutofit/>
          </a:bodyPr>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Complex topic</a:t>
            </a:r>
            <a:endParaRPr b="0" lang="en-US" sz="1800" spc="-1" strike="noStrike">
              <a:latin typeface="DejaVu Sans"/>
            </a:endParaRPr>
          </a:p>
          <a:p>
            <a:pPr marL="216000" indent="-21456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Requires:</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Secure implementations</a:t>
            </a:r>
            <a:endParaRPr b="0" lang="en-US" sz="1800" spc="-1" strike="noStrike">
              <a:latin typeface="DejaVu Sans"/>
            </a:endParaRPr>
          </a:p>
          <a:p>
            <a:pPr lvl="1" marL="652320" indent="-19296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Additional care take to:</a:t>
            </a:r>
            <a:endParaRPr b="0" lang="en-US" sz="1800" spc="-1" strike="noStrike">
              <a:latin typeface="DejaVu Sans"/>
            </a:endParaRPr>
          </a:p>
          <a:p>
            <a:pPr lvl="3" marL="864000" indent="-21456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Minimize personal data being stored/processed</a:t>
            </a:r>
            <a:endParaRPr b="0" lang="en-US" sz="1800" spc="-1" strike="noStrike">
              <a:latin typeface="DejaVu Sans"/>
            </a:endParaRPr>
          </a:p>
          <a:p>
            <a:pPr lvl="3" marL="864000" indent="-21456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Where possible, process locally</a:t>
            </a:r>
            <a:endParaRPr b="0" lang="en-US" sz="1800" spc="-1" strike="noStrike">
              <a:latin typeface="DejaVu Sans"/>
            </a:endParaRPr>
          </a:p>
          <a:p>
            <a:pPr lvl="3" marL="864000" indent="-21456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Where necessary, store encrypted</a:t>
            </a:r>
            <a:endParaRPr b="0" lang="en-US" sz="1800" spc="-1" strike="noStrike">
              <a:latin typeface="DejaVu Sans"/>
            </a:endParaRPr>
          </a:p>
          <a:p>
            <a:pPr lvl="3" marL="864000" indent="-21456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Trust considerations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335520" y="1268640"/>
            <a:ext cx="10749240" cy="5036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buNone/>
              <a:tabLst>
                <a:tab algn="l" pos="0"/>
              </a:tabLst>
            </a:pPr>
            <a:r>
              <a:rPr b="1" lang="en-US" sz="4000" spc="-1" strike="noStrike">
                <a:solidFill>
                  <a:srgbClr val="000000"/>
                </a:solidFill>
                <a:latin typeface="DejaVu Sans"/>
                <a:ea typeface="DejaVu Sans"/>
              </a:rPr>
              <a:t>Questions?</a:t>
            </a:r>
            <a:endParaRPr b="0" lang="en-US" sz="4000" spc="-1" strike="noStrike">
              <a:latin typeface="DejaVu Sans"/>
            </a:endParaRPr>
          </a:p>
        </p:txBody>
      </p:sp>
      <p:sp>
        <p:nvSpPr>
          <p:cNvPr id="209" name="CustomShape 2"/>
          <p:cNvSpPr/>
          <p:nvPr/>
        </p:nvSpPr>
        <p:spPr>
          <a:xfrm>
            <a:off x="335520" y="764640"/>
            <a:ext cx="10749240" cy="5000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35520" y="4406760"/>
            <a:ext cx="10749240" cy="1358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3000" spc="-1" strike="noStrike" cap="all">
                <a:solidFill>
                  <a:srgbClr val="008c4f"/>
                </a:solidFill>
                <a:latin typeface="DejaVu Sans"/>
                <a:ea typeface="DejaVu Sans"/>
              </a:rPr>
              <a:t>Examples and Lessons Learned</a:t>
            </a:r>
            <a:endParaRPr b="0" lang="en-US" sz="3000" spc="-1" strike="noStrike">
              <a:latin typeface="DejaVu Sans"/>
            </a:endParaRPr>
          </a:p>
        </p:txBody>
      </p:sp>
      <p:sp>
        <p:nvSpPr>
          <p:cNvPr id="149" name="CustomShape 2"/>
          <p:cNvSpPr/>
          <p:nvPr/>
        </p:nvSpPr>
        <p:spPr>
          <a:xfrm>
            <a:off x="335520" y="2906640"/>
            <a:ext cx="10749240" cy="149616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Who Refuses to Wash Hands?</a:t>
            </a:r>
            <a:endParaRPr b="0" lang="en-US" sz="2400" spc="-1" strike="noStrike">
              <a:latin typeface="DejaVu Sans"/>
            </a:endParaRPr>
          </a:p>
        </p:txBody>
      </p:sp>
      <p:pic>
        <p:nvPicPr>
          <p:cNvPr id="151" name="Grafik 2" descr=""/>
          <p:cNvPicPr/>
          <p:nvPr/>
        </p:nvPicPr>
        <p:blipFill>
          <a:blip r:embed="rId1"/>
          <a:stretch/>
        </p:blipFill>
        <p:spPr>
          <a:xfrm>
            <a:off x="727560" y="2110320"/>
            <a:ext cx="9965160" cy="36867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Who Refuses to Wash Hands?</a:t>
            </a:r>
            <a:endParaRPr b="0" lang="en-US" sz="2400" spc="-1" strike="noStrike">
              <a:latin typeface="DejaVu Sans"/>
            </a:endParaRPr>
          </a:p>
        </p:txBody>
      </p:sp>
      <p:pic>
        <p:nvPicPr>
          <p:cNvPr id="153" name="" descr=""/>
          <p:cNvPicPr/>
          <p:nvPr/>
        </p:nvPicPr>
        <p:blipFill>
          <a:blip r:embed="rId1"/>
          <a:stretch/>
        </p:blipFill>
        <p:spPr>
          <a:xfrm>
            <a:off x="1097280" y="1265760"/>
            <a:ext cx="9051480" cy="5099760"/>
          </a:xfrm>
          <a:prstGeom prst="rect">
            <a:avLst/>
          </a:prstGeom>
          <a:ln w="0">
            <a:noFill/>
          </a:ln>
        </p:spPr>
      </p:pic>
      <p:sp>
        <p:nvSpPr>
          <p:cNvPr id="154" name="CustomShape 2"/>
          <p:cNvSpPr/>
          <p:nvPr/>
        </p:nvSpPr>
        <p:spPr>
          <a:xfrm>
            <a:off x="263520" y="6411600"/>
            <a:ext cx="9976680" cy="245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Swagatam Majumdar – https://commons.wikimedia.org/wiki/File:How_PIR_Sensor_Device_Detects_Human_Presence.gif – </a:t>
            </a:r>
            <a:r>
              <a:rPr b="0" lang="de-DE" sz="900" spc="-1" strike="noStrike" u="sng">
                <a:solidFill>
                  <a:srgbClr val="0000ff"/>
                </a:solidFill>
                <a:uFillTx/>
                <a:latin typeface="Roboto"/>
                <a:ea typeface="Roboto"/>
                <a:hlinkClick r:id="rId2"/>
              </a:rPr>
              <a:t>CC BY-SA 4.0</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Who Refuses to Wash Hands?</a:t>
            </a:r>
            <a:endParaRPr b="0" lang="en-US" sz="2400" spc="-1" strike="noStrike">
              <a:latin typeface="DejaVu Sans"/>
            </a:endParaRPr>
          </a:p>
        </p:txBody>
      </p:sp>
      <p:pic>
        <p:nvPicPr>
          <p:cNvPr id="156" name="" descr=""/>
          <p:cNvPicPr/>
          <p:nvPr/>
        </p:nvPicPr>
        <p:blipFill>
          <a:blip r:embed="rId1"/>
          <a:stretch/>
        </p:blipFill>
        <p:spPr>
          <a:xfrm>
            <a:off x="745560" y="1884600"/>
            <a:ext cx="10057680" cy="42026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35520" y="764640"/>
            <a:ext cx="10749960" cy="500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Who Refuses to Wash Hands?</a:t>
            </a:r>
            <a:endParaRPr b="0" lang="en-US" sz="2400" spc="-1" strike="noStrike">
              <a:latin typeface="DejaVu Sans"/>
            </a:endParaRPr>
          </a:p>
        </p:txBody>
      </p:sp>
      <p:sp>
        <p:nvSpPr>
          <p:cNvPr id="158" name="CustomShape 2"/>
          <p:cNvSpPr/>
          <p:nvPr/>
        </p:nvSpPr>
        <p:spPr>
          <a:xfrm>
            <a:off x="335520" y="1268640"/>
            <a:ext cx="10749960" cy="5037480"/>
          </a:xfrm>
          <a:prstGeom prst="rect">
            <a:avLst/>
          </a:prstGeom>
          <a:noFill/>
          <a:ln w="0">
            <a:noFill/>
          </a:ln>
        </p:spPr>
        <p:style>
          <a:lnRef idx="0"/>
          <a:fillRef idx="0"/>
          <a:effectRef idx="0"/>
          <a:fontRef idx="minor"/>
        </p:style>
        <p:txBody>
          <a:bodyPr lIns="90000" rIns="90000" tIns="45000" bIns="45000" anchor="ctr">
            <a:noAutofit/>
          </a:bodyPr>
          <a:p>
            <a:pPr marL="360">
              <a:lnSpc>
                <a:spcPct val="150000"/>
              </a:lnSpc>
              <a:spcBef>
                <a:spcPts val="360"/>
              </a:spcBef>
              <a:buNone/>
            </a:pPr>
            <a:r>
              <a:rPr b="0" lang="en-US" sz="1800" spc="-1" strike="noStrike">
                <a:solidFill>
                  <a:srgbClr val="000000"/>
                </a:solidFill>
                <a:latin typeface="DejaVu Sans"/>
                <a:ea typeface="DejaVu Sans"/>
              </a:rPr>
              <a:t>Lessons learned:</a:t>
            </a:r>
            <a:endParaRPr b="0" lang="en-US" sz="1800" spc="-1" strike="noStrike">
              <a:latin typeface="DejaVu Sans"/>
            </a:endParaRPr>
          </a:p>
          <a:p>
            <a:pPr lvl="1" marL="652320" indent="-19296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Correlation of data might reveal interesting and unexpected information.</a:t>
            </a:r>
            <a:endParaRPr b="0" lang="en-US" sz="1800" spc="-1" strike="noStrike">
              <a:latin typeface="DejaVu Sans"/>
            </a:endParaRPr>
          </a:p>
          <a:p>
            <a:pPr lvl="1" marL="652320" indent="-19296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Implement existing IT security and data protection concepts (KNX can be operated securely) → e.g. encryption and authentication.</a:t>
            </a:r>
            <a:endParaRPr b="0" lang="en-US" sz="1800" spc="-1" strike="noStrike">
              <a:latin typeface="DejaVu Sans"/>
            </a:endParaRPr>
          </a:p>
          <a:p>
            <a:pPr lvl="1" marL="652320" indent="-19296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 general:</a:t>
            </a:r>
            <a:endParaRPr b="0" lang="en-US" sz="1800" spc="-1" strike="noStrike">
              <a:latin typeface="DejaVu Sans"/>
            </a:endParaRPr>
          </a:p>
          <a:p>
            <a:pPr lvl="2" marL="1109520" indent="-192960">
              <a:lnSpc>
                <a:spcPct val="150000"/>
              </a:lnSpc>
              <a:spcBef>
                <a:spcPts val="360"/>
              </a:spcBef>
              <a:buClr>
                <a:srgbClr val="000000"/>
              </a:buClr>
              <a:buSzPct val="45000"/>
              <a:buFont typeface="icomoon"/>
              <a:buChar char="—"/>
            </a:pPr>
            <a:r>
              <a:rPr b="0" lang="en-US" sz="1800" spc="-1" strike="noStrike">
                <a:solidFill>
                  <a:srgbClr val="000000"/>
                </a:solidFill>
                <a:latin typeface="DejaVu Sans"/>
                <a:ea typeface="DejaVu Sans"/>
              </a:rPr>
              <a:t>Collect/store/analyze data vs. GDPR</a:t>
            </a:r>
            <a:endParaRPr b="0" lang="en-US" sz="1800" spc="-1" strike="noStrike">
              <a:latin typeface="DejaVu Sans"/>
            </a:endParaRPr>
          </a:p>
          <a:p>
            <a:pPr lvl="2" marL="1109520" indent="-192960">
              <a:lnSpc>
                <a:spcPct val="150000"/>
              </a:lnSpc>
              <a:spcBef>
                <a:spcPts val="360"/>
              </a:spcBef>
              <a:buClr>
                <a:srgbClr val="000000"/>
              </a:buClr>
              <a:buSzPct val="45000"/>
              <a:buFont typeface="icomoon"/>
              <a:buChar char="—"/>
            </a:pPr>
            <a:r>
              <a:rPr b="0" lang="en-US" sz="1800" spc="-1" strike="noStrike">
                <a:solidFill>
                  <a:srgbClr val="000000"/>
                </a:solidFill>
                <a:latin typeface="DejaVu Sans"/>
                <a:ea typeface="DejaVu Sans"/>
              </a:rPr>
              <a:t>Stored data must be secured and protected accordingly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Jeep Cherokee Hack 2015</a:t>
            </a:r>
            <a:endParaRPr b="0" lang="en-US" sz="2400" spc="-1" strike="noStrike">
              <a:latin typeface="DejaVu Sans"/>
            </a:endParaRPr>
          </a:p>
        </p:txBody>
      </p:sp>
      <p:sp>
        <p:nvSpPr>
          <p:cNvPr id="160" name="CustomShape 2"/>
          <p:cNvSpPr/>
          <p:nvPr/>
        </p:nvSpPr>
        <p:spPr>
          <a:xfrm>
            <a:off x="263520" y="6411600"/>
            <a:ext cx="9976680" cy="2451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EurovisionNim – https://commons.wikimedia.org/wiki/File:2015_Jeep_Cherokee_(KL)_Longitude_wagon_(2018-09-03)_01.jpg – </a:t>
            </a:r>
            <a:r>
              <a:rPr b="0" lang="de-DE" sz="900" spc="-1" strike="noStrike" u="sng">
                <a:solidFill>
                  <a:srgbClr val="0000ff"/>
                </a:solidFill>
                <a:uFillTx/>
                <a:latin typeface="Roboto"/>
                <a:ea typeface="Roboto"/>
                <a:hlinkClick r:id="rId1"/>
              </a:rPr>
              <a:t>CC BY-SA 4.0</a:t>
            </a:r>
            <a:endParaRPr b="0" lang="en-US" sz="900" spc="-1" strike="noStrike">
              <a:latin typeface="DejaVu Sans"/>
            </a:endParaRPr>
          </a:p>
        </p:txBody>
      </p:sp>
      <p:pic>
        <p:nvPicPr>
          <p:cNvPr id="161" name="" descr=""/>
          <p:cNvPicPr/>
          <p:nvPr/>
        </p:nvPicPr>
        <p:blipFill>
          <a:blip r:embed="rId2"/>
          <a:stretch/>
        </p:blipFill>
        <p:spPr>
          <a:xfrm>
            <a:off x="1463040" y="1371600"/>
            <a:ext cx="8631720" cy="49424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335520" y="764640"/>
            <a:ext cx="10749240" cy="500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Jeep Cherokee Hack 2015</a:t>
            </a:r>
            <a:endParaRPr b="0" lang="en-US" sz="2400" spc="-1" strike="noStrike">
              <a:latin typeface="DejaVu Sans"/>
            </a:endParaRPr>
          </a:p>
        </p:txBody>
      </p:sp>
      <p:sp>
        <p:nvSpPr>
          <p:cNvPr id="163" name="CustomShape 2"/>
          <p:cNvSpPr/>
          <p:nvPr/>
        </p:nvSpPr>
        <p:spPr>
          <a:xfrm>
            <a:off x="263520" y="6411600"/>
            <a:ext cx="725292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900" spc="-1" strike="noStrike">
                <a:solidFill>
                  <a:srgbClr val="a6a6a6"/>
                </a:solidFill>
                <a:latin typeface="Roboto"/>
                <a:ea typeface="Roboto"/>
              </a:rPr>
              <a:t>https://www.kaspersky.com/blog/blackhat-jeep-cherokee-hack-explained/9493/</a:t>
            </a:r>
            <a:endParaRPr b="0" lang="en-US" sz="900" spc="-1" strike="noStrike">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TotalTime>
  <Application>LibreOffice/7.3.3.2$Linux_X86_64 LibreOffice_project/30$Build-2</Application>
  <AppVersion>15.0000</AppVersion>
  <Words>781</Words>
  <Paragraphs>123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cp:lastPrinted>2019-04-04T14:01:13Z</cp:lastPrinted>
  <dcterms:modified xsi:type="dcterms:W3CDTF">2022-05-18T14:13:41Z</dcterms:modified>
  <cp:revision>3142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21</vt:i4>
  </property>
</Properties>
</file>