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41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</p:sldIdLst>
  <p:sldSz cx="12192000" cy="6858000"/>
  <p:notesSz cx="7772400" cy="10058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commentAuthors" Target="commentAuthor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2-01-31T12:59:36" idx="1">
    <p:pos x="0" y="0"/>
    <p:text>Add these headings to the lecture slides where they will be placed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notes format</a:t>
            </a:r>
          </a:p>
        </p:txBody>
      </p:sp>
      <p:sp>
        <p:nvSpPr>
          <p:cNvPr id="18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&lt;header&gt;</a:t>
            </a:r>
          </a:p>
        </p:txBody>
      </p:sp>
      <p:sp>
        <p:nvSpPr>
          <p:cNvPr id="187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188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89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75F85AC6-6628-4511-B9FF-9EEDD872DD38}" type="slidenum"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‹Nr.›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70120" y="1257480"/>
            <a:ext cx="6026760" cy="3388320"/>
          </a:xfrm>
          <a:prstGeom prst="rect">
            <a:avLst/>
          </a:prstGeom>
          <a:ln w="0">
            <a:noFill/>
          </a:ln>
        </p:spPr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777960" y="4840200"/>
            <a:ext cx="6210720" cy="395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 type="sldNum" idx="4"/>
          </p:nvPr>
        </p:nvSpPr>
        <p:spPr>
          <a:xfrm>
            <a:off x="4402080" y="9553680"/>
            <a:ext cx="3362760" cy="49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de-DE" sz="1200" b="0" strike="noStrike" spc="-1">
                <a:solidFill>
                  <a:srgbClr val="000000"/>
                </a:solidFill>
                <a:latin typeface="DejaVu Serif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D0690585-795C-4545-B62A-A0EDE536EAF9}" type="slidenum">
              <a:rPr lang="de-DE" sz="1200" b="0" strike="noStrike" spc="-1">
                <a:solidFill>
                  <a:srgbClr val="000000"/>
                </a:solidFill>
                <a:latin typeface="DejaVu Serif"/>
              </a:rPr>
              <a:t>25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70120" y="1257480"/>
            <a:ext cx="6026760" cy="3388320"/>
          </a:xfrm>
          <a:prstGeom prst="rect">
            <a:avLst/>
          </a:prstGeom>
          <a:ln w="0">
            <a:noFill/>
          </a:ln>
        </p:spPr>
      </p:sp>
      <p:sp>
        <p:nvSpPr>
          <p:cNvPr id="352" name="PlaceHolder 2"/>
          <p:cNvSpPr>
            <a:spLocks noGrp="1"/>
          </p:cNvSpPr>
          <p:nvPr>
            <p:ph type="body"/>
          </p:nvPr>
        </p:nvSpPr>
        <p:spPr>
          <a:xfrm>
            <a:off x="777960" y="4840200"/>
            <a:ext cx="6210720" cy="395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PlaceHolder 3"/>
          <p:cNvSpPr>
            <a:spLocks noGrp="1"/>
          </p:cNvSpPr>
          <p:nvPr>
            <p:ph type="sldNum" idx="5"/>
          </p:nvPr>
        </p:nvSpPr>
        <p:spPr>
          <a:xfrm>
            <a:off x="4402080" y="9553680"/>
            <a:ext cx="3362760" cy="49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de-DE" sz="1200" b="0" strike="noStrike" spc="-1">
                <a:solidFill>
                  <a:srgbClr val="000000"/>
                </a:solidFill>
                <a:latin typeface="DejaVu Serif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C531B0E-8E61-4B09-838C-5DCF3E3BDBDC}" type="slidenum">
              <a:rPr lang="de-DE" sz="1200" b="0" strike="noStrike" spc="-1">
                <a:solidFill>
                  <a:srgbClr val="000000"/>
                </a:solidFill>
                <a:latin typeface="DejaVu Serif"/>
              </a:rPr>
              <a:t>29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70120" y="1257480"/>
            <a:ext cx="6026760" cy="3388320"/>
          </a:xfrm>
          <a:prstGeom prst="rect">
            <a:avLst/>
          </a:prstGeom>
          <a:ln w="0">
            <a:noFill/>
          </a:ln>
        </p:spPr>
      </p:sp>
      <p:sp>
        <p:nvSpPr>
          <p:cNvPr id="355" name="PlaceHolder 2"/>
          <p:cNvSpPr>
            <a:spLocks noGrp="1"/>
          </p:cNvSpPr>
          <p:nvPr>
            <p:ph type="body"/>
          </p:nvPr>
        </p:nvSpPr>
        <p:spPr>
          <a:xfrm>
            <a:off x="777960" y="4840200"/>
            <a:ext cx="6210720" cy="395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 type="sldNum" idx="6"/>
          </p:nvPr>
        </p:nvSpPr>
        <p:spPr>
          <a:xfrm>
            <a:off x="4402080" y="9553680"/>
            <a:ext cx="3362760" cy="49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de-DE" sz="1200" b="0" strike="noStrike" spc="-1">
                <a:solidFill>
                  <a:srgbClr val="000000"/>
                </a:solidFill>
                <a:latin typeface="DejaVu Serif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B87A36A-38BA-42C4-B18B-5CDAE7F7A41B}" type="slidenum">
              <a:rPr lang="de-DE" sz="1200" b="0" strike="noStrike" spc="-1">
                <a:solidFill>
                  <a:srgbClr val="000000"/>
                </a:solidFill>
                <a:latin typeface="DejaVu Serif"/>
              </a:rPr>
              <a:t>30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70120" y="1257480"/>
            <a:ext cx="6026760" cy="3388320"/>
          </a:xfrm>
          <a:prstGeom prst="rect">
            <a:avLst/>
          </a:prstGeom>
          <a:ln w="0">
            <a:noFill/>
          </a:ln>
        </p:spPr>
      </p:sp>
      <p:sp>
        <p:nvSpPr>
          <p:cNvPr id="358" name="PlaceHolder 2"/>
          <p:cNvSpPr>
            <a:spLocks noGrp="1"/>
          </p:cNvSpPr>
          <p:nvPr>
            <p:ph type="body"/>
          </p:nvPr>
        </p:nvSpPr>
        <p:spPr>
          <a:xfrm>
            <a:off x="777960" y="4840200"/>
            <a:ext cx="6210720" cy="395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 type="sldNum" idx="7"/>
          </p:nvPr>
        </p:nvSpPr>
        <p:spPr>
          <a:xfrm>
            <a:off x="4402080" y="9553680"/>
            <a:ext cx="3362760" cy="49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de-DE" sz="1200" b="0" strike="noStrike" spc="-1">
                <a:solidFill>
                  <a:srgbClr val="000000"/>
                </a:solidFill>
                <a:latin typeface="DejaVu Serif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12E20A9-59DC-422C-8EE7-3E87E6B37608}" type="slidenum">
              <a:rPr lang="de-DE" sz="1200" b="0" strike="noStrike" spc="-1">
                <a:solidFill>
                  <a:srgbClr val="000000"/>
                </a:solidFill>
                <a:latin typeface="DejaVu Serif"/>
              </a:rPr>
              <a:t>32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1"/>
          <p:cNvSpPr/>
          <p:nvPr/>
        </p:nvSpPr>
        <p:spPr>
          <a:xfrm>
            <a:off x="11444760" y="0"/>
            <a:ext cx="739440" cy="68482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" name="CustomShape 2"/>
          <p:cNvSpPr/>
          <p:nvPr/>
        </p:nvSpPr>
        <p:spPr>
          <a:xfrm>
            <a:off x="11438640" y="6453360"/>
            <a:ext cx="7563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fld id="{7496901B-7ACC-419F-8D33-B6C8DEAAD772}" type="slidenum">
              <a:rPr lang="en-US" sz="1800" b="0" strike="noStrike" spc="-1">
                <a:solidFill>
                  <a:srgbClr val="808080"/>
                </a:solidFill>
                <a:latin typeface="Arial"/>
                <a:ea typeface="DejaVu Sans"/>
              </a:rPr>
              <a:t>‹Nr.›</a:t>
            </a:fld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912240" y="1268280"/>
            <a:ext cx="9206280" cy="35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" name="Picture 19" descr="Logo_TUC_de_RGB"/>
          <p:cNvPicPr/>
          <p:nvPr/>
        </p:nvPicPr>
        <p:blipFill>
          <a:blip r:embed="rId14"/>
          <a:stretch/>
        </p:blipFill>
        <p:spPr>
          <a:xfrm>
            <a:off x="0" y="0"/>
            <a:ext cx="3050280" cy="560160"/>
          </a:xfrm>
          <a:prstGeom prst="rect">
            <a:avLst/>
          </a:prstGeom>
          <a:ln w="0">
            <a:noFill/>
          </a:ln>
        </p:spPr>
      </p:pic>
      <p:pic>
        <p:nvPicPr>
          <p:cNvPr id="4" name="Grafik 2"/>
          <p:cNvPicPr/>
          <p:nvPr/>
        </p:nvPicPr>
        <p:blipFill>
          <a:blip r:embed="rId15"/>
          <a:stretch/>
        </p:blipFill>
        <p:spPr>
          <a:xfrm>
            <a:off x="7430400" y="134640"/>
            <a:ext cx="3696120" cy="512280"/>
          </a:xfrm>
          <a:prstGeom prst="rect">
            <a:avLst/>
          </a:prstGeom>
          <a:ln w="0">
            <a:noFill/>
          </a:ln>
        </p:spPr>
      </p:pic>
      <p:sp>
        <p:nvSpPr>
          <p:cNvPr id="5" name="CustomShape 4"/>
          <p:cNvSpPr/>
          <p:nvPr/>
        </p:nvSpPr>
        <p:spPr>
          <a:xfrm>
            <a:off x="912240" y="1268280"/>
            <a:ext cx="9206280" cy="35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" name="CustomShape 5"/>
          <p:cNvSpPr/>
          <p:nvPr/>
        </p:nvSpPr>
        <p:spPr>
          <a:xfrm>
            <a:off x="11444760" y="0"/>
            <a:ext cx="739440" cy="68482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" name="CustomShape 7"/>
          <p:cNvSpPr/>
          <p:nvPr/>
        </p:nvSpPr>
        <p:spPr>
          <a:xfrm>
            <a:off x="0" y="6646680"/>
            <a:ext cx="1218564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lang="en-US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1444760" y="0"/>
            <a:ext cx="739440" cy="68482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11438640" y="6453360"/>
            <a:ext cx="7563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fld id="{D31DA8A9-8FF9-4B17-8F28-D8955814B327}" type="slidenum">
              <a:rPr lang="en-US" sz="1800" b="0" strike="noStrike" spc="-1">
                <a:solidFill>
                  <a:srgbClr val="808080"/>
                </a:solidFill>
                <a:latin typeface="Arial"/>
                <a:ea typeface="DejaVu Sans"/>
              </a:rPr>
              <a:t>‹Nr.›</a:t>
            </a:fld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912240" y="1268280"/>
            <a:ext cx="9206280" cy="35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9" name="Picture 19" descr="Logo_TUC_de_RGB"/>
          <p:cNvPicPr/>
          <p:nvPr/>
        </p:nvPicPr>
        <p:blipFill>
          <a:blip r:embed="rId14"/>
          <a:stretch/>
        </p:blipFill>
        <p:spPr>
          <a:xfrm>
            <a:off x="0" y="0"/>
            <a:ext cx="3050280" cy="560160"/>
          </a:xfrm>
          <a:prstGeom prst="rect">
            <a:avLst/>
          </a:prstGeom>
          <a:ln w="0">
            <a:noFill/>
          </a:ln>
        </p:spPr>
      </p:pic>
      <p:pic>
        <p:nvPicPr>
          <p:cNvPr id="50" name="Grafik 2"/>
          <p:cNvPicPr/>
          <p:nvPr/>
        </p:nvPicPr>
        <p:blipFill>
          <a:blip r:embed="rId15"/>
          <a:stretch/>
        </p:blipFill>
        <p:spPr>
          <a:xfrm>
            <a:off x="7430400" y="134640"/>
            <a:ext cx="3696120" cy="512280"/>
          </a:xfrm>
          <a:prstGeom prst="rect">
            <a:avLst/>
          </a:prstGeom>
          <a:ln w="0">
            <a:noFill/>
          </a:ln>
        </p:spPr>
      </p:pic>
      <p:sp>
        <p:nvSpPr>
          <p:cNvPr id="51" name="CustomShape 4"/>
          <p:cNvSpPr/>
          <p:nvPr/>
        </p:nvSpPr>
        <p:spPr>
          <a:xfrm>
            <a:off x="912240" y="1268280"/>
            <a:ext cx="9206280" cy="35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2" name="CustomShape 5"/>
          <p:cNvSpPr/>
          <p:nvPr/>
        </p:nvSpPr>
        <p:spPr>
          <a:xfrm>
            <a:off x="11444760" y="0"/>
            <a:ext cx="739440" cy="68482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3" name="CustomShape 7"/>
          <p:cNvSpPr/>
          <p:nvPr/>
        </p:nvSpPr>
        <p:spPr>
          <a:xfrm>
            <a:off x="0" y="6646680"/>
            <a:ext cx="1218564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lang="en-US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1444760" y="0"/>
            <a:ext cx="739440" cy="68482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11438640" y="6453360"/>
            <a:ext cx="7563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fld id="{91A25DE5-2D7A-4E63-B198-1EA86AA5E734}" type="slidenum">
              <a:rPr lang="en-US" sz="1800" b="0" strike="noStrike" spc="-1">
                <a:solidFill>
                  <a:srgbClr val="808080"/>
                </a:solidFill>
                <a:latin typeface="Arial"/>
                <a:ea typeface="DejaVu Sans"/>
              </a:rPr>
              <a:t>‹Nr.›</a:t>
            </a:fld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912240" y="1268280"/>
            <a:ext cx="9206280" cy="35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95" name="Picture 19" descr="Logo_TUC_de_RGB"/>
          <p:cNvPicPr/>
          <p:nvPr/>
        </p:nvPicPr>
        <p:blipFill>
          <a:blip r:embed="rId14"/>
          <a:stretch/>
        </p:blipFill>
        <p:spPr>
          <a:xfrm>
            <a:off x="0" y="0"/>
            <a:ext cx="3050280" cy="560160"/>
          </a:xfrm>
          <a:prstGeom prst="rect">
            <a:avLst/>
          </a:prstGeom>
          <a:ln w="0">
            <a:noFill/>
          </a:ln>
        </p:spPr>
      </p:pic>
      <p:pic>
        <p:nvPicPr>
          <p:cNvPr id="96" name="Grafik 2"/>
          <p:cNvPicPr/>
          <p:nvPr/>
        </p:nvPicPr>
        <p:blipFill>
          <a:blip r:embed="rId15"/>
          <a:stretch/>
        </p:blipFill>
        <p:spPr>
          <a:xfrm>
            <a:off x="7430400" y="134640"/>
            <a:ext cx="3696120" cy="512280"/>
          </a:xfrm>
          <a:prstGeom prst="rect">
            <a:avLst/>
          </a:prstGeom>
          <a:ln w="0">
            <a:noFill/>
          </a:ln>
        </p:spPr>
      </p:pic>
      <p:sp>
        <p:nvSpPr>
          <p:cNvPr id="97" name="CustomShape 4"/>
          <p:cNvSpPr/>
          <p:nvPr/>
        </p:nvSpPr>
        <p:spPr>
          <a:xfrm>
            <a:off x="11444760" y="1440"/>
            <a:ext cx="739440" cy="68482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8" name="CustomShape 5"/>
          <p:cNvSpPr/>
          <p:nvPr/>
        </p:nvSpPr>
        <p:spPr>
          <a:xfrm>
            <a:off x="11427480" y="6453360"/>
            <a:ext cx="7563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fld id="{9FB60B0C-0B0C-44A7-B147-EDD6BC5868AF}" type="slidenum">
              <a:rPr lang="en-US" sz="1800" b="0" strike="noStrike" spc="-1">
                <a:solidFill>
                  <a:srgbClr val="808080"/>
                </a:solidFill>
                <a:latin typeface="Arial"/>
                <a:ea typeface="DejaVu Sans"/>
              </a:rPr>
              <a:t>‹Nr.›</a:t>
            </a:fld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CustomShape 7"/>
          <p:cNvSpPr/>
          <p:nvPr/>
        </p:nvSpPr>
        <p:spPr>
          <a:xfrm>
            <a:off x="0" y="6646680"/>
            <a:ext cx="1218564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lang="en-US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1444760" y="0"/>
            <a:ext cx="739440" cy="68482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11438640" y="6453360"/>
            <a:ext cx="7563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fld id="{95C10A03-41C9-4995-9DF3-8543E76D95F6}" type="slidenum">
              <a:rPr lang="en-US" sz="1800" b="0" strike="noStrike" spc="-1">
                <a:solidFill>
                  <a:srgbClr val="808080"/>
                </a:solidFill>
                <a:latin typeface="Arial"/>
                <a:ea typeface="DejaVu Sans"/>
              </a:rPr>
              <a:t>‹Nr.›</a:t>
            </a:fld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912240" y="1268280"/>
            <a:ext cx="9206280" cy="35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41" name="Picture 19" descr="Logo_TUC_de_RGB"/>
          <p:cNvPicPr/>
          <p:nvPr/>
        </p:nvPicPr>
        <p:blipFill>
          <a:blip r:embed="rId14"/>
          <a:stretch/>
        </p:blipFill>
        <p:spPr>
          <a:xfrm>
            <a:off x="0" y="0"/>
            <a:ext cx="3050280" cy="560160"/>
          </a:xfrm>
          <a:prstGeom prst="rect">
            <a:avLst/>
          </a:prstGeom>
          <a:ln w="0">
            <a:noFill/>
          </a:ln>
        </p:spPr>
      </p:pic>
      <p:pic>
        <p:nvPicPr>
          <p:cNvPr id="142" name="Grafik 2"/>
          <p:cNvPicPr/>
          <p:nvPr/>
        </p:nvPicPr>
        <p:blipFill>
          <a:blip r:embed="rId15"/>
          <a:stretch/>
        </p:blipFill>
        <p:spPr>
          <a:xfrm>
            <a:off x="7430400" y="134640"/>
            <a:ext cx="3696120" cy="512280"/>
          </a:xfrm>
          <a:prstGeom prst="rect">
            <a:avLst/>
          </a:prstGeom>
          <a:ln w="0">
            <a:noFill/>
          </a:ln>
        </p:spPr>
      </p:pic>
      <p:sp>
        <p:nvSpPr>
          <p:cNvPr id="143" name="CustomShape 4"/>
          <p:cNvSpPr/>
          <p:nvPr/>
        </p:nvSpPr>
        <p:spPr>
          <a:xfrm>
            <a:off x="11444760" y="1440"/>
            <a:ext cx="739440" cy="68482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11427480" y="6453360"/>
            <a:ext cx="7563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fld id="{9099D5B6-28B6-4D27-9591-B5AEDE5E75C3}" type="slidenum">
              <a:rPr lang="en-US" sz="1800" b="0" strike="noStrike" spc="-1">
                <a:solidFill>
                  <a:srgbClr val="808080"/>
                </a:solidFill>
                <a:latin typeface="Arial"/>
                <a:ea typeface="DejaVu Sans"/>
              </a:rPr>
              <a:t>‹Nr.›</a:t>
            </a:fld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CustomShape 7"/>
          <p:cNvSpPr/>
          <p:nvPr/>
        </p:nvSpPr>
        <p:spPr>
          <a:xfrm>
            <a:off x="0" y="6646680"/>
            <a:ext cx="1218564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lang="en-US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527400" y="1412640"/>
            <a:ext cx="10362240" cy="1148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strike="noStrike" spc="-1">
                <a:solidFill>
                  <a:srgbClr val="008C4F"/>
                </a:solidFill>
                <a:latin typeface="DejaVu Sans"/>
                <a:ea typeface="DejaVu Sans"/>
              </a:rPr>
              <a:t>Requirement Engineering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527400" y="2852640"/>
            <a:ext cx="10362240" cy="2369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Lecture 12: Traceability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pos="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pos="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pos="0" algn="l"/>
              </a:tabLst>
            </a:pPr>
            <a:r>
              <a:rPr lang="en-US" sz="16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Prof. Dr. Benjamin Leiding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pos="0" algn="l"/>
              </a:tabLst>
            </a:pPr>
            <a:r>
              <a:rPr lang="en-GB" sz="16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M.Sc. Anant Sujatanagarjuna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7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Rechteck 209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State Changes of a Requirement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HSN-Hierarchy 6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7" name="CustomShape 5"/>
          <p:cNvSpPr/>
          <p:nvPr/>
        </p:nvSpPr>
        <p:spPr>
          <a:xfrm>
            <a:off x="263520" y="6411600"/>
            <a:ext cx="1091736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de-DE" sz="900" b="0" strike="noStrike" spc="-1">
                <a:solidFill>
                  <a:srgbClr val="A6A6A6"/>
                </a:solidFill>
                <a:latin typeface="Roboto"/>
                <a:ea typeface="Roboto"/>
              </a:rPr>
              <a:t>Based on Chris Rupp et al. (2021) – </a:t>
            </a:r>
            <a:r>
              <a:rPr lang="en-US" sz="900" b="0" strike="noStrike" spc="-1">
                <a:solidFill>
                  <a:srgbClr val="A6A6A6"/>
                </a:solidFill>
                <a:latin typeface="Roboto"/>
                <a:ea typeface="Roboto"/>
              </a:rPr>
              <a:t>Requirements Engineering und Management – Das Handbuch für Anforderungen in jeder Situation (7</a:t>
            </a:r>
            <a:r>
              <a:rPr lang="en-US" sz="900" b="0" strike="noStrike" spc="-1" baseline="30000">
                <a:solidFill>
                  <a:srgbClr val="A6A6A6"/>
                </a:solidFill>
                <a:latin typeface="Roboto"/>
                <a:ea typeface="Roboto"/>
              </a:rPr>
              <a:t>th</a:t>
            </a:r>
            <a:r>
              <a:rPr lang="en-US" sz="900" b="0" strike="noStrike" spc="-1">
                <a:solidFill>
                  <a:srgbClr val="A6A6A6"/>
                </a:solidFill>
                <a:latin typeface="Roboto"/>
                <a:ea typeface="Roboto"/>
              </a:rPr>
              <a:t> Edition)</a:t>
            </a:r>
            <a:endParaRPr lang="en-US" sz="9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8" name="Grafik 2"/>
          <p:cNvPicPr/>
          <p:nvPr/>
        </p:nvPicPr>
        <p:blipFill>
          <a:blip r:embed="rId2"/>
          <a:stretch/>
        </p:blipFill>
        <p:spPr>
          <a:xfrm>
            <a:off x="2892600" y="1768680"/>
            <a:ext cx="5655960" cy="4460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335520" y="4406760"/>
            <a:ext cx="10746720" cy="1355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b="1" strike="noStrike" cap="all" spc="-1">
                <a:solidFill>
                  <a:srgbClr val="008C4F"/>
                </a:solidFill>
                <a:latin typeface="DejaVu Sans"/>
                <a:ea typeface="DejaVu Sans"/>
              </a:rPr>
              <a:t>Classification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335520" y="2906640"/>
            <a:ext cx="10746720" cy="1493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7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Classification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Rechteck 209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Pre- and Post-Traceability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HSN-Hierarchy 6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34" name="Grafik 2"/>
          <p:cNvPicPr/>
          <p:nvPr/>
        </p:nvPicPr>
        <p:blipFill>
          <a:blip r:embed="rId2"/>
          <a:stretch/>
        </p:blipFill>
        <p:spPr>
          <a:xfrm>
            <a:off x="684720" y="3077280"/>
            <a:ext cx="10071360" cy="1193400"/>
          </a:xfrm>
          <a:prstGeom prst="rect">
            <a:avLst/>
          </a:prstGeom>
          <a:ln w="0">
            <a:noFill/>
          </a:ln>
        </p:spPr>
      </p:pic>
      <p:sp>
        <p:nvSpPr>
          <p:cNvPr id="235" name="CustomShape 5"/>
          <p:cNvSpPr/>
          <p:nvPr/>
        </p:nvSpPr>
        <p:spPr>
          <a:xfrm>
            <a:off x="263520" y="6411600"/>
            <a:ext cx="1091736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de-DE" sz="900" b="0" strike="noStrike" spc="-1">
                <a:solidFill>
                  <a:srgbClr val="A6A6A6"/>
                </a:solidFill>
                <a:latin typeface="Roboto"/>
                <a:ea typeface="Roboto"/>
              </a:rPr>
              <a:t>Based on K. Pohl (2010) – </a:t>
            </a:r>
            <a:r>
              <a:rPr lang="en-US" sz="900" b="0" strike="noStrike" spc="-1">
                <a:solidFill>
                  <a:srgbClr val="A6A6A6"/>
                </a:solidFill>
                <a:latin typeface="Roboto"/>
                <a:ea typeface="Roboto"/>
              </a:rPr>
              <a:t>Requirements Engineering – Fundamentals, Principles and Techniques</a:t>
            </a:r>
            <a:endParaRPr lang="en-US" sz="9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7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Classification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Rechteck 209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HSN-Hierarchy 6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9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440" cy="485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Pre-requirements-specification (pre-RS) traceability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Post-requirements-specification (post-RS) traceability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Traceability among requirements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E.g., requirement </a:t>
            </a:r>
            <a:r>
              <a:rPr lang="en-US" sz="18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refines/generalized/replaces requirement </a:t>
            </a:r>
            <a:r>
              <a:rPr lang="en-US" sz="18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B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7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Classification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Rechteck 209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Classes of Traceability Relationships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HSN-Hierarchy 6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3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440" cy="485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 2" charset="2"/>
              <a:buAutoNum type="arabicPlain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Condition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 2" charset="2"/>
              <a:buAutoNum type="arabicPlain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Content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 2" charset="2"/>
              <a:buAutoNum type="arabicPlain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Abstraction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 2" charset="2"/>
              <a:buAutoNum type="arabicPlain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Evolution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 2" charset="2"/>
              <a:buAutoNum type="arabicPlain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Miscellaneous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CustomShape 5"/>
          <p:cNvSpPr/>
          <p:nvPr/>
        </p:nvSpPr>
        <p:spPr>
          <a:xfrm>
            <a:off x="263520" y="6411600"/>
            <a:ext cx="1091736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de-DE" sz="900" b="0" strike="noStrike" spc="-1">
                <a:solidFill>
                  <a:srgbClr val="A6A6A6"/>
                </a:solidFill>
                <a:latin typeface="Roboto"/>
                <a:ea typeface="Roboto"/>
              </a:rPr>
              <a:t>K. Pohl (2010) – </a:t>
            </a:r>
            <a:r>
              <a:rPr lang="en-US" sz="900" b="0" strike="noStrike" spc="-1">
                <a:solidFill>
                  <a:srgbClr val="A6A6A6"/>
                </a:solidFill>
                <a:latin typeface="Roboto"/>
                <a:ea typeface="Roboto"/>
              </a:rPr>
              <a:t>Requirements Engineering – Fundamentals, Principles and Techniques</a:t>
            </a:r>
            <a:endParaRPr lang="en-US" sz="9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7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Classification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Rechteck 209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Traceability Relationships – Condition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HSN-Hierarchy 6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8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440" cy="485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u="sng" strike="noStrike" spc="-1">
                <a:solidFill>
                  <a:srgbClr val="008C4F"/>
                </a:solidFill>
                <a:uFillTx/>
                <a:latin typeface="DejaVu Sans"/>
                <a:ea typeface="DejaVu Sans"/>
              </a:rPr>
              <a:t>constraint</a:t>
            </a: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E.g., artefact </a:t>
            </a:r>
            <a:r>
              <a:rPr lang="en-US" sz="18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defines a constraint on artefact </a:t>
            </a:r>
            <a:r>
              <a:rPr lang="en-US" sz="18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B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u="sng" strike="noStrike" spc="-1">
                <a:solidFill>
                  <a:srgbClr val="008C4F"/>
                </a:solidFill>
                <a:uFillTx/>
                <a:latin typeface="DejaVu Sans"/>
                <a:ea typeface="DejaVu Sans"/>
              </a:rPr>
              <a:t>precondition</a:t>
            </a: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: 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E.g., artefact </a:t>
            </a:r>
            <a:r>
              <a:rPr lang="en-US" sz="18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defines a condition that must be fulfilled before artefact </a:t>
            </a:r>
            <a:r>
              <a:rPr lang="en-US" sz="18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B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can be realized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CustomShape 5"/>
          <p:cNvSpPr/>
          <p:nvPr/>
        </p:nvSpPr>
        <p:spPr>
          <a:xfrm>
            <a:off x="263520" y="6411600"/>
            <a:ext cx="1091736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de-DE" sz="900" b="0" strike="noStrike" spc="-1">
                <a:solidFill>
                  <a:srgbClr val="A6A6A6"/>
                </a:solidFill>
                <a:latin typeface="Roboto"/>
                <a:ea typeface="Roboto"/>
              </a:rPr>
              <a:t>K. Pohl (2010) – </a:t>
            </a:r>
            <a:r>
              <a:rPr lang="en-US" sz="900" b="0" strike="noStrike" spc="-1">
                <a:solidFill>
                  <a:srgbClr val="A6A6A6"/>
                </a:solidFill>
                <a:latin typeface="Roboto"/>
                <a:ea typeface="Roboto"/>
              </a:rPr>
              <a:t>Requirements Engineering – Fundamentals, Principles and Techniques</a:t>
            </a:r>
            <a:endParaRPr lang="en-US" sz="9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7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Classification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Rechteck 209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Traceability Relationships – Content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HSN-Hierarchy 6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3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440" cy="485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u="sng" strike="noStrike" spc="-1">
                <a:solidFill>
                  <a:srgbClr val="008C4F"/>
                </a:solidFill>
                <a:uFillTx/>
                <a:latin typeface="DejaVu Sans"/>
                <a:ea typeface="DejaVu Sans"/>
              </a:rPr>
              <a:t>similar</a:t>
            </a: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Two associated artefacts are similar in content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u="sng" strike="noStrike" spc="-1">
                <a:solidFill>
                  <a:srgbClr val="008C4F"/>
                </a:solidFill>
                <a:uFillTx/>
                <a:latin typeface="DejaVu Sans"/>
                <a:ea typeface="DejaVu Sans"/>
              </a:rPr>
              <a:t>compares</a:t>
            </a: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Artefact </a:t>
            </a:r>
            <a:r>
              <a:rPr lang="en-US" sz="18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r>
              <a:rPr lang="en-US" sz="1800" b="1" strike="noStrike" spc="-1" baseline="-25000">
                <a:solidFill>
                  <a:srgbClr val="000000"/>
                </a:solidFill>
                <a:latin typeface="DejaVu Sans"/>
                <a:ea typeface="DejaVu Sans"/>
              </a:rPr>
              <a:t>1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represents the result of a comparison of the artefacts </a:t>
            </a:r>
            <a:r>
              <a:rPr lang="en-US" sz="18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r>
              <a:rPr lang="en-US" sz="1800" b="1" strike="noStrike" spc="-1" baseline="-25000">
                <a:solidFill>
                  <a:srgbClr val="000000"/>
                </a:solidFill>
                <a:latin typeface="DejaVu Sans"/>
                <a:ea typeface="DejaVu Sans"/>
              </a:rPr>
              <a:t>2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… </a:t>
            </a:r>
            <a:r>
              <a:rPr lang="en-US" sz="18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r>
              <a:rPr lang="en-US" sz="1800" b="1" strike="noStrike" spc="-1" baseline="-25000">
                <a:solidFill>
                  <a:srgbClr val="000000"/>
                </a:solidFill>
                <a:latin typeface="DejaVu Sans"/>
                <a:ea typeface="DejaVu Sans"/>
              </a:rPr>
              <a:t>n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u="sng" strike="noStrike" spc="-1">
                <a:solidFill>
                  <a:srgbClr val="008C4F"/>
                </a:solidFill>
                <a:uFillTx/>
                <a:latin typeface="DejaVu Sans"/>
                <a:ea typeface="DejaVu Sans"/>
              </a:rPr>
              <a:t>contradicts</a:t>
            </a: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Two artefacts cannot be realized together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u="sng" strike="noStrike" spc="-1">
                <a:solidFill>
                  <a:srgbClr val="008C4F"/>
                </a:solidFill>
                <a:uFillTx/>
                <a:latin typeface="DejaVu Sans"/>
                <a:ea typeface="DejaVu Sans"/>
              </a:rPr>
              <a:t>conflicts</a:t>
            </a: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Artefact </a:t>
            </a:r>
            <a:r>
              <a:rPr lang="en-US" sz="18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may hinder (but not necessarily exclude) the realization of artefact </a:t>
            </a:r>
            <a:r>
              <a:rPr lang="en-US" sz="18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B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CustomShape 5"/>
          <p:cNvSpPr/>
          <p:nvPr/>
        </p:nvSpPr>
        <p:spPr>
          <a:xfrm>
            <a:off x="263520" y="6411600"/>
            <a:ext cx="1091736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de-DE" sz="900" b="0" strike="noStrike" spc="-1">
                <a:solidFill>
                  <a:srgbClr val="A6A6A6"/>
                </a:solidFill>
                <a:latin typeface="Roboto"/>
                <a:ea typeface="Roboto"/>
              </a:rPr>
              <a:t>K. Pohl (2010) – </a:t>
            </a:r>
            <a:r>
              <a:rPr lang="en-US" sz="900" b="0" strike="noStrike" spc="-1">
                <a:solidFill>
                  <a:srgbClr val="A6A6A6"/>
                </a:solidFill>
                <a:latin typeface="Roboto"/>
                <a:ea typeface="Roboto"/>
              </a:rPr>
              <a:t>Requirements Engineering – Fundamentals, Principles and Techniques</a:t>
            </a:r>
            <a:endParaRPr lang="en-US" sz="9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7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Classification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Rechteck 209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Traceability Relationships – Abstraction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HSN-Hierarchy 6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8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440" cy="485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u="sng" strike="noStrike" spc="-1">
                <a:solidFill>
                  <a:srgbClr val="008C4F"/>
                </a:solidFill>
                <a:uFillTx/>
                <a:latin typeface="DejaVu Sans"/>
                <a:ea typeface="DejaVu Sans"/>
              </a:rPr>
              <a:t>classifies</a:t>
            </a: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Artefact </a:t>
            </a:r>
            <a:r>
              <a:rPr lang="en-US" sz="18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classifies a set of artefacts </a:t>
            </a:r>
            <a:r>
              <a:rPr lang="en-US" sz="18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B</a:t>
            </a:r>
            <a:r>
              <a:rPr lang="en-US" sz="1800" b="1" strike="noStrike" spc="-1" baseline="-25000">
                <a:solidFill>
                  <a:srgbClr val="000000"/>
                </a:solidFill>
                <a:latin typeface="DejaVu Sans"/>
                <a:ea typeface="DejaVu Sans"/>
              </a:rPr>
              <a:t>1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… </a:t>
            </a:r>
            <a:r>
              <a:rPr lang="en-US" sz="18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B</a:t>
            </a:r>
            <a:r>
              <a:rPr lang="en-US" sz="1800" b="1" strike="noStrike" spc="-1" baseline="-25000">
                <a:solidFill>
                  <a:srgbClr val="000000"/>
                </a:solidFill>
                <a:latin typeface="DejaVu Sans"/>
                <a:ea typeface="DejaVu Sans"/>
              </a:rPr>
              <a:t>n </a:t>
            </a:r>
            <a:r>
              <a:rPr lang="en-US" sz="18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→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e.g., a goal classifies a set of solution-oriented requirements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u="sng" strike="noStrike" spc="-1">
                <a:solidFill>
                  <a:srgbClr val="008C4F"/>
                </a:solidFill>
                <a:uFillTx/>
                <a:latin typeface="DejaVu Sans"/>
                <a:ea typeface="DejaVu Sans"/>
              </a:rPr>
              <a:t>aggregates</a:t>
            </a: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Artefact </a:t>
            </a:r>
            <a:r>
              <a:rPr lang="en-US" sz="18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is an aggregation of a set of other artefacts </a:t>
            </a:r>
            <a:r>
              <a:rPr lang="en-US" sz="18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B</a:t>
            </a:r>
            <a:r>
              <a:rPr lang="en-US" sz="1800" b="1" strike="noStrike" spc="-1" baseline="-25000">
                <a:solidFill>
                  <a:srgbClr val="000000"/>
                </a:solidFill>
                <a:latin typeface="DejaVu Sans"/>
                <a:ea typeface="DejaVu Sans"/>
              </a:rPr>
              <a:t>1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… </a:t>
            </a:r>
            <a:r>
              <a:rPr lang="en-US" sz="18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B</a:t>
            </a:r>
            <a:r>
              <a:rPr lang="en-US" sz="1800" b="1" strike="noStrike" spc="-1" baseline="-25000">
                <a:solidFill>
                  <a:srgbClr val="000000"/>
                </a:solidFill>
                <a:latin typeface="DejaVu Sans"/>
                <a:ea typeface="DejaVu Sans"/>
              </a:rPr>
              <a:t>n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u="sng" strike="noStrike" spc="-1">
                <a:solidFill>
                  <a:srgbClr val="008C4F"/>
                </a:solidFill>
                <a:uFillTx/>
                <a:latin typeface="DejaVu Sans"/>
                <a:ea typeface="DejaVu Sans"/>
              </a:rPr>
              <a:t>generalizes</a:t>
            </a: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Artefact </a:t>
            </a:r>
            <a:r>
              <a:rPr lang="en-US" sz="18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is a generalization of (one or) several other artefacts</a:t>
            </a:r>
            <a:r>
              <a:rPr lang="en-US" sz="18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 →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e.g., an abstract scenario (e.g., a type scenario) is a generalization of a set of more concrete scenarios (e.g., instance scenarios)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CustomShape 5"/>
          <p:cNvSpPr/>
          <p:nvPr/>
        </p:nvSpPr>
        <p:spPr>
          <a:xfrm>
            <a:off x="263520" y="6411600"/>
            <a:ext cx="1091736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de-DE" sz="900" b="0" strike="noStrike" spc="-1">
                <a:solidFill>
                  <a:srgbClr val="A6A6A6"/>
                </a:solidFill>
                <a:latin typeface="Roboto"/>
                <a:ea typeface="Roboto"/>
              </a:rPr>
              <a:t>K. Pohl (2010) – </a:t>
            </a:r>
            <a:r>
              <a:rPr lang="en-US" sz="900" b="0" strike="noStrike" spc="-1">
                <a:solidFill>
                  <a:srgbClr val="A6A6A6"/>
                </a:solidFill>
                <a:latin typeface="Roboto"/>
                <a:ea typeface="Roboto"/>
              </a:rPr>
              <a:t>Requirements Engineering – Fundamentals, Principles and Techniques</a:t>
            </a:r>
            <a:endParaRPr lang="en-US" sz="9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7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Classification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Rechteck 209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Traceability Relationships – Evolution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HSN-Hierarchy 6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3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440" cy="485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2" spcCol="360000" anchor="ctr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u="sng" strike="noStrike" spc="-1">
                <a:solidFill>
                  <a:srgbClr val="008C4F"/>
                </a:solidFill>
                <a:uFillTx/>
                <a:latin typeface="DejaVu Sans"/>
                <a:ea typeface="DejaVu Sans"/>
              </a:rPr>
              <a:t>replaces</a:t>
            </a: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Artefact </a:t>
            </a:r>
            <a:r>
              <a:rPr lang="en-US" sz="18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B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replaces artefact </a:t>
            </a:r>
            <a:r>
              <a:rPr lang="en-US" sz="18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u="sng" strike="noStrike" spc="-1">
                <a:solidFill>
                  <a:srgbClr val="008C4F"/>
                </a:solidFill>
                <a:uFillTx/>
                <a:latin typeface="DejaVu Sans"/>
                <a:ea typeface="DejaVu Sans"/>
              </a:rPr>
              <a:t>based_on</a:t>
            </a: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Artefact </a:t>
            </a:r>
            <a:r>
              <a:rPr lang="en-US" sz="18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has influenced the definition of artefact </a:t>
            </a:r>
            <a:r>
              <a:rPr lang="en-US" sz="18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B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u="sng" strike="noStrike" spc="-1">
                <a:solidFill>
                  <a:srgbClr val="008C4F"/>
                </a:solidFill>
                <a:uFillTx/>
                <a:latin typeface="DejaVu Sans"/>
                <a:ea typeface="DejaVu Sans"/>
              </a:rPr>
              <a:t>formalizes</a:t>
            </a: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Artefact </a:t>
            </a:r>
            <a:r>
              <a:rPr lang="en-US" sz="18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is a formal documentation of artefact </a:t>
            </a:r>
            <a:r>
              <a:rPr lang="en-US" sz="18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B →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e.g., relate a solution-oriented requirements model to a set of textual requirements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pos="0" algn="l"/>
              </a:tabLst>
            </a:pPr>
            <a:r>
              <a:rPr lang="en-US" sz="2000" b="0" u="sng" strike="noStrike" spc="-1">
                <a:solidFill>
                  <a:srgbClr val="008C4F"/>
                </a:solidFill>
                <a:uFillTx/>
                <a:latin typeface="DejaVu Sans"/>
                <a:ea typeface="DejaVu Sans"/>
              </a:rPr>
              <a:t>refines</a:t>
            </a: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Artefact </a:t>
            </a:r>
            <a:r>
              <a:rPr lang="en-US" sz="18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refines artefact </a:t>
            </a:r>
            <a:r>
              <a:rPr lang="en-US" sz="18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B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pos="0" algn="l"/>
              </a:tabLst>
            </a:pPr>
            <a:r>
              <a:rPr lang="en-US" sz="2000" b="0" u="sng" strike="noStrike" spc="-1">
                <a:solidFill>
                  <a:srgbClr val="008C4F"/>
                </a:solidFill>
                <a:uFillTx/>
                <a:latin typeface="DejaVu Sans"/>
                <a:ea typeface="DejaVu Sans"/>
              </a:rPr>
              <a:t>derived</a:t>
            </a: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Artefact </a:t>
            </a:r>
            <a:r>
              <a:rPr lang="en-US" sz="18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was derived based on (a set of) other artefact(s)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CustomShape 5"/>
          <p:cNvSpPr/>
          <p:nvPr/>
        </p:nvSpPr>
        <p:spPr>
          <a:xfrm>
            <a:off x="268920" y="6496920"/>
            <a:ext cx="1091736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de-DE" sz="900" b="0" strike="noStrike" spc="-1">
                <a:solidFill>
                  <a:srgbClr val="A6A6A6"/>
                </a:solidFill>
                <a:latin typeface="Roboto"/>
                <a:ea typeface="Roboto"/>
              </a:rPr>
              <a:t>K. Pohl (2010) – </a:t>
            </a:r>
            <a:r>
              <a:rPr lang="en-US" sz="900" b="0" strike="noStrike" spc="-1">
                <a:solidFill>
                  <a:srgbClr val="A6A6A6"/>
                </a:solidFill>
                <a:latin typeface="Roboto"/>
                <a:ea typeface="Roboto"/>
              </a:rPr>
              <a:t>Requirements Engineering – Fundamentals, Principles and Techniques</a:t>
            </a:r>
            <a:endParaRPr lang="en-US" sz="9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7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Classification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Rechteck 209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Traceability Relationships – Miscellaneous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HSN-Hierarchy 6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8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440" cy="485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u="sng" strike="noStrike" spc="-1">
                <a:solidFill>
                  <a:srgbClr val="008C4F"/>
                </a:solidFill>
                <a:uFillTx/>
                <a:latin typeface="DejaVu Sans"/>
                <a:ea typeface="DejaVu Sans"/>
              </a:rPr>
              <a:t>example_of</a:t>
            </a: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Artefact </a:t>
            </a:r>
            <a:r>
              <a:rPr lang="en-US" sz="18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contains exemplary aspects of a set of artefacts </a:t>
            </a:r>
            <a:r>
              <a:rPr lang="en-US" sz="18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→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e.g., relates an interaction scenario to a set of solution-oriented requirements to document an exemplary sequence of interactions that a system implementing the solution-oriented requirements will support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u="sng" strike="noStrike" spc="-1">
                <a:solidFill>
                  <a:srgbClr val="008C4F"/>
                </a:solidFill>
                <a:uFillTx/>
                <a:latin typeface="DejaVu Sans"/>
                <a:ea typeface="DejaVu Sans"/>
              </a:rPr>
              <a:t>verifies</a:t>
            </a: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Test artefact </a:t>
            </a:r>
            <a:r>
              <a:rPr lang="en-US" sz="18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verifies requirement artefact </a:t>
            </a:r>
            <a:r>
              <a:rPr lang="en-US" sz="18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B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u="sng" strike="noStrike" spc="-1">
                <a:solidFill>
                  <a:srgbClr val="008C4F"/>
                </a:solidFill>
                <a:uFillTx/>
                <a:latin typeface="DejaVu Sans"/>
                <a:ea typeface="DejaVu Sans"/>
              </a:rPr>
              <a:t>rationale</a:t>
            </a: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Artefact </a:t>
            </a:r>
            <a:r>
              <a:rPr lang="en-US" sz="18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justifies artefact </a:t>
            </a:r>
            <a:r>
              <a:rPr lang="en-US" sz="18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B →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e.g., text fragment contains justification for the existence of a scenario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CustomShape 5"/>
          <p:cNvSpPr/>
          <p:nvPr/>
        </p:nvSpPr>
        <p:spPr>
          <a:xfrm>
            <a:off x="263520" y="6411600"/>
            <a:ext cx="1091736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de-DE" sz="900" b="0" strike="noStrike" spc="-1">
                <a:solidFill>
                  <a:srgbClr val="A6A6A6"/>
                </a:solidFill>
                <a:latin typeface="Roboto"/>
                <a:ea typeface="Roboto"/>
              </a:rPr>
              <a:t>K. Pohl (2010) – </a:t>
            </a:r>
            <a:r>
              <a:rPr lang="en-US" sz="900" b="0" strike="noStrike" spc="-1">
                <a:solidFill>
                  <a:srgbClr val="A6A6A6"/>
                </a:solidFill>
                <a:latin typeface="Roboto"/>
                <a:ea typeface="Roboto"/>
              </a:rPr>
              <a:t>Requirements Engineering – Fundamentals, Principles and Techniques</a:t>
            </a:r>
            <a:endParaRPr lang="en-US" sz="9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4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General Requirements Engineering Process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Rechteck 186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4" name="Grafik 5"/>
          <p:cNvPicPr/>
          <p:nvPr/>
        </p:nvPicPr>
        <p:blipFill>
          <a:blip r:embed="rId2"/>
          <a:stretch/>
        </p:blipFill>
        <p:spPr>
          <a:xfrm>
            <a:off x="542880" y="2387520"/>
            <a:ext cx="10100160" cy="2077560"/>
          </a:xfrm>
          <a:prstGeom prst="rect">
            <a:avLst/>
          </a:prstGeom>
          <a:ln w="0">
            <a:noFill/>
          </a:ln>
        </p:spPr>
      </p:pic>
      <p:sp>
        <p:nvSpPr>
          <p:cNvPr id="195" name="Rahmen 6"/>
          <p:cNvSpPr/>
          <p:nvPr/>
        </p:nvSpPr>
        <p:spPr>
          <a:xfrm>
            <a:off x="8879760" y="2309760"/>
            <a:ext cx="1836720" cy="2256480"/>
          </a:xfrm>
          <a:prstGeom prst="frame">
            <a:avLst>
              <a:gd name="adj1" fmla="val 1311"/>
            </a:avLst>
          </a:prstGeom>
          <a:solidFill>
            <a:srgbClr val="FF0000"/>
          </a:solidFill>
          <a:ln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7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Classification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Rechteck 209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Traceability Relationships – Miscellaneous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HSN-Hierarchy 6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3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440" cy="485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u="sng" strike="noStrike" spc="-1">
                <a:solidFill>
                  <a:srgbClr val="008C4F"/>
                </a:solidFill>
                <a:uFillTx/>
                <a:latin typeface="DejaVu Sans"/>
                <a:ea typeface="DejaVu Sans"/>
              </a:rPr>
              <a:t>responsible_for</a:t>
            </a: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Stakeholder (or role) </a:t>
            </a:r>
            <a:r>
              <a:rPr lang="en-US" sz="18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is responsible for the associated artefact </a:t>
            </a:r>
            <a:r>
              <a:rPr lang="en-US" sz="18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B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u="sng" strike="noStrike" spc="-1">
                <a:solidFill>
                  <a:srgbClr val="008C4F"/>
                </a:solidFill>
                <a:uFillTx/>
                <a:latin typeface="DejaVu Sans"/>
                <a:ea typeface="DejaVu Sans"/>
              </a:rPr>
              <a:t>background</a:t>
            </a: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Assign background information to a requirement artefact </a:t>
            </a:r>
            <a:r>
              <a:rPr lang="en-US" sz="18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→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e.g., standardization document relating to a solution-oriented requirement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u="sng" strike="noStrike" spc="-1">
                <a:solidFill>
                  <a:srgbClr val="008C4F"/>
                </a:solidFill>
                <a:uFillTx/>
                <a:latin typeface="DejaVu Sans"/>
                <a:ea typeface="DejaVu Sans"/>
              </a:rPr>
              <a:t>comment</a:t>
            </a: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Relates any kind of information to a requirements artefact – use sparingly!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CustomShape 5"/>
          <p:cNvSpPr/>
          <p:nvPr/>
        </p:nvSpPr>
        <p:spPr>
          <a:xfrm>
            <a:off x="263520" y="6411600"/>
            <a:ext cx="1091736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de-DE" sz="900" b="0" strike="noStrike" spc="-1">
                <a:solidFill>
                  <a:srgbClr val="A6A6A6"/>
                </a:solidFill>
                <a:latin typeface="Roboto"/>
                <a:ea typeface="Roboto"/>
              </a:rPr>
              <a:t>K. Pohl (2010) – </a:t>
            </a:r>
            <a:r>
              <a:rPr lang="en-US" sz="900" b="0" strike="noStrike" spc="-1">
                <a:solidFill>
                  <a:srgbClr val="A6A6A6"/>
                </a:solidFill>
                <a:latin typeface="Roboto"/>
                <a:ea typeface="Roboto"/>
              </a:rPr>
              <a:t>Requirements Engineering – Fundamentals, Principles and Techniques</a:t>
            </a:r>
            <a:endParaRPr lang="en-US" sz="9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335520" y="4406760"/>
            <a:ext cx="10746720" cy="1355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b="1" strike="noStrike" cap="all" spc="-1">
                <a:solidFill>
                  <a:srgbClr val="008C4F"/>
                </a:solidFill>
                <a:latin typeface="DejaVu Sans"/>
                <a:ea typeface="DejaVu Sans"/>
              </a:rPr>
              <a:t>DocumentaTION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CustomShape 2"/>
          <p:cNvSpPr/>
          <p:nvPr/>
        </p:nvSpPr>
        <p:spPr>
          <a:xfrm>
            <a:off x="335520" y="2906640"/>
            <a:ext cx="10746720" cy="1493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7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Documentation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Rechteck 209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HSN-Hierarchy 6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0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440" cy="485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 2" charset="2"/>
              <a:buAutoNum type="arabicPlain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Textual references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 2" charset="2"/>
              <a:buAutoNum type="arabicPlain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Hyperlinks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 2" charset="2"/>
              <a:buAutoNum type="arabicPlain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Traceability models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 2" charset="2"/>
              <a:buAutoNum type="arabicPlain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Matrix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 2" charset="2"/>
              <a:buAutoNum type="arabicPlain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Graph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7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Documentation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Rechteck 209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Textual References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HSN-Hierarchy 6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4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440" cy="485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108000"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2000" b="0" u="sng" strike="noStrike" spc="-1">
                <a:solidFill>
                  <a:srgbClr val="000000"/>
                </a:solidFill>
                <a:uFillTx/>
                <a:latin typeface="DejaVu Sans"/>
                <a:ea typeface="DejaVu Sans"/>
              </a:rPr>
              <a:t>R2-17: </a:t>
            </a: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For selecting the trip destination, the navigation system shall display the last ten trip destinations. [based_on→R1-17] […]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CustomShape 5"/>
          <p:cNvSpPr/>
          <p:nvPr/>
        </p:nvSpPr>
        <p:spPr>
          <a:xfrm>
            <a:off x="263520" y="6411600"/>
            <a:ext cx="1091736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de-DE" sz="900" b="0" strike="noStrike" spc="-1">
                <a:solidFill>
                  <a:srgbClr val="A6A6A6"/>
                </a:solidFill>
                <a:latin typeface="Roboto"/>
                <a:ea typeface="Roboto"/>
              </a:rPr>
              <a:t>K. Pohl (2010) – </a:t>
            </a:r>
            <a:r>
              <a:rPr lang="en-US" sz="900" b="0" strike="noStrike" spc="-1">
                <a:solidFill>
                  <a:srgbClr val="A6A6A6"/>
                </a:solidFill>
                <a:latin typeface="Roboto"/>
                <a:ea typeface="Roboto"/>
              </a:rPr>
              <a:t>Requirements Engineering – Fundamentals, Principles and Techniques</a:t>
            </a:r>
            <a:endParaRPr lang="en-US" sz="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CustomShape 4"/>
          <p:cNvSpPr/>
          <p:nvPr/>
        </p:nvSpPr>
        <p:spPr>
          <a:xfrm>
            <a:off x="602640" y="3257640"/>
            <a:ext cx="10578240" cy="18774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7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Documentation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Rechteck 209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Hyperlinks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1"/>
          <p:cNvSpPr/>
          <p:nvPr/>
        </p:nvSpPr>
        <p:spPr>
          <a:xfrm>
            <a:off x="609480" y="1769400"/>
            <a:ext cx="10585440" cy="4853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marL="1080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2000" b="0" u="sng" strike="noStrike" spc="-1">
                <a:solidFill>
                  <a:srgbClr val="000000"/>
                </a:solidFill>
                <a:uFillTx/>
                <a:latin typeface="DejaVu Sans"/>
                <a:ea typeface="DejaVu Sans"/>
              </a:rPr>
              <a:t>R2-17:</a:t>
            </a: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For selecting the trip destination, the navigation system shall display the 	  last ten trip destinations. 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2000" b="0" u="sng" strike="noStrike" spc="-1">
                <a:solidFill>
                  <a:srgbClr val="000000"/>
                </a:solidFill>
                <a:uFillTx/>
                <a:latin typeface="DejaVu Sans"/>
                <a:ea typeface="DejaVu Sans"/>
              </a:rPr>
              <a:t>R3-11:</a:t>
            </a: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The system shall not store any information about the destinations of 	  	  previous trips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CustomShape 4"/>
          <p:cNvSpPr/>
          <p:nvPr/>
        </p:nvSpPr>
        <p:spPr>
          <a:xfrm>
            <a:off x="542880" y="2280240"/>
            <a:ext cx="10578240" cy="11070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1" name="CustomShape 4"/>
          <p:cNvSpPr/>
          <p:nvPr/>
        </p:nvSpPr>
        <p:spPr>
          <a:xfrm>
            <a:off x="542880" y="4100760"/>
            <a:ext cx="10578240" cy="11070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2" name="Textfeld 1"/>
          <p:cNvSpPr/>
          <p:nvPr/>
        </p:nvSpPr>
        <p:spPr>
          <a:xfrm>
            <a:off x="1145160" y="3526200"/>
            <a:ext cx="36518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hyperlink (type: conflicts)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Gerade Verbindung mit Pfeil 3"/>
          <p:cNvSpPr/>
          <p:nvPr/>
        </p:nvSpPr>
        <p:spPr>
          <a:xfrm>
            <a:off x="1078560" y="2930400"/>
            <a:ext cx="360" cy="1262880"/>
          </a:xfrm>
          <a:custGeom>
            <a:avLst/>
            <a:gdLst>
              <a:gd name="textAreaLeft" fmla="*/ 0 w 360"/>
              <a:gd name="textAreaRight" fmla="*/ 11520 w 360"/>
              <a:gd name="textAreaTop" fmla="*/ 0 h 1262880"/>
              <a:gd name="textAreaBottom" fmla="*/ 1264680 h 126288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0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4" name="CustomShape 5"/>
          <p:cNvSpPr/>
          <p:nvPr/>
        </p:nvSpPr>
        <p:spPr>
          <a:xfrm>
            <a:off x="263520" y="6411600"/>
            <a:ext cx="1091736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de-DE" sz="900" b="0" strike="noStrike" spc="-1">
                <a:solidFill>
                  <a:srgbClr val="A6A6A6"/>
                </a:solidFill>
                <a:latin typeface="Roboto"/>
                <a:ea typeface="Roboto"/>
              </a:rPr>
              <a:t>K. Pohl (2010) – </a:t>
            </a:r>
            <a:r>
              <a:rPr lang="en-US" sz="900" b="0" strike="noStrike" spc="-1">
                <a:solidFill>
                  <a:srgbClr val="A6A6A6"/>
                </a:solidFill>
                <a:latin typeface="Roboto"/>
                <a:ea typeface="Roboto"/>
              </a:rPr>
              <a:t>Requirements Engineering – Fundamentals, Principles and Techniques</a:t>
            </a:r>
            <a:endParaRPr lang="en-US" sz="9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7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Documentation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Rechteck 209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Textual References &amp; Hyperlinks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HSN-Hierarchy 6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8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440" cy="485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Simple and easy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Links are textually part of the requirements themselves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Disadvantages: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Maintenance is time-consuming and tedious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Bidirectionality is difficult to achieve/maintain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7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Documentation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Rechteck 209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Traceability Models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HSN-Hierarchy 6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2" name="CustomShape 5"/>
          <p:cNvSpPr/>
          <p:nvPr/>
        </p:nvSpPr>
        <p:spPr>
          <a:xfrm>
            <a:off x="263520" y="6411600"/>
            <a:ext cx="1091736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de-DE" sz="900" b="0" strike="noStrike" spc="-1">
                <a:solidFill>
                  <a:srgbClr val="A6A6A6"/>
                </a:solidFill>
                <a:latin typeface="Roboto"/>
                <a:ea typeface="Roboto"/>
              </a:rPr>
              <a:t>K. Pohl (2010) – </a:t>
            </a:r>
            <a:r>
              <a:rPr lang="en-US" sz="900" b="0" strike="noStrike" spc="-1">
                <a:solidFill>
                  <a:srgbClr val="A6A6A6"/>
                </a:solidFill>
                <a:latin typeface="Roboto"/>
                <a:ea typeface="Roboto"/>
              </a:rPr>
              <a:t>Requirements Engineering – Fundamentals, Principles and Techniques</a:t>
            </a:r>
            <a:endParaRPr lang="en-US" sz="9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3" name="Grafik 7"/>
          <p:cNvPicPr/>
          <p:nvPr/>
        </p:nvPicPr>
        <p:blipFill>
          <a:blip r:embed="rId2"/>
          <a:stretch/>
        </p:blipFill>
        <p:spPr>
          <a:xfrm>
            <a:off x="2750760" y="1865880"/>
            <a:ext cx="5923440" cy="4398120"/>
          </a:xfrm>
          <a:prstGeom prst="rect">
            <a:avLst/>
          </a:prstGeom>
          <a:ln w="0">
            <a:noFill/>
          </a:ln>
        </p:spPr>
      </p:pic>
      <p:sp>
        <p:nvSpPr>
          <p:cNvPr id="304" name="Gleichschenkliges Dreieck 12"/>
          <p:cNvSpPr/>
          <p:nvPr/>
        </p:nvSpPr>
        <p:spPr>
          <a:xfrm rot="16200000">
            <a:off x="6162120" y="1934280"/>
            <a:ext cx="66240" cy="57960"/>
          </a:xfrm>
          <a:prstGeom prst="triangle">
            <a:avLst>
              <a:gd name="adj" fmla="val 50000"/>
            </a:avLst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14400" rIns="90000" bIns="14400" anchor="t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05" name="Gleichschenkliges Dreieck 13"/>
          <p:cNvSpPr/>
          <p:nvPr/>
        </p:nvSpPr>
        <p:spPr>
          <a:xfrm rot="16200000">
            <a:off x="3831120" y="1939680"/>
            <a:ext cx="66240" cy="57960"/>
          </a:xfrm>
          <a:prstGeom prst="triangle">
            <a:avLst>
              <a:gd name="adj" fmla="val 50000"/>
            </a:avLst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14400" rIns="90000" bIns="14400" anchor="t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06" name="Gleichschenkliges Dreieck 3"/>
          <p:cNvSpPr/>
          <p:nvPr/>
        </p:nvSpPr>
        <p:spPr>
          <a:xfrm rot="16200000">
            <a:off x="6027840" y="2428200"/>
            <a:ext cx="66240" cy="57960"/>
          </a:xfrm>
          <a:prstGeom prst="triangle">
            <a:avLst>
              <a:gd name="adj" fmla="val 50000"/>
            </a:avLst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14400" rIns="90000" bIns="14400" anchor="t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7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Documentation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Rechteck 209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Traceability Matrix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CustomShape 5"/>
          <p:cNvSpPr/>
          <p:nvPr/>
        </p:nvSpPr>
        <p:spPr>
          <a:xfrm>
            <a:off x="263520" y="6411600"/>
            <a:ext cx="1091736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de-DE" sz="900" b="0" strike="noStrike" spc="-1">
                <a:solidFill>
                  <a:srgbClr val="A6A6A6"/>
                </a:solidFill>
                <a:latin typeface="DejaVu Sans"/>
                <a:ea typeface="Roboto"/>
              </a:rPr>
              <a:t>K. Pohl (2010) – </a:t>
            </a:r>
            <a:r>
              <a:rPr lang="en-US" sz="900" b="0" strike="noStrike" spc="-1">
                <a:solidFill>
                  <a:srgbClr val="A6A6A6"/>
                </a:solidFill>
                <a:latin typeface="DejaVu Sans"/>
                <a:ea typeface="Roboto"/>
              </a:rPr>
              <a:t>Requirements Engineering – Fundamentals, Principles and Techniques</a:t>
            </a:r>
            <a:endParaRPr lang="en-US" sz="900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10" name="Tabelle 2"/>
          <p:cNvGraphicFramePr/>
          <p:nvPr/>
        </p:nvGraphicFramePr>
        <p:xfrm>
          <a:off x="1892880" y="2734200"/>
          <a:ext cx="8960760" cy="2856240"/>
        </p:xfrm>
        <a:graphic>
          <a:graphicData uri="http://schemas.openxmlformats.org/drawingml/2006/table">
            <a:tbl>
              <a:tblPr/>
              <a:tblGrid>
                <a:gridCol w="1493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3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3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3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3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47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5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1" strike="noStrike" spc="-1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satisfies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800" b="1" strike="noStrike" spc="-1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Goal 1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800" b="1" strike="noStrike" spc="-1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Goal 2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800" b="1" strike="noStrike" spc="-1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Goal 3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800" b="1" strike="noStrike" spc="-1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Goal 4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800" b="1" strike="noStrike" spc="-1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Goal 5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Scenario 1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Scenario 2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Scenario 3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Traceability</a:t>
                      </a:r>
                      <a:endParaRPr lang="en-US" sz="16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Scenario 4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relationships</a:t>
                      </a:r>
                      <a:endParaRPr lang="en-US" sz="16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Scenario 5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11" name="Eckige Klammer links 2"/>
          <p:cNvSpPr/>
          <p:nvPr/>
        </p:nvSpPr>
        <p:spPr>
          <a:xfrm>
            <a:off x="1456200" y="2734200"/>
            <a:ext cx="231480" cy="2850840"/>
          </a:xfrm>
          <a:prstGeom prst="leftBracket">
            <a:avLst>
              <a:gd name="adj" fmla="val 8333"/>
            </a:avLst>
          </a:prstGeom>
          <a:noFill/>
          <a:ln w="28575">
            <a:solidFill>
              <a:srgbClr val="4A7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2" name="Eckige Klammer links 10"/>
          <p:cNvSpPr/>
          <p:nvPr/>
        </p:nvSpPr>
        <p:spPr>
          <a:xfrm rot="5400000">
            <a:off x="6972480" y="-1235160"/>
            <a:ext cx="231480" cy="7417080"/>
          </a:xfrm>
          <a:prstGeom prst="leftBracket">
            <a:avLst>
              <a:gd name="adj" fmla="val 8333"/>
            </a:avLst>
          </a:prstGeom>
          <a:noFill/>
          <a:ln w="28575">
            <a:solidFill>
              <a:srgbClr val="4A7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3" name="Textfeld 4"/>
          <p:cNvSpPr/>
          <p:nvPr/>
        </p:nvSpPr>
        <p:spPr>
          <a:xfrm>
            <a:off x="5811480" y="1957680"/>
            <a:ext cx="224316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Target artefacts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Textfeld 12"/>
          <p:cNvSpPr/>
          <p:nvPr/>
        </p:nvSpPr>
        <p:spPr>
          <a:xfrm>
            <a:off x="0" y="3736080"/>
            <a:ext cx="157968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de-DE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Source artefacts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7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Documentation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Rechteck 209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Traceability Matrix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CustomShape 5"/>
          <p:cNvSpPr/>
          <p:nvPr/>
        </p:nvSpPr>
        <p:spPr>
          <a:xfrm>
            <a:off x="263520" y="6411600"/>
            <a:ext cx="1091736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de-DE" sz="900" b="0" strike="noStrike" spc="-1">
                <a:solidFill>
                  <a:srgbClr val="A6A6A6"/>
                </a:solidFill>
                <a:latin typeface="DejaVu Sans"/>
                <a:ea typeface="Roboto"/>
              </a:rPr>
              <a:t>K. Pohl (2010) – </a:t>
            </a:r>
            <a:r>
              <a:rPr lang="en-US" sz="900" b="0" strike="noStrike" spc="-1">
                <a:solidFill>
                  <a:srgbClr val="A6A6A6"/>
                </a:solidFill>
                <a:latin typeface="DejaVu Sans"/>
                <a:ea typeface="Roboto"/>
              </a:rPr>
              <a:t>Requirements Engineering – Fundamentals, Principles and Techniques</a:t>
            </a:r>
            <a:endParaRPr lang="en-US" sz="900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18" name="Tabelle 2"/>
          <p:cNvGraphicFramePr/>
          <p:nvPr/>
        </p:nvGraphicFramePr>
        <p:xfrm>
          <a:off x="1892880" y="2734200"/>
          <a:ext cx="8960760" cy="2856240"/>
        </p:xfrm>
        <a:graphic>
          <a:graphicData uri="http://schemas.openxmlformats.org/drawingml/2006/table">
            <a:tbl>
              <a:tblPr/>
              <a:tblGrid>
                <a:gridCol w="1493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3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3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3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3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47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5920">
                <a:tc>
                  <a:txBody>
                    <a:bodyPr/>
                    <a:lstStyle/>
                    <a:p>
                      <a:endParaRPr lang="en-GB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800" b="1" strike="noStrike" spc="-1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Goal 1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800" b="1" strike="noStrike" spc="-1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Goal 2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800" b="1" strike="noStrike" spc="-1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Goal 3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800" b="1" strike="noStrike" spc="-1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Goal 4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800" b="1" strike="noStrike" spc="-1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Goal 5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Scenario 1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satisfies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Scenario 2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based_on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conflicts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satisfies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Scenario 3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satisfies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Scenario 4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conflicts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satisfies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satisfies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Scenario 5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satisfies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based_on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19" name="Eckige Klammer links 2"/>
          <p:cNvSpPr/>
          <p:nvPr/>
        </p:nvSpPr>
        <p:spPr>
          <a:xfrm>
            <a:off x="1456200" y="2734200"/>
            <a:ext cx="231480" cy="2850840"/>
          </a:xfrm>
          <a:prstGeom prst="leftBracket">
            <a:avLst>
              <a:gd name="adj" fmla="val 8333"/>
            </a:avLst>
          </a:prstGeom>
          <a:noFill/>
          <a:ln w="28575">
            <a:solidFill>
              <a:srgbClr val="4A7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0" name="Eckige Klammer links 10"/>
          <p:cNvSpPr/>
          <p:nvPr/>
        </p:nvSpPr>
        <p:spPr>
          <a:xfrm rot="5400000">
            <a:off x="6972480" y="-1235160"/>
            <a:ext cx="231480" cy="7417080"/>
          </a:xfrm>
          <a:prstGeom prst="leftBracket">
            <a:avLst>
              <a:gd name="adj" fmla="val 8333"/>
            </a:avLst>
          </a:prstGeom>
          <a:noFill/>
          <a:ln w="28575">
            <a:solidFill>
              <a:srgbClr val="4A7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1" name="Textfeld 4"/>
          <p:cNvSpPr/>
          <p:nvPr/>
        </p:nvSpPr>
        <p:spPr>
          <a:xfrm>
            <a:off x="5811480" y="1957680"/>
            <a:ext cx="224316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Target artefacts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Textfeld 12"/>
          <p:cNvSpPr/>
          <p:nvPr/>
        </p:nvSpPr>
        <p:spPr>
          <a:xfrm>
            <a:off x="0" y="3736080"/>
            <a:ext cx="157968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de-DE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Source artefacts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7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Documentation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Rechteck 209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Traceability Matrix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HSN-Hierarchy 6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6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440" cy="485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Documents traceability in a matrix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Rows represent the initial artefact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Columns represent the target artefact	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Sources of requirements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Development artefacts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Requirements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4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Lecture 11: Traceability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Rechteck 186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Content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HSN-Hierarchy 26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numCol="1" spcCol="0" anchor="ctr">
            <a:noAutofit/>
          </a:bodyPr>
          <a:lstStyle/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Classification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Documentation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7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Documentation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Rechteck 209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Traceability Matrix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HSN-Hierarchy 6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0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440" cy="485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Advantages: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Good overview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Separation → One matrix per traceability aspect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Disadvantages: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Difficult to maintain (might be very large)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Multiple matrices required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7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Documentation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HSN-Hierarchy 6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3" name="Rechteck 10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Traceability Graph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4" name="Grafik 2"/>
          <p:cNvPicPr/>
          <p:nvPr/>
        </p:nvPicPr>
        <p:blipFill>
          <a:blip r:embed="rId2"/>
          <a:stretch/>
        </p:blipFill>
        <p:spPr>
          <a:xfrm>
            <a:off x="4218120" y="871560"/>
            <a:ext cx="6679800" cy="5417640"/>
          </a:xfrm>
          <a:prstGeom prst="rect">
            <a:avLst/>
          </a:prstGeom>
          <a:ln w="0">
            <a:noFill/>
          </a:ln>
        </p:spPr>
      </p:pic>
      <p:sp>
        <p:nvSpPr>
          <p:cNvPr id="335" name="CustomShape 5"/>
          <p:cNvSpPr/>
          <p:nvPr/>
        </p:nvSpPr>
        <p:spPr>
          <a:xfrm>
            <a:off x="263520" y="6411600"/>
            <a:ext cx="1091736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de-DE" sz="900" b="0" strike="noStrike" spc="-1">
                <a:solidFill>
                  <a:srgbClr val="A6A6A6"/>
                </a:solidFill>
                <a:latin typeface="Roboto"/>
                <a:ea typeface="Roboto"/>
              </a:rPr>
              <a:t>Based on K. Pohl, C. Rupp (2011) – </a:t>
            </a:r>
            <a:r>
              <a:rPr lang="en-US" sz="900" b="0" strike="noStrike" spc="-1">
                <a:solidFill>
                  <a:srgbClr val="A6A6A6"/>
                </a:solidFill>
                <a:latin typeface="Roboto"/>
                <a:ea typeface="Roboto"/>
              </a:rPr>
              <a:t>Requirements Engineering Fundamentals: A study guide for Requirements Engineering Foundation Level</a:t>
            </a:r>
            <a:endParaRPr lang="en-US" sz="9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7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Documentation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Rechteck 209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Traceability Graph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HSN-Hierarchy 6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9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440" cy="485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Graphical notation for traceability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Nodes represent development artefacts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Edges represent traceability relations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Infeasible to create and maintain manually → Requires tool support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CustomShape 1"/>
          <p:cNvSpPr/>
          <p:nvPr/>
        </p:nvSpPr>
        <p:spPr>
          <a:xfrm>
            <a:off x="335520" y="4406760"/>
            <a:ext cx="10746720" cy="1355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b="1" strike="noStrike" cap="all" spc="-1">
                <a:solidFill>
                  <a:srgbClr val="008C4F"/>
                </a:solidFill>
                <a:latin typeface="DejaVu Sans"/>
                <a:ea typeface="DejaVu Sans"/>
              </a:rPr>
              <a:t>Summary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CustomShape 2"/>
          <p:cNvSpPr/>
          <p:nvPr/>
        </p:nvSpPr>
        <p:spPr>
          <a:xfrm>
            <a:off x="335520" y="2906640"/>
            <a:ext cx="10746720" cy="1493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7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Summary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HSN-Hierarchy 6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4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440" cy="485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Analysis and understanding of the relations among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Requirements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Requirements sources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Development artefacts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Supports other activities 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Especially useful for maintenance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E.g., analyze impact of (requirement) changes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Good traceability is difficult to maintain 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Tool support might help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CustomShape 1"/>
          <p:cNvSpPr/>
          <p:nvPr/>
        </p:nvSpPr>
        <p:spPr>
          <a:xfrm>
            <a:off x="335520" y="1268640"/>
            <a:ext cx="10743480" cy="5031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799"/>
              </a:spcBef>
              <a:tabLst>
                <a:tab pos="0" algn="l"/>
              </a:tabLst>
            </a:pPr>
            <a:r>
              <a:rPr lang="en-US" sz="40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Questions?</a:t>
            </a:r>
            <a:endParaRPr lang="en-US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CustomShape 3"/>
          <p:cNvSpPr/>
          <p:nvPr/>
        </p:nvSpPr>
        <p:spPr>
          <a:xfrm>
            <a:off x="335520" y="764640"/>
            <a:ext cx="10743480" cy="494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542880" y="685800"/>
            <a:ext cx="10355040" cy="49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References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335520" y="4406760"/>
            <a:ext cx="10746720" cy="1355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b="1" strike="noStrike" cap="all" spc="-1">
                <a:solidFill>
                  <a:srgbClr val="008C4F"/>
                </a:solidFill>
                <a:latin typeface="DejaVu Sans"/>
                <a:ea typeface="DejaVu Sans"/>
              </a:rPr>
              <a:t>Introduction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335520" y="2906640"/>
            <a:ext cx="10746720" cy="1493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7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Rechteck 209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Traceability in a Nutshell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HSN-Hierarchy 6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4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440" cy="485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108000" indent="0" algn="ctr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What</a:t>
            </a: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happened </a:t>
            </a:r>
            <a:r>
              <a:rPr lang="en-US" sz="20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when</a:t>
            </a: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to a/the requirement(s)?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CustomShape 4"/>
          <p:cNvSpPr/>
          <p:nvPr/>
        </p:nvSpPr>
        <p:spPr>
          <a:xfrm>
            <a:off x="602640" y="3174480"/>
            <a:ext cx="10578240" cy="18774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7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Rechteck 209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Definition – Requirements Traceability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HSN-Hierarchy 6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9" name="PlaceHolder 1"/>
          <p:cNvSpPr>
            <a:spLocks noGrp="1"/>
          </p:cNvSpPr>
          <p:nvPr>
            <p:ph/>
          </p:nvPr>
        </p:nvSpPr>
        <p:spPr>
          <a:xfrm>
            <a:off x="588240" y="1769400"/>
            <a:ext cx="10606680" cy="463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108000" indent="0" algn="ctr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“Requirements traceability refers to the ability to describe and follow the life of a requirement, in both a forwards and backwards direction (i.e., from its origins, through its development and specification, to its subsequent deployment and use, and through all periods of on-going refinement and iteration in any of these phases).”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CustomShape 4"/>
          <p:cNvSpPr/>
          <p:nvPr/>
        </p:nvSpPr>
        <p:spPr>
          <a:xfrm>
            <a:off x="602640" y="3174480"/>
            <a:ext cx="10578240" cy="18774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1" name="CustomShape 5"/>
          <p:cNvSpPr/>
          <p:nvPr/>
        </p:nvSpPr>
        <p:spPr>
          <a:xfrm>
            <a:off x="263520" y="6411600"/>
            <a:ext cx="1091736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de-DE" sz="900" b="0" strike="noStrike" spc="-1">
                <a:solidFill>
                  <a:srgbClr val="A6A6A6"/>
                </a:solidFill>
                <a:latin typeface="Roboto"/>
                <a:ea typeface="Roboto"/>
              </a:rPr>
              <a:t>O. C. Z. Gotel and A. C. W. Finkelstein (1994) – </a:t>
            </a:r>
            <a:r>
              <a:rPr lang="en-US" sz="900" b="0" strike="noStrike" spc="-1">
                <a:solidFill>
                  <a:srgbClr val="A6A6A6"/>
                </a:solidFill>
                <a:latin typeface="Roboto"/>
                <a:ea typeface="Roboto"/>
              </a:rPr>
              <a:t>An Analysis of the Requirements Traceability Problem</a:t>
            </a:r>
            <a:endParaRPr lang="en-US" sz="9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7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Rechteck 209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Advantages of Traceable Requirements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HSN-Hierarchy 6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5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440" cy="485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Change management → Which other artefacts are affected by a change?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Process improvements → Trace problems in the development process back to their cause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Reuse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Identify development artefacts associated with a requirement → If requirement is reused, the development artefact might also be reused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Accountability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Calculate/estimate the development effort to implement a requirement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Maintenance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Simplified cause-effect analysis, impact analysis, etc.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7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Rechteck 209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Advantages of Traceable Requirements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HSN-Hierarchy 6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9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440" cy="485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Verifiability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Easy to verify whether a requirement has been implemented or not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Identification of gold-plated solutions in the system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Gold-plated = unnecessary attention to details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Reverse function to “verifiability” → Checks for each function whether it implements a requirement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Identification of gold-plated solutions in the requirements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Tracing requirements to their origin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Analysis whether a requirement contributes to a goal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7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Rechteck 209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Purpose-driven Tracing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HSN-Hierarchy 6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3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440" cy="485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Extensive tracing is expensive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Purpose-driven!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Do not trace everything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Trace according to needs → Too much/little information (sufficient level of detail)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1334</Words>
  <Application>Microsoft Office PowerPoint</Application>
  <PresentationFormat>Breitbild</PresentationFormat>
  <Paragraphs>246</Paragraphs>
  <Slides>36</Slides>
  <Notes>4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10</vt:i4>
      </vt:variant>
      <vt:variant>
        <vt:lpstr>Design</vt:lpstr>
      </vt:variant>
      <vt:variant>
        <vt:i4>4</vt:i4>
      </vt:variant>
      <vt:variant>
        <vt:lpstr>Folientitel</vt:lpstr>
      </vt:variant>
      <vt:variant>
        <vt:i4>36</vt:i4>
      </vt:variant>
    </vt:vector>
  </HeadingPairs>
  <TitlesOfParts>
    <vt:vector size="50" baseType="lpstr">
      <vt:lpstr>Arial</vt:lpstr>
      <vt:lpstr>DejaVu Sans</vt:lpstr>
      <vt:lpstr>DejaVu Serif</vt:lpstr>
      <vt:lpstr>OpenSymbol</vt:lpstr>
      <vt:lpstr>Roboto</vt:lpstr>
      <vt:lpstr>StarSymbol</vt:lpstr>
      <vt:lpstr>Symbol</vt:lpstr>
      <vt:lpstr>Times New Roman</vt:lpstr>
      <vt:lpstr>Wingdings</vt:lpstr>
      <vt:lpstr>Wingdings 2</vt:lpstr>
      <vt:lpstr>Office Theme</vt:lpstr>
      <vt:lpstr>Office Theme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Hooby</dc:creator>
  <dc:description/>
  <cp:lastModifiedBy>Nelly Nicaise Nyeck Mbialeu</cp:lastModifiedBy>
  <cp:revision>3331</cp:revision>
  <dcterms:created xsi:type="dcterms:W3CDTF">2013-05-21T09:22:36Z</dcterms:created>
  <dcterms:modified xsi:type="dcterms:W3CDTF">2025-01-29T10:28:16Z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4</vt:i4>
  </property>
  <property fmtid="{D5CDD505-2E9C-101B-9397-08002B2CF9AE}" pid="3" name="PresentationFormat">
    <vt:lpwstr>Breitbild</vt:lpwstr>
  </property>
  <property fmtid="{D5CDD505-2E9C-101B-9397-08002B2CF9AE}" pid="4" name="Slides">
    <vt:i4>36</vt:i4>
  </property>
</Properties>
</file>