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comments/comment2.xml" ContentType="application/vnd.openxmlformats-officedocument.presentationml.comments+xml"/>
  <Override PartName="/ppt/comments/comment9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presProps" Target="presProps.xml"/><Relationship Id="rId60" Type="http://schemas.openxmlformats.org/officeDocument/2006/relationships/commentAuthors" Target="commentAuthors.xml"/>
</Relationships>
</file>

<file path=ppt/comments/comment2.xml><?xml version="1.0" encoding="utf-8"?>
<p:cmLst xmlns:p="http://schemas.openxmlformats.org/presentationml/2006/main">
  <p:cm authorId="0" dt="2022-01-21T09:54:46.000000000" idx="1">
    <p:pos x="0" y="0"/>
    <p:text>TODO: After translation</p:text>
  </p:cm>
</p:cmLst>
</file>

<file path=ppt/comments/comment9.xml><?xml version="1.0" encoding="utf-8"?>
<p:cmLst xmlns:p="http://schemas.openxmlformats.org/presentationml/2006/main">
  <p:cm authorId="0" dt="2022-01-11T12:23:17.000000000" idx="2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latin typeface="Arial"/>
              </a:rPr>
              <a:t>Cli</a:t>
            </a:r>
            <a:r>
              <a:rPr b="0" lang="en-GB" sz="2000" spc="-1" strike="noStrike">
                <a:latin typeface="Arial"/>
              </a:rPr>
              <a:t>c</a:t>
            </a:r>
            <a:r>
              <a:rPr b="0" lang="en-GB" sz="2000" spc="-1" strike="noStrike">
                <a:latin typeface="Arial"/>
              </a:rPr>
              <a:t>k 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o 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d</a:t>
            </a:r>
            <a:r>
              <a:rPr b="0" lang="en-GB" sz="2000" spc="-1" strike="noStrike">
                <a:latin typeface="Arial"/>
              </a:rPr>
              <a:t>it 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h</a:t>
            </a:r>
            <a:r>
              <a:rPr b="0" lang="en-GB" sz="2000" spc="-1" strike="noStrike">
                <a:latin typeface="Arial"/>
              </a:rPr>
              <a:t>e </a:t>
            </a:r>
            <a:r>
              <a:rPr b="0" lang="en-GB" sz="2000" spc="-1" strike="noStrike">
                <a:latin typeface="Arial"/>
              </a:rPr>
              <a:t>n</a:t>
            </a:r>
            <a:r>
              <a:rPr b="0" lang="en-GB" sz="2000" spc="-1" strike="noStrike">
                <a:latin typeface="Arial"/>
              </a:rPr>
              <a:t>o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s</a:t>
            </a:r>
            <a:r>
              <a:rPr b="0" lang="en-GB" sz="2000" spc="-1" strike="noStrike">
                <a:latin typeface="Arial"/>
              </a:rPr>
              <a:t>' </a:t>
            </a:r>
            <a:r>
              <a:rPr b="0" lang="en-GB" sz="2000" spc="-1" strike="noStrike">
                <a:latin typeface="Arial"/>
              </a:rPr>
              <a:t>f</a:t>
            </a:r>
            <a:r>
              <a:rPr b="0" lang="en-GB" sz="2000" spc="-1" strike="noStrike">
                <a:latin typeface="Arial"/>
              </a:rPr>
              <a:t>o</a:t>
            </a:r>
            <a:r>
              <a:rPr b="0" lang="en-GB" sz="2000" spc="-1" strike="noStrike">
                <a:latin typeface="Arial"/>
              </a:rPr>
              <a:t>r</a:t>
            </a:r>
            <a:r>
              <a:rPr b="0" lang="en-GB" sz="2000" spc="-1" strike="noStrike">
                <a:latin typeface="Arial"/>
              </a:rPr>
              <a:t>m</a:t>
            </a:r>
            <a:r>
              <a:rPr b="0" lang="en-GB" sz="2000" spc="-1" strike="noStrike">
                <a:latin typeface="Arial"/>
              </a:rPr>
              <a:t>a</a:t>
            </a:r>
            <a:r>
              <a:rPr b="0" lang="en-GB" sz="2000" spc="-1" strike="noStrike">
                <a:latin typeface="Arial"/>
              </a:rPr>
              <a:t>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CE462874-3121-4353-96E2-D86FC95BD723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805700-5D1B-4061-B682-8329990850D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E9BE59-CD30-4C89-8893-9C704A09564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192434-3097-4E6A-8E29-79062EF6CE9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B14800-0EF4-49E0-A3D7-8B17AE745F6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15B5CF-8F9E-4C1C-BDFE-6D4F98F45C0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F982D7-6F09-469C-AF8B-107327618F7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96325A-AE1A-4AD6-81C5-16A2096F8F5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93C17A-0C07-4D13-A80E-16DD21FB7EA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2D2072-255A-4A65-BC42-7A35093E030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A284C2-9A93-4726-BAD3-59734D9F387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BCA3F7-B5C2-41B7-B2A1-1455A1343D6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BDC26D-E068-41A4-8036-2961C8B8897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AD49D6-978B-499D-BA3E-91399FAA9BC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702803-C230-424A-AD7C-D5170C26DBF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96FB6C-4D5A-48B5-8951-DFA02484C08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859EBB-641E-4F99-B008-E3291D49267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DB322B-3C45-4FBA-BD1C-C82CAE6DA55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7150F6-F479-40AF-86AB-A1237CA7B0B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ABCDB7-35D6-4D15-BD36-11E5AD9D7F8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2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B6D759-59E5-4735-9ADB-D01016D9142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283F7F-89C2-4D7E-A9E7-717C3A4F591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604CEA-8B8F-49BA-979B-C5B840FC5DE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F426E3-54ED-478A-A4B8-9D8EF8BEE95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5FE939-63CB-4D24-AF27-CD020B0531A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BD4BF4-49BA-4A23-8866-15FEEE25B96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0137D3-2D65-4AE4-B574-0AD8C2D9C5D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17BD0E-F02F-44A4-B9C8-E1C9FA09FEF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09AFFF-7560-44A6-8965-681886B4748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6C0777-4FC1-4E39-B38C-FF120A08F41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3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E61FBE-E37E-4BD5-8D25-8BB340A8EE7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3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0D5FB6-2676-46C5-9479-3BBBB27AE98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9A566D-8221-490F-8969-193AEA02065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4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376035-FA2A-4A97-BC48-DAAFCD5D7D4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4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560BE9-C1F4-4C34-9F7B-F9258DE2E22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4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574A5A-3DEB-487D-9402-43D36A29CA9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2E9C3C-3962-488B-8130-ACB054DC4AB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4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89B9D2-14EF-4B77-A3F9-1302D91F841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4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67A2CF-2A8D-4D0A-96A4-410291D1FAE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BAE0A5-2916-43DB-9A7D-A9B5E1F5C4B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9F4C01-A853-4221-840D-379AA713052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B0B0F3-371F-4DD2-8FFB-D4E3F0A9C68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7E0A49-1897-4DB8-B1C9-F7ACBB1970E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57129BC-514F-446D-A7C6-EDA2162AA9A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29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CF0DCAF-970D-4489-B227-4D6E504600B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144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2748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A1B1DB6-A0D3-4B9A-9C57-748A03994D6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it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ti</a:t>
            </a:r>
            <a:r>
              <a:rPr b="0" lang="en-GB" sz="4400" spc="-1" strike="noStrike">
                <a:latin typeface="Arial"/>
              </a:rPr>
              <a:t>tl</a:t>
            </a:r>
            <a:r>
              <a:rPr b="0" lang="en-GB" sz="4400" spc="-1" strike="noStrike">
                <a:latin typeface="Arial"/>
              </a:rPr>
              <a:t>e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801F16F-6A64-4CE1-ABFB-4F0E14A556E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1C67724-81D0-41C3-8052-A59B78ACDCF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I43U9UpkQo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27400" y="1412640"/>
            <a:ext cx="10361880" cy="11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27400" y="2852640"/>
            <a:ext cx="10361880" cy="23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1: Introduction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8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Challenges for the System Analysis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9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609480" y="17658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Unclear objectives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multiple stakeholders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Bad coordination between stakeholders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imagination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 complexity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individual knows every detail of the desired product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 business processes, boundaries, rules, and wishes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Language barriers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Native speakers vs. foreign language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Professional jargon vs. computer science jargon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Challenges for the System Analysis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Changing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Vague requirements get more detailed during the development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 process changes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Bad quality of the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Imprecise, ambiguous, inconsistent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Unnecessary features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Gold plating: functions and features that are not required are part of the system definition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Imprecise planning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 from the problems above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communicated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Mostly natural language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 person (sender) says or writes (encodes) is not necessarily the same as what another person (receiver) understands (decodes)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2122920" y="3387600"/>
            <a:ext cx="7195680" cy="99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 natural language depends on several factors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Cultural background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Educational background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Area of expertise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Everyday work life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medium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communication media have different properties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Verbal communication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Relies heavily on redundancy, e.g., language, gestures or intonation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Immediate feedback possible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communication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Minimum of redundancy and feedback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 required information is not transferred at all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Focusing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Certain information is left out due to a wrong/misguided focus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Simplification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 parts of the information are excluded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Oversimplified language use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Wrong expectation of existing knowledge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upon common language usage improves communication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achieved through a glossary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 are Software Requirements Special?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is different than hardware/materials!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Universal: almost no restrictions of the area of application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also have almost no bounds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means for many areas of application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things are taken for granted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Amorphous: software has no shape, cannot be visualized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monotone: Problems can always occur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If 3 and 5 work, 4 can still fail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 and customers think anything is possible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Partially true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possibilities means that requirements need to be detailed!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4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Requirements Engineering Overview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Software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Software is a collection of computer programs, procedures, directives, associated documentation and data.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451800" y="3737160"/>
            <a:ext cx="10661400" cy="8798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IEEE 729-1983 (1983) –https://standards.ieee.org/ieee/729/967/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451800" y="2999520"/>
            <a:ext cx="10661400" cy="27133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IEEE defines requirements as follows (IEEE Std. 610.12-1990):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condition or capability needed by a user to solve a problem or achieve an objective.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condition or capability that must be met or possessed by a system or system component to satisfy a contract, standard, specification, or other formally imposed documents.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documented representation of a condition or capability as in 1) or 2).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https://ieeexplore.ieee.org/document/159342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4"/>
          <p:cNvSpPr/>
          <p:nvPr/>
        </p:nvSpPr>
        <p:spPr>
          <a:xfrm>
            <a:off x="542880" y="72252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1: Introduction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7" name="Rechteck 195"/>
          <p:cNvSpPr/>
          <p:nvPr/>
        </p:nvSpPr>
        <p:spPr>
          <a:xfrm>
            <a:off x="542880" y="127116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8" name="HSN-Hierarchy 2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HSN-Hierarchy 26"/>
          <p:cNvSpPr/>
          <p:nvPr/>
        </p:nvSpPr>
        <p:spPr>
          <a:xfrm>
            <a:off x="604080" y="186156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431280" y="2870280"/>
            <a:ext cx="10833120" cy="2842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is a systematic and disciplined approach to the specification and management of requirements with the following goals: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Knowing the relevant requirements, achieving a consensus among the stakeholders about these requirements, documenting them according to given standards, and managing them systematically.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documenting the stakeholders’ desires and needs, specifying and managing requirements to minimize the risk of delivering a system that does not meet the stakeholders’ desires and needs.”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Core Activities of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Obtain requirements from stakeholders and other sources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Refinement of the requirements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Adequate descriptions of elicited requirements.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techniques, e.g., natural language or conceptual models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and negotiation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documented requirements and possibly their negotiation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Happens as early as possible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Core Activities of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 startAt="4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Orthogonal to the other activities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measures for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structuring requirements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preparing them for use in different roles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maintaining consistency after changes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ensuring their implementation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types of requirements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 a calculator that should be able to perform basic arithmetic operations.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Which operations should be supported (e.g., add, subtract, multiply)?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fast should the calculations be (e.g., 10 milliseconds, 1 second)?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kinds of numbers should be supported (e.g., integer, floats)?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4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7" name="Rechteck 1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8" name="HSN-Hierarchy 1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914760" y="1912680"/>
            <a:ext cx="8660520" cy="425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Functional Requirements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functional requirement is a requirement concerning a result of behavior that shall be provided by a function of the system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has many perspectives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perspectives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perspectives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perspectives 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must be able to read numbers as input.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must be able to add two numbers and display the result.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quality requirement is a requirement that pertains to a quality concern that is not covered by functional requirements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Typically about performance, availability, dependability, scalability, or portability of a system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called “non-functional requirements”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 of any calculation must be provided within 10 milliseconds.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average, the calculator must not crash more often than every 10,000 arithmetical operations.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categorization of quality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ISO Standard 9126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system functions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Appropriateness, security and safety, accurateness of calculations, interoperability, conformity to standards, ...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Dependability of functionalities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Robustness, fault tolerance, recoverability, ...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Usability of a system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Understandability, learnability, ease of use, ...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efficiency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behavior, consumption behavior, ...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Changeability of a system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Analyzability, changeability, stability, testability, ...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 of a system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Adaptability, installability, replaceability, ...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 often related to multiple functional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be mixed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should be well documented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Constraints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constraint is a requirement that limits the solution space beyond what is necessary for meeting the given functional requirements and quality requirements.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Cannot be influenced by the development team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 are not implemented; they are adhered to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constraint is not part of the solution, it simply limits how the solution will look like.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shall be implemented on hardware that allows double-precision floating point operations.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shall be available on the market in June 2023.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Motivation of Requirements Engineering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5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1" name="Rechteck 2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Stakeholder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2" name="HSN-Hierarchy 2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6"/>
          <p:cNvSpPr/>
          <p:nvPr/>
        </p:nvSpPr>
        <p:spPr>
          <a:xfrm>
            <a:off x="431280" y="2870280"/>
            <a:ext cx="10833120" cy="2842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stakeholder is either a person or an organisation that has a potential interest in the system to be developed.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stakeholder typically has their own requirements for the system.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person can represent the interest of different stakeholders (people and/or organisations), i.e a stakeholder can have more than one role and represent more than one stakeholder.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4" name="CustomShape 7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0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6" name="Rechteck 3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Stakeholder – Examples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7" name="HSN-Hierarchy 3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Customers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System/software developers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users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Architects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Domain experts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Testers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 staff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4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Requirements Engineering Process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4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2" name="Rechteck 186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7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520" cy="207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Elicitation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Start of a project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 roughly known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stakeholders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additional sources of requirements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existing systems, standards, etc.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Gathering of raw requirements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Need further refinement, but already capture the “core” of the requirements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Elicitation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Visit and interview customer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few people involved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and important names are retrieved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Evaluate results and determine open questions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Ask targeted questions in interviews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or other stakeholders are asked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Possibly in form of a workshop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Analysis &amp; Negotiation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160" cy="485424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the concrete requirements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Structuring of the requirements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relationships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 of requirements (e.g., functional requirement)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of similar requirements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Grouping of requirements</a:t>
            </a:r>
            <a:endParaRPr b="0" lang="en-GB" sz="16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relationships</a:t>
            </a:r>
            <a:endParaRPr b="0" lang="en-GB" sz="1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requirement type (e.g., functional requirements, quality requirements)</a:t>
            </a:r>
            <a:endParaRPr b="0" lang="en-GB" sz="14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Refinement of the requirements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From raw requirements to detailed requirements sufficient that can be the basis of an acceptance test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dependencies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Detection of inconsistencies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Resolution of inconsistencies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Prioritization of requirements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in must-have requirements and optional requirements</a:t>
            </a:r>
            <a:endParaRPr b="0" lang="en-GB" sz="16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Analysis &amp; Negotiation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Study records of meeting with customer and additional available material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Ask questions if needed (back to elicitation)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Resolve ambiguities off-line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through a phone call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of contradictions → Negotiation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Parallel: Writing of the Specification (→ Documentation)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Called “Draft” while it is a work-in-progress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Distribution of specification draft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Workshop with all “important” people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Stakeholders, project management, software architects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people who can actually make decisions absent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Presentation of the obtained requirements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Slides, mock-ups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Interactive prioritization and concretization</a:t>
            </a:r>
            <a:endParaRPr b="0" lang="en-GB" sz="16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of disagreement, direct mediation is possible</a:t>
            </a:r>
            <a:endParaRPr b="0" lang="en-GB" sz="15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Intensive record keeping required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 of requirements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Through the documentation, the requirements are fixed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intermediate results and assumptions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reasoning for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Assignment of attributes to requirements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 driven by employees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iterative and often incremental process</a:t>
            </a:r>
            <a:endParaRPr b="0" lang="en-GB" sz="16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drafts, each with more information and details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lot of copy-and-paste between drafts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the results of the workshops and interviews with customers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practice often a mix of natural language, tables, use cases and UML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have long appendixes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Specification V1.0 a lot longer than the drafts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style, more technical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Reasoning behind requirements almost completely removed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 of requirements</a:t>
            </a:r>
            <a:endParaRPr b="0" lang="en-GB" sz="1800" spc="-1" strike="noStrike">
              <a:latin typeface="Arial"/>
            </a:endParaRPr>
          </a:p>
          <a:p>
            <a:pPr lvl="2" marL="8892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Through the documentation, the requirements are fixed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intermediate results and assumptions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reasoning for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Assignment of attributes to requirements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Someone needs software for a professional activity or as part of a product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people cannot create this software!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Option 1: Buy a fitting software product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Option 2: Pay for the development of a new software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both options the requirements must be known!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 driven by employees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iterative and often incremental process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drafts, each with more information and details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 lot of copy-and-paste between drafts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the results of the workshops and interviews with customers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practice often a mix of natural language, tables, use cases and UML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have long appendixes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Specification V1.0 a lot longer than the drafts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style, more technical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Reasoning behind requirements almost completely removed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the content of the specification documents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possible, a formal verification of the documents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Verification and validation against previously existing documents (e.g., request for proposals, documentation of a legacy system) and customer wishes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are reviewed by experienced employees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less experienced people involved in writing the requirements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of formal guidelines through templates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if the customers wishes are met by the document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memory of the participants in workshops/interviews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check for wishes that seem very important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Sometimes: Produce a prototype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the content of the specification documents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possible, a formal verification of the documents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Verification and validation against previously existing documents (e.g., request for proposals, documentation of a legacy system) and customer wishes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are reviewed by experienced employees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less experienced people involved in writing the requirements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of formal guidelines through templates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if the customers wishes are met by the document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memory of the participants in workshops/interviews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check for wishes that seem very important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Sometimes: Produce a prototype</a:t>
            </a:r>
            <a:endParaRPr b="0" lang="en-GB" sz="16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change requests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different versions of requirements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change to a requirement yields a new version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 organized propagation of changes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Informed and competent decision about change requests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request → Change Control Board → Decision → Assign change task (costs money)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Often, this is done rather informally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change control board, no clear decision making process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a RE tool is used: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and version control automatically → the change requests and changes themselves become traceable objects within the system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Propagation depends on the organization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no RE tool is used: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introduced manually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usually no traceable objects themselves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change requests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different versions of requirements</a:t>
            </a:r>
            <a:endParaRPr b="0" lang="en-GB" sz="1800" spc="-1" strike="noStrike">
              <a:latin typeface="Arial"/>
            </a:endParaRPr>
          </a:p>
          <a:p>
            <a:pPr lvl="2" marL="8892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change to a requirement yields a new version</a:t>
            </a:r>
            <a:endParaRPr b="0" lang="en-GB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 organized propagation of changes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Informed and competent decision about change requests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request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 Change Control Board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 Decision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 Assign change task (costs money)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Often, this is done rather informally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No change control board, no clear decision making process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a RE tool is used: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and version control automatically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→ t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he change requests and changes themselves become traceable objects within the system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Propagation depends on the organization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no RE tool is used: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introduced manually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usually no traceable objects themselves</a:t>
            </a:r>
            <a:endParaRPr b="0" lang="en-GB" sz="16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assumptions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decisions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which assumptions lead to which decisions and how the requirements were influenced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RE tool to be effective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not available!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 tracing is a lot of work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searching in documents and protocols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meeting XYZ, Mr. Smith said that we should ...”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assumptions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decisions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which assumptions lead to which decisions and how the requirements were influenced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RE tool to be effective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not available!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 tracing is a lot of work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searching in documents and protocols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meeting XYZ, Mr. Smith said that we should ...”</a:t>
            </a:r>
            <a:endParaRPr b="0" lang="en-GB" sz="12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Vital for Project Success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9" name="Table 3"/>
          <p:cNvGraphicFramePr/>
          <p:nvPr/>
        </p:nvGraphicFramePr>
        <p:xfrm>
          <a:off x="1658160" y="1954080"/>
          <a:ext cx="8127360" cy="4449240"/>
        </p:xfrm>
        <a:graphic>
          <a:graphicData uri="http://schemas.openxmlformats.org/drawingml/2006/table">
            <a:tbl>
              <a:tblPr/>
              <a:tblGrid>
                <a:gridCol w="552240"/>
                <a:gridCol w="4866120"/>
                <a:gridCol w="2709360"/>
              </a:tblGrid>
              <a:tr h="370800"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% of Responses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Incomplete Requirements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13.1%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User Involvement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12.4%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Ressources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10.6%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Unrealistic Expectations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Executive Support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9.3%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Changing Requirements &amp; Specifications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8.7%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Planning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8.1%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Didn‘t Need It Any Longer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7.5%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IT Management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Technology Illiteracy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4.3%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Other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60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The Standish Group (1995) – Chaos Report –https://personal.utdallas.edu/~chung/SYSM6309/chaos_report.pdf 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4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Summary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analysis has many challenges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is a complex task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are the foundation of projects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good requirements, projects are in trouble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is more than just “getting the requirements and writing them down”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 include elicitation, documentation, but also validation of requirements, change management and tracing of requirements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756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DejaVu Sans"/>
              </a:rPr>
              <a:t>fer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DejaVu Sans"/>
              </a:rPr>
              <a:t>ce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547200" y="1600200"/>
            <a:ext cx="10648440" cy="47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Effects of Inadequate RE – Airbus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Requirement: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used, </a:t>
            </a:r>
            <a:r>
              <a:rPr b="0" i="1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when the airplane is lande</a:t>
            </a:r>
            <a:r>
              <a:rPr b="0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Translation: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 </a:t>
            </a:r>
            <a:r>
              <a:rPr b="0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while the wheels are rotating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Implementation: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 </a:t>
            </a:r>
            <a:r>
              <a:rPr b="0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while the wheels are rotating fast enough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Situation: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Rainstorm – aquaplaning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Result: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Crash due to overshooting the runway!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Problem: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Erroneous modeling in the requirement phase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Effects of Inadequate RE – General Examples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course, we need to print reports…”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Inadequate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an optimal delivery route for each truck within 1 msec”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Implicit requirements which are not explicitly available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one train may be in a specific railway segment at the same time”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Inconsistent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approved personal may be allowed to menu level 2”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but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order to get approval one needs to use level-2 function request approval”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Ambiguous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After inserting the card and the PIN provide access to the menu within 2 sec.”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1325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Show what results the stakeholders want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stakeholder of a system is a person or organization that has an (direct or indirect) influence on the requirements of a system.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 different viewpoints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Accept products against precise criteria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Requests for proposals and contract structuring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between stakeholders and developers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 understanding of desired product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2"/>
          <p:cNvSpPr/>
          <p:nvPr/>
        </p:nvSpPr>
        <p:spPr>
          <a:xfrm>
            <a:off x="457200" y="2057400"/>
            <a:ext cx="10738440" cy="456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Youtube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7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700" spc="-1" strike="noStrike">
              <a:latin typeface="Arial"/>
            </a:endParaRPr>
          </a:p>
        </p:txBody>
      </p:sp>
      <p:pic>
        <p:nvPicPr>
          <p:cNvPr id="174" name="Grafik 2" descr=""/>
          <p:cNvPicPr/>
          <p:nvPr/>
        </p:nvPicPr>
        <p:blipFill>
          <a:blip r:embed="rId2"/>
          <a:stretch/>
        </p:blipFill>
        <p:spPr>
          <a:xfrm>
            <a:off x="2329920" y="2606040"/>
            <a:ext cx="6985440" cy="2758320"/>
          </a:xfrm>
          <a:prstGeom prst="rect">
            <a:avLst/>
          </a:prstGeom>
          <a:ln w="0">
            <a:noFill/>
          </a:ln>
        </p:spPr>
      </p:pic>
      <p:sp>
        <p:nvSpPr>
          <p:cNvPr id="175" name="PlaceHolder 13"/>
          <p:cNvSpPr/>
          <p:nvPr/>
        </p:nvSpPr>
        <p:spPr>
          <a:xfrm>
            <a:off x="542880" y="72468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6" name="Rechteck 7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Getting the Right Information is Tricky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– Telephone Game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Application>LibreOffice/7.4.1.2$Linux_X86_64 LibreOffice_project/40$Build-2</Application>
  <AppVersion>15.0000</AppVersion>
  <Words>2854</Words>
  <Paragraphs>520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2022-11-02T11:25:06Z</dcterms:modified>
  <cp:revision>3152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5</vt:i4>
  </property>
  <property fmtid="{D5CDD505-2E9C-101B-9397-08002B2CF9AE}" pid="3" name="Notes">
    <vt:i4>39</vt:i4>
  </property>
  <property fmtid="{D5CDD505-2E9C-101B-9397-08002B2CF9AE}" pid="4" name="PresentationFormat">
    <vt:lpwstr>Widescreen</vt:lpwstr>
  </property>
  <property fmtid="{D5CDD505-2E9C-101B-9397-08002B2CF9AE}" pid="5" name="Slides">
    <vt:i4>50</vt:i4>
  </property>
</Properties>
</file>