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jpeg" ContentType="image/jpe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C701E56-C87F-4BFE-AF3A-1F7D90D3A97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410FC77-8C61-4147-8DEF-54F194523AF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8BFFA62-059F-4025-A1AB-71BEC8AF37D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47B0D5C-CCA6-4847-97EE-F35D586A16E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8B262E9-CC08-41F1-90C3-1A936C0A280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E0FC236-04CD-48F7-BDC7-9F963FE8C8E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7000" cy="685584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63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54F0D19C-EFDE-4635-9ADD-06E38EB2C52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1384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7840" cy="567720"/>
          </a:xfrm>
          <a:prstGeom prst="rect">
            <a:avLst/>
          </a:prstGeom>
          <a:ln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3680" cy="51984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1384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7000" cy="685584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6"/>
          <p:cNvSpPr/>
          <p:nvPr/>
        </p:nvSpPr>
        <p:spPr>
          <a:xfrm>
            <a:off x="0" y="6642720"/>
            <a:ext cx="1218996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7000" cy="685584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63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89FEB9D6-CA2D-445E-B1D6-D3FFF1A2FDC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1384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7840" cy="567720"/>
          </a:xfrm>
          <a:prstGeom prst="rect">
            <a:avLst/>
          </a:prstGeom>
          <a:ln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3680" cy="519840"/>
          </a:xfrm>
          <a:prstGeom prst="rect">
            <a:avLst/>
          </a:prstGeom>
          <a:ln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7000" cy="685584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38640" y="6453360"/>
            <a:ext cx="763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DA762EAC-EDD7-401D-9E83-157ED68B77F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996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euj-sqr-7l7" TargetMode="External"/><Relationship Id="rId2" Type="http://schemas.openxmlformats.org/officeDocument/2006/relationships/hyperlink" Target="https://webconf.tu-clausthal.de/b/ben-btb-qmj-hbi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" TargetMode="External"/><Relationship Id="rId2" Type="http://schemas.openxmlformats.org/officeDocument/2006/relationships/hyperlink" Target="https://www.etce-lab.com/" TargetMode="External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6920" cy="11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6920" cy="23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Anant Sujatanagarjuna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35520" y="764640"/>
            <a:ext cx="107510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Plan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35520" y="1268640"/>
            <a:ext cx="10751040" cy="50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Block course: 21.02.2022 – 25.02.2022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 (L00) → Organization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 (L01) → Introduction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2 (L02) → System Context Boundaries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3 (L03) → Elicitation 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 (L04) → Documentation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5 (L05) → Negotiation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6 (L06) → Validation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7 (L07) → Management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 (L08) → Traceability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9 (L09) → Tool Support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35520" y="764640"/>
            <a:ext cx="107510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35520" y="1268640"/>
            <a:ext cx="10751040" cy="50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21.02.2022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01 – Knowledge Test (MC)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22.02.2022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02 – Elicitation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23.02.2022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03 –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24.02.2022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04 –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Colored Petri Nets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25.02.2022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05 –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 and Traceability (MC)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35520" y="764640"/>
            <a:ext cx="107510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35520" y="1268640"/>
            <a:ext cx="10751040" cy="50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 (BBB – 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10:00 – 11:30 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13:00 – 14:30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(BBB – 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15:00 – 16:30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Q&amp;A or specific tutorials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35520" y="764640"/>
            <a:ext cx="107510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35520" y="1268280"/>
            <a:ext cx="10751040" cy="50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lectures: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 will be uploaded to StudIP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Future iterations of the slide set will also be available in our research group Github repository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and on our website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(work-in-progress)</a:t>
            </a:r>
            <a:endParaRPr b="0" lang="en-US" sz="1800" spc="-1" strike="noStrike">
              <a:latin typeface="Arial"/>
            </a:endParaRPr>
          </a:p>
          <a:p>
            <a:pPr lvl="2" marL="12013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 ;)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 and exercises as live stream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Unfortunately, no recordings this semester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35520" y="764640"/>
            <a:ext cx="107510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35520" y="1268280"/>
            <a:ext cx="10751040" cy="50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exercise: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or practical tasks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24h to 7 days to submit the exercise (depending on the task)</a:t>
            </a: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35520" y="764640"/>
            <a:ext cx="107510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35520" y="1268280"/>
            <a:ext cx="10751040" cy="50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exercise: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or practical tasks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24h to 7 days to submit the exercise (depending on the task)</a:t>
            </a: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595959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35520" y="764640"/>
            <a:ext cx="107510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35520" y="1268640"/>
            <a:ext cx="10751040" cy="50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Successful completion of the compulsory five exercises</a:t>
            </a:r>
            <a:endParaRPr b="0" lang="en-US" sz="1800" spc="-1" strike="noStrike">
              <a:latin typeface="Arial"/>
            </a:endParaRPr>
          </a:p>
          <a:p>
            <a:pPr lvl="2" marL="12013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an exercise if you score 50% (or more)</a:t>
            </a:r>
            <a:endParaRPr b="0" lang="en-US" sz="1800" spc="-1" strike="noStrike">
              <a:latin typeface="Arial"/>
            </a:endParaRPr>
          </a:p>
          <a:p>
            <a:pPr lvl="2" marL="12013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have to submit every exercise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Specific date yet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Either written exam (120min)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oral examination (20-25min)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Online vs. lecture room examination → depends on the pandemic and the number of students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We will announce the examination format on Wednesday (23.02.2022)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35520" y="764640"/>
            <a:ext cx="107510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35520" y="1268640"/>
            <a:ext cx="10751040" cy="50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Successful completion of the compulsory five exercises</a:t>
            </a:r>
            <a:endParaRPr b="0" lang="en-US" sz="1800" spc="-1" strike="noStrike">
              <a:latin typeface="Arial"/>
            </a:endParaRPr>
          </a:p>
          <a:p>
            <a:pPr lvl="2" marL="12013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an exercise if you score 50% (or more)</a:t>
            </a:r>
            <a:endParaRPr b="0" lang="en-US" sz="1800" spc="-1" strike="noStrike">
              <a:latin typeface="Arial"/>
            </a:endParaRPr>
          </a:p>
          <a:p>
            <a:pPr lvl="2" marL="12013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have to submit every exercise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Specific date yet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Either written exam (120min) or oral examination (20-25min)</a:t>
            </a:r>
            <a:endParaRPr b="0" lang="en-US" sz="1800" spc="-1" strike="noStrike"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Online vs. lecture room examination → depends on the pandemic and the number of students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announce the examination format on Wednesday (23.02.2022)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35520" y="764640"/>
            <a:ext cx="107510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35520" y="1268280"/>
            <a:ext cx="10751040" cy="50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for your future career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course it won’t hurt to have extra knowledge to impress us during the examination ;)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285600" y="2132640"/>
            <a:ext cx="520560" cy="5004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4089960" y="2247480"/>
            <a:ext cx="2288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35520" y="764640"/>
            <a:ext cx="107510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35520" y="1268640"/>
            <a:ext cx="10751040" cy="50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Pohl, C. Rupp.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Fundamentals: A Study Guide for Requirements Engineering Foundation Level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(2011).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J. Dick, E. Hull, K. Jackson.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(4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DejaVu Sans"/>
              </a:rPr>
              <a:t>th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Edition)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(2017).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Chris Rupp et al.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und Management – Das Handbuch für Anforderungen in jeder Situation (7th Edition)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(2021).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520" y="764640"/>
            <a:ext cx="107510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1" name="Grafik 2" descr=""/>
          <p:cNvPicPr/>
          <p:nvPr/>
        </p:nvPicPr>
        <p:blipFill>
          <a:blip r:embed="rId1"/>
          <a:stretch/>
        </p:blipFill>
        <p:spPr>
          <a:xfrm>
            <a:off x="2374920" y="2133000"/>
            <a:ext cx="1473840" cy="2175120"/>
          </a:xfrm>
          <a:prstGeom prst="rect">
            <a:avLst/>
          </a:prstGeom>
          <a:ln>
            <a:noFill/>
          </a:ln>
        </p:spPr>
      </p:pic>
      <p:pic>
        <p:nvPicPr>
          <p:cNvPr id="102" name="Grafik 11" descr=""/>
          <p:cNvPicPr/>
          <p:nvPr/>
        </p:nvPicPr>
        <p:blipFill>
          <a:blip r:embed="rId2"/>
          <a:stretch/>
        </p:blipFill>
        <p:spPr>
          <a:xfrm>
            <a:off x="6960240" y="2525760"/>
            <a:ext cx="1787760" cy="177984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1310400" y="4249080"/>
            <a:ext cx="3638520" cy="6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200" spc="-1" strike="noStrike">
                <a:solidFill>
                  <a:srgbClr val="595959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013080" y="4269960"/>
            <a:ext cx="3638520" cy="6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200" spc="-1" strike="noStrike">
                <a:solidFill>
                  <a:srgbClr val="595959"/>
                </a:solidFill>
                <a:latin typeface="DejaVu Sans"/>
                <a:ea typeface="DejaVu Sans"/>
              </a:rPr>
              <a:t>anant.sujatanagarjuna@tu-clausthal.de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35520" y="1268640"/>
            <a:ext cx="10751040" cy="50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35520" y="764640"/>
            <a:ext cx="107510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Shape 3"/>
          <p:cNvSpPr txBox="1"/>
          <p:nvPr/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Machine-to-Everything Economy (M2X Economy)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(SS – open for everyone)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TextShape 3"/>
          <p:cNvSpPr txBox="1"/>
          <p:nvPr/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(work-in-progress)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Thesis/project topics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Publications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TextShape 3"/>
          <p:cNvSpPr txBox="1"/>
          <p:nvPr/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methods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Textual, model-based and formal requirements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negotiation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and quality assurance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TextShape 3"/>
          <p:cNvSpPr txBox="1"/>
          <p:nvPr/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of the requirements engineering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choose, justify and apply appropriate methods and techniques for each step of the requirements engineering process given project constraints and properties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is this course about, what is it not about?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Shape 3"/>
          <p:cNvSpPr txBox="1"/>
          <p:nvPr/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of the requirements engineering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choose, justify and apply appropriate methods and techniques for each step of the requirements engineering process given project constraints and properties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is this course about, what is it not about?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35520" y="764640"/>
            <a:ext cx="1075104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Disclaimer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35520" y="1268280"/>
            <a:ext cx="10751040" cy="50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course modelled and built based on the book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„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(2010)” from Klaus Pohl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thanks to Prof. Dr. Steffen Herbold and Dr. Christian Barelt, who provided valuable input in the form of the teaching materials of their requirements engineering courses.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2880" y="721800"/>
            <a:ext cx="1035972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23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4840" cy="208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Application>LibreOffice/6.4.7.2$Linux_X86_64 LibreOffice_project/40$Build-2</Applicat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2022-02-23T17:22:41Z</dcterms:modified>
  <cp:revision>2966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