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comments/comment2.xml" ContentType="application/vnd.openxmlformats-officedocument.presentationml.comments+xml"/>
  <Override PartName="/ppt/comments/comment9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presProps" Target="presProps.xml"/><Relationship Id="rId58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comments/comment9.xml><?xml version="1.0" encoding="utf-8"?>
<p:cmLst xmlns:p="http://schemas.openxmlformats.org/presentationml/2006/main">
  <p:cm authorId="0" dt="2022-01-11T12:23:17.000000000" idx="2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4F351DA5-9AD1-4387-BDE4-C8320FCC7478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752C6-A0D8-4F53-B541-45729BB0118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F7759B-5CC7-4650-8B8F-0B089B7FC2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B32D2-4C15-4B23-8885-CBED195667E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46C901-E5EE-496A-9349-4180ED734BB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6245FD-B14C-4B0E-A921-BF29DF503C8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C3F321-8DF0-4553-A717-801893FC399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481CDC-F36E-469F-B428-876281EF492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72B334-6FA6-4D9C-886B-F52E3201351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A341A7-A288-4DD1-ACCC-DA5105F8730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9BE550-F843-437C-A657-A2F3F17F9A1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69DDAF-125F-47B7-89E9-182FAEFCB5D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8F59C9-CD37-4AE3-B123-636BD4390D0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2E8D18-8555-42DB-8552-770C61FE7E4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E7BA34-0C46-40AB-B64F-A7B26BF8DBD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D8FE30-0C13-4E08-B88F-529E82D87E3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C6AA6-247C-4A84-9D17-41ECA62D772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D2460E-99D7-4669-9E56-3C4026BD24E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7D76AD-80DC-4E2B-97BE-3B30FCF5E7C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E76447-53FE-4A98-A86B-1B9124C92CA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7B1A90-5888-4753-9F26-18087612555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2555DA-7205-4AB6-814E-DFDC172B839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D541E6-8969-4E28-B669-A9249E4D49D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F9F28-C905-4770-8F94-97501B36991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12984-5CA4-40C3-9E65-7A2ABB50836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06A22E-76F5-447F-92A3-7330F25D244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F185BF-3B9D-4531-A615-3557C5AAF77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A679D1-C9EC-40B1-83A7-EADAB7A4907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502871-F5EB-40ED-9D43-DE12C69AE60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1316F2-3B04-455A-B01E-3BDDF06BE99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36F1F2-C3DC-466D-90B8-29A9B98B869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21C62F-6D2C-4F7E-94E1-265A929F76E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A4F44A-D868-499D-911F-57CF93E6E3A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9A2684-226F-449F-8926-6157EDE51F0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142112-C0CC-473C-B0C8-3AEFB7251B1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ACF0A2-0377-488A-8E3E-DD551AA8D29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7200A4-1383-4277-B3D8-3BEC82B854A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C41976-5B8F-40D4-96DE-12DD90D6468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B6DBDC-E7C5-40DD-8657-A62CEDF8F5B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65A261-C96C-486A-8240-EE656A1D268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1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3CDA22-BA44-4E4E-BD92-83E7BC6512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BD22BBE-40AF-4F95-A5E0-6D1F2E04141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939315F5-47DF-4283-8620-1DF6330A1AF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144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2748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3471C857-D1C2-4F2B-B868-4997B7B2404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9701B00-DB58-4746-AA5D-99C4BAEE6ED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A26CAA8-3144-41F7-BBCD-24F52F8B80F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27400" y="1412640"/>
            <a:ext cx="1036260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27400" y="2852640"/>
            <a:ext cx="10362600" cy="23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7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7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609480" y="17658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Unclear objectives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multiple stakeholders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Bad coordination between stakeholders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imagination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complexity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individual knows every detail of the desired product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 business processes, boundaries, rules, and wishes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Language barriers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Native speakers vs. foreign language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Professional jargon vs. computer science jargon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8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Changing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Vague requirements get more detailed during the development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process changes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Bad quality of the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Imprecise, ambiguous, inconsistent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Unnecessary features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 plating: functions and features that are not required are part of the system definition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Imprecise planning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from the problems above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8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8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communicated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natural language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 person (sender) says or writes (encodes) is not necessarily the same as what another person (receiver) understands (decodes)</a:t>
            </a:r>
            <a:endParaRPr b="0" lang="en-US" sz="1600" spc="-1" strike="noStrike">
              <a:latin typeface="DejaVu Sans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2122920" y="3387600"/>
            <a:ext cx="7196400" cy="9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 natural language depends on several factors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Cultural background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Educational background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of expertise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work life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medium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communication media have different properties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Verbal communication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Relies heavily on redundancy, e.g., language, gestures or intonation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Immediate feedback possible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communication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Minimum of redundancy and feedback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 required information is not transferred at all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Focusing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Certain information is left out due to a wrong/misguided focus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Simplification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 parts of the information are excluded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Oversimplified language use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Wrong expectation of existing knowledge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common language usage improves communication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achieved through a glossary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 are Software Requirements Special?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is different than hardware/materials!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Universal: almost no restrictions of the area of application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also have almost no bounds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means for many areas of application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things are taken for granted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Amorphous: software has no shape, cannot be visualized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monotone: Problems can always occur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3 and 5 work, 4 can still fail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and customers think anything is possible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Partially true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possibilities means that requirements need to be detailed!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4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Requirements Engineering Overview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Software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Software is a collection of computer programs, procedures, directives, associated documentation and data. 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51800" y="3737160"/>
            <a:ext cx="10662120" cy="880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IEEE 729-1983 (1983) –https://standards.ieee.org/ieee/729/967/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451800" y="2999520"/>
            <a:ext cx="10662120" cy="2714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IEEE defines requirements as follows (IEEE Std. 610.12-1990):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condition or capability needed by a user to solve a problem or achieve an objective.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condition or capability that must be met or possessed by a system or system component to satisfy a contract, standard, specification, or other formally imposed documents.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documented representation of a condition or capability as in 1) or 2).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https://ieeexplore.ieee.org/document/159342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4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47" name="Rechteck 195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48" name="HSN-Hierarchy 2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HSN-Hierarchy 26"/>
          <p:cNvSpPr/>
          <p:nvPr/>
        </p:nvSpPr>
        <p:spPr>
          <a:xfrm>
            <a:off x="604080" y="186156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431280" y="2870280"/>
            <a:ext cx="10833840" cy="2843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a systematic and disciplined approach to the specification and management of requirements with the following goals: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Knowing the relevant requirements, achieving a consensus among the stakeholders about these requirements, documenting them according to given standards, and managing them systematically.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documenting the stakeholders’ desires and needs, specifying and managing requirements to minimize the risk of delivering a system that does not meet the stakeholders’ desires and needs.”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Obtain requirements from stakeholders and other sources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Adequate descriptions of elicited requirements.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techniques, e.g., natural language or conceptual models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and negotiation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documented requirements and possibly their negotiation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Happens as early as possible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 startAt="4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Orthogonal to the other activities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measures for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structuring requirements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preparing them for use in different roles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maintaining consistency after changes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ensuring their implementation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requirements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 a calculator that should be able to perform basic arithmetic operations.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Which operations should be supported (e.g., add, subtract, multiply)?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fast should the calculations be (e.g., 10 milliseconds, 1 second)?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kinds of numbers should be supported (e.g., integer, floats)?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q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ui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nt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 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gi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er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 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ve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rv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ie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7" name="Rechteck 1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8" name="HSN-Hierarchy 1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914760" y="1912680"/>
            <a:ext cx="8661240" cy="42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Functional Requirements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functional requirement is a requirement concerning a result of behavior that shall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 provided by a function of the system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has many perspectives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perspectives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perspectives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perspectives 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must be able to read numbers as input.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must be able to add two numbers and display the result.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quality requirement is a requirement that pertains to a quality concern that is not covered by functional requirements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about performance, availability, dependability, scalability, or portability of a system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called “non-functional requirements”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any calculation must be provided within 10 milliseconds.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average, the calculator must not crash more often than every 10,000 arithmetical operations.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categorization of quality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ISO Standard 9126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system functions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Appropriateness, security and safety, accurateness of calculations, interoperability, conformity to standards, ...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Dependability of functionalities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Robustness, fault tolerance, recoverability, ...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Usability of a system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Understandability, learnability, ease of use, ...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efficiency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behavior, consumption behavior, ...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Changeability of a system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Analyzability, changeability, stability, testability, ...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 of a system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Adaptability, installability, replaceability, ...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 often related to multiple functional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mixed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should be well documented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Constraints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constraint is a requirement that limits the solution space beyond what is necessary for meeting the given functional requirements and quality requirements.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influenced by the development team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 are not implemented; they are adhered to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constraint is not part of the solution, it simply limits how the solution will look like.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shall be implemented on hardware that allows double-precision floating point operations.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shall be available on the market in June 2023.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Motivation of Requirements Engineering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4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Requirements Engineering Process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4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3" name="Rechteck 186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26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240" cy="207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Start of a project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roughly known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stakeholders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additional sources of requirements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existing systems, standards, etc.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Gathering of raw requirements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Need further refinement, but already capture the “core” of the requirements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Visit and interview customer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few people involved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and important names are retrieved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results and determine open questions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targeted questions in interviews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or other stakeholders are asked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Possibly in form of a workshop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the concrete requirements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Structuring of the requirements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relationships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 of requirements (e.g., functional requirement)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of similar requirements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Grouping of requirements</a:t>
            </a:r>
            <a:endParaRPr b="0" lang="en-US" sz="1600" spc="-1" strike="noStrike">
              <a:latin typeface="DejaVu Sans"/>
            </a:endParaRPr>
          </a:p>
          <a:p>
            <a:pPr lvl="3" marL="16002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relationships</a:t>
            </a:r>
            <a:endParaRPr b="0" lang="en-US" sz="1400" spc="-1" strike="noStrike">
              <a:latin typeface="DejaVu Sans"/>
            </a:endParaRPr>
          </a:p>
          <a:p>
            <a:pPr lvl="3" marL="16002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requirement type (e.g., functional requirements, quality requirements)</a:t>
            </a:r>
            <a:endParaRPr b="0" lang="en-US" sz="14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From raw requirements to detailed requirements sufficient that can be the basis of an acceptance test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dependencies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Detection of inconsistencies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Resolution of inconsistencies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Prioritization of requirements</a:t>
            </a:r>
            <a:endParaRPr b="0" lang="en-US" sz="18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in must-have requirements and optional requirements</a:t>
            </a:r>
            <a:endParaRPr b="0" lang="en-US" sz="16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Study records of meeting with customer and additional available material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questions if needed (back to elicitation)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Resolve ambiguities off-line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through a phone call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of contradictions → Negotiation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Parallel: Writing of the Specification (→ Documentation)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Called “Draft” while it is a work-in-progress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Distribution of specification draft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Workshop with all “important” people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project management, software architects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people who can actually make decisions absent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the obtained requirements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Slides, mock-ups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Interactive prioritization and concretization</a:t>
            </a:r>
            <a:endParaRPr b="0" lang="en-US" sz="1600" spc="-1" strike="noStrike">
              <a:latin typeface="DejaVu Sans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of disagreement, direct mediation is possible</a:t>
            </a:r>
            <a:endParaRPr b="0" lang="en-US" sz="15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Intensive record keeping required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b="0" lang="en-US" sz="16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b="0" lang="en-US" sz="1800" spc="-1" strike="noStrike">
              <a:latin typeface="DejaVu Sans"/>
            </a:endParaRPr>
          </a:p>
          <a:p>
            <a:pPr lvl="2" marL="8892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b="0" lang="en-US" sz="12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b="0" lang="en-US" sz="12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b="0" lang="en-US" sz="12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b="0" lang="en-US" sz="12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b="0" lang="en-US" sz="12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b="0" lang="en-US" sz="12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b="0" lang="en-US" sz="1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a formal verification of the documents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5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5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Someone needs software for a professional activity or as part of a product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people cannot create this software!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 1: Buy a fitting software product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 2: Pay for the development of a new software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both options the requirements must be known!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a formal verification of the documents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b="0" lang="en-US" sz="12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b="0" lang="en-US" sz="12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b="0" lang="en-US" sz="12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b="0" lang="en-US" sz="12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b="0" lang="en-US" sz="16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 → Change Control Board → Decision → Assign change task (costs money)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 → the change requests and changes themselves become traceable objects within the system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b="0" lang="en-US" sz="1800" spc="-1" strike="noStrike">
              <a:latin typeface="DejaVu Sans"/>
            </a:endParaRPr>
          </a:p>
          <a:p>
            <a:pPr lvl="2" marL="8892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b="0" lang="en-US" sz="14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Change Control Board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Decision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Assign change task (costs money)</a:t>
            </a:r>
            <a:endParaRPr b="0" lang="en-US" sz="12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b="0" lang="en-US" sz="12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b="0" lang="en-US" sz="16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→ t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he change requests and changes themselves become traceable objects within the system</a:t>
            </a:r>
            <a:endParaRPr b="0" lang="en-US" sz="12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b="0" lang="en-US" sz="12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b="0" lang="en-US" sz="12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b="0" lang="en-US" sz="16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meeting XYZ, Mr. Smith said that we should ...”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b="0" lang="en-US" sz="12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b="0" lang="en-US" sz="16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b="0" lang="en-US" sz="1200" spc="-1" strike="noStrike">
              <a:latin typeface="DejaVu Sans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meeting XYZ, Mr. Smith said that we should ...”</a:t>
            </a:r>
            <a:endParaRPr b="0" lang="en-US" sz="12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4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analysis has many challenges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a complex task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are the foundation of projects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requirements, projects are in trouble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more than just “getting the requirements and writing them down”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include elicitation, documentation, but also validation of requirements, change management and tracing of requirements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5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Vital for Project Success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5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9" name="Table 3"/>
          <p:cNvGraphicFramePr/>
          <p:nvPr/>
        </p:nvGraphicFramePr>
        <p:xfrm>
          <a:off x="1658160" y="1954080"/>
          <a:ext cx="8127360" cy="4449240"/>
        </p:xfrm>
        <a:graphic>
          <a:graphicData uri="http://schemas.openxmlformats.org/drawingml/2006/table">
            <a:tbl>
              <a:tblPr/>
              <a:tblGrid>
                <a:gridCol w="552240"/>
                <a:gridCol w="4866120"/>
                <a:gridCol w="2709360"/>
              </a:tblGrid>
              <a:tr h="37080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% of Responses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Incomplete Requirements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13.1%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User Involvement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12.4%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Ressources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10.6%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Unrealistic Expectations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Executive Support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9.3%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Changing Requirements &amp; Specifications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8.7%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Planning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8.1%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Didn‘t Need It Any Longer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7.5%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IT Management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6.2%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Technology Illiteracy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4.3%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Other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60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The Standish Group (1995) – Chaos Report –https://personal.utdallas.edu/~chung/SYSM6309/chaos_report.pdf 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828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547200" y="1600200"/>
            <a:ext cx="1064916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6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Effects of Inadequate RE – Airbus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6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Requirement: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used, </a:t>
            </a:r>
            <a:r>
              <a:rPr b="0" i="1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when the airplane is lande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Translation: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while the wheels are rotating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Implementation: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while the wheels are rotating fast enough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Situation: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Rainstorm – aquaplaning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Result: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Crash due to overshooting the runway!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Problem: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Erroneous modeling in the requirement phase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6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Effects of Inadequate RE – General Examples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6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course, we need to print reports…”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Inadequate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optimal delivery route for each truck within 1 msec”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Implicit requirements which are not explicitly available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train may be in a specific railway segment at the same time”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Inconsistent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approved personal may be allowed to menu level 2”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</a:t>
            </a:r>
            <a:endParaRPr b="0" lang="en-US" sz="18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order to get approval one needs to use level-2 function request approval”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Ambiguous requirements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After inserting the card and the PIN provide access to the menu within 2 sec.”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7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7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1332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 what results the stakeholders want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stakeholder of a system is a person or organization that has an (direct or indirect) influence on the requirements of a system.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 different viewpoints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Accept products against precise criteria</a:t>
            </a:r>
            <a:endParaRPr b="0" lang="en-US" sz="2000" spc="-1" strike="noStrike">
              <a:latin typeface="DejaVu Sans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for proposals and contract structuring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between stakeholders and developers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 understanding of desired product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"/>
          <p:cNvSpPr/>
          <p:nvPr/>
        </p:nvSpPr>
        <p:spPr>
          <a:xfrm>
            <a:off x="457200" y="2057400"/>
            <a:ext cx="10739160" cy="456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700" spc="-1" strike="noStrike">
              <a:latin typeface="DejaVu Sans"/>
            </a:endParaRPr>
          </a:p>
        </p:txBody>
      </p:sp>
      <p:pic>
        <p:nvPicPr>
          <p:cNvPr id="174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6160" cy="275904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3"/>
          <p:cNvSpPr/>
          <p:nvPr/>
        </p:nvSpPr>
        <p:spPr>
          <a:xfrm>
            <a:off x="542880" y="7246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76" name="Rechteck 7"/>
          <p:cNvSpPr/>
          <p:nvPr/>
        </p:nvSpPr>
        <p:spPr>
          <a:xfrm>
            <a:off x="542880" y="1271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Getting the Right Information is Tricky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– Telephone Game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Application>LibreOffice/7.3.0.3$Linux_X86_64 LibreOffice_project/30$Build-3</Application>
  <AppVersion>15.0000</AppVersion>
  <Words>2854</Words>
  <Paragraphs>520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2022-02-23T16:59:40Z</dcterms:modified>
  <cp:revision>3147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39</vt:i4>
  </property>
  <property fmtid="{D5CDD505-2E9C-101B-9397-08002B2CF9AE}" pid="4" name="PresentationFormat">
    <vt:lpwstr>Widescreen</vt:lpwstr>
  </property>
  <property fmtid="{D5CDD505-2E9C-101B-9397-08002B2CF9AE}" pid="5" name="Slides">
    <vt:i4>50</vt:i4>
  </property>
</Properties>
</file>