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3.xml.rels" ContentType="application/vnd.openxmlformats-package.relationships+xml"/>
  <Override PartName="/ppt/notesSlides/_rels/notesSlide21.xml.rels" ContentType="application/vnd.openxmlformats-package.relationships+xml"/>
  <Override PartName="/ppt/notesSlides/_rels/notesSlide27.xml.rels" ContentType="application/vnd.openxmlformats-package.relationships+xml"/>
  <Override PartName="/ppt/notesSlides/_rels/notesSlide24.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24.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3.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s/comment3.xml" ContentType="application/vnd.openxmlformats-officedocument.presentationml.comment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7772400" cy="10058400"/>
</p:presentation>
</file>

<file path=ppt/commentAuthors.xml><?xml version="1.0" encoding="utf-8"?>
<p:cmAuthorLst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presProps" Target="presProps.xml"/><Relationship Id="rId39" Type="http://schemas.openxmlformats.org/officeDocument/2006/relationships/commentAuthors" Target="commentAuthors.xml"/>
</Relationships>
</file>

<file path=ppt/comments/comment3.xml><?xml version="1.0" encoding="utf-8"?>
<p:cmLst xmlns:p="http://schemas.openxmlformats.org/presentationml/2006/main">
  <p:cm authorId="0" dt="2022-01-21T09:54:46.000000000" idx="1">
    <p:pos x="0" y="0"/>
    <p:text>TODO: After translation</p:text>
  </p:cm>
</p:cmLst>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8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DejaVu Sans"/>
              </a:rPr>
              <a:t>Click to edit the notes format</a:t>
            </a:r>
            <a:endParaRPr b="0" lang="en-US" sz="2000" spc="-1" strike="noStrike">
              <a:latin typeface="DejaVu Sans"/>
            </a:endParaRPr>
          </a:p>
        </p:txBody>
      </p:sp>
      <p:sp>
        <p:nvSpPr>
          <p:cNvPr id="186"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DejaVu Serif"/>
              </a:rPr>
              <a:t>&lt;header&gt;</a:t>
            </a:r>
            <a:endParaRPr b="0" lang="en-US" sz="1400" spc="-1" strike="noStrike">
              <a:latin typeface="DejaVu Serif"/>
            </a:endParaRPr>
          </a:p>
        </p:txBody>
      </p:sp>
      <p:sp>
        <p:nvSpPr>
          <p:cNvPr id="187"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DejaVu Serif"/>
              </a:defRPr>
            </a:lvl1pPr>
          </a:lstStyle>
          <a:p>
            <a:pPr algn="r">
              <a:buNone/>
            </a:pPr>
            <a:r>
              <a:rPr b="0" lang="en-US" sz="1400" spc="-1" strike="noStrike">
                <a:latin typeface="DejaVu Serif"/>
              </a:rPr>
              <a:t>&lt;date/time&gt;</a:t>
            </a:r>
            <a:endParaRPr b="0" lang="en-US" sz="1400" spc="-1" strike="noStrike">
              <a:latin typeface="DejaVu Serif"/>
            </a:endParaRPr>
          </a:p>
        </p:txBody>
      </p:sp>
      <p:sp>
        <p:nvSpPr>
          <p:cNvPr id="188"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DejaVu Serif"/>
              </a:defRPr>
            </a:lvl1pPr>
          </a:lstStyle>
          <a:p>
            <a:r>
              <a:rPr b="0" lang="en-US" sz="1400" spc="-1" strike="noStrike">
                <a:latin typeface="DejaVu Serif"/>
              </a:rPr>
              <a:t>&lt;footer&gt;</a:t>
            </a:r>
            <a:endParaRPr b="0" lang="en-US" sz="1400" spc="-1" strike="noStrike">
              <a:latin typeface="DejaVu Serif"/>
            </a:endParaRPr>
          </a:p>
        </p:txBody>
      </p:sp>
      <p:sp>
        <p:nvSpPr>
          <p:cNvPr id="189"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DejaVu Serif"/>
              </a:defRPr>
            </a:lvl1pPr>
          </a:lstStyle>
          <a:p>
            <a:pPr algn="r">
              <a:buNone/>
            </a:pPr>
            <a:fld id="{C042C660-2D0A-4186-993B-73641CCE6133}" type="slidenum">
              <a:rPr b="0" lang="en-US" sz="1400" spc="-1" strike="noStrike">
                <a:latin typeface="DejaVu Serif"/>
              </a:rPr>
              <a:t>&lt;number&gt;</a:t>
            </a:fld>
            <a:endParaRPr b="0" lang="en-US" sz="1400" spc="-1" strike="noStrike">
              <a:latin typeface="DejaVu Serif"/>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533520" y="763560"/>
            <a:ext cx="6700320" cy="3768480"/>
          </a:xfrm>
          <a:prstGeom prst="rect">
            <a:avLst/>
          </a:prstGeom>
          <a:ln w="0">
            <a:noFill/>
          </a:ln>
        </p:spPr>
      </p:sp>
      <p:sp>
        <p:nvSpPr>
          <p:cNvPr id="331"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32" name="PlaceHolder 3"/>
          <p:cNvSpPr>
            <a:spLocks noGrp="1"/>
          </p:cNvSpPr>
          <p:nvPr>
            <p:ph type="sldNum" idx="9"/>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F3742E15-D7FB-4BF0-AEB1-3DAAED64846B}"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Img"/>
          </p:nvPr>
        </p:nvSpPr>
        <p:spPr>
          <a:xfrm>
            <a:off x="533520" y="763560"/>
            <a:ext cx="6700320" cy="3768480"/>
          </a:xfrm>
          <a:prstGeom prst="rect">
            <a:avLst/>
          </a:prstGeom>
          <a:ln w="0">
            <a:noFill/>
          </a:ln>
        </p:spPr>
      </p:sp>
      <p:sp>
        <p:nvSpPr>
          <p:cNvPr id="334"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35" name="PlaceHolder 3"/>
          <p:cNvSpPr>
            <a:spLocks noGrp="1"/>
          </p:cNvSpPr>
          <p:nvPr>
            <p:ph type="sldNum" idx="10"/>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756A2A78-88DD-4B8C-95DE-55E4D3960820}"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533520" y="763560"/>
            <a:ext cx="6700320" cy="3768480"/>
          </a:xfrm>
          <a:prstGeom prst="rect">
            <a:avLst/>
          </a:prstGeom>
          <a:ln w="0">
            <a:noFill/>
          </a:ln>
        </p:spPr>
      </p:sp>
      <p:sp>
        <p:nvSpPr>
          <p:cNvPr id="337"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38" name="PlaceHolder 3"/>
          <p:cNvSpPr>
            <a:spLocks noGrp="1"/>
          </p:cNvSpPr>
          <p:nvPr>
            <p:ph type="sldNum" idx="11"/>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55A1753B-F299-4389-BED8-2ED8E92069A7}"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Img"/>
          </p:nvPr>
        </p:nvSpPr>
        <p:spPr>
          <a:xfrm>
            <a:off x="533520" y="763560"/>
            <a:ext cx="6700320" cy="3768480"/>
          </a:xfrm>
          <a:prstGeom prst="rect">
            <a:avLst/>
          </a:prstGeom>
          <a:ln w="0">
            <a:noFill/>
          </a:ln>
        </p:spPr>
      </p:sp>
      <p:sp>
        <p:nvSpPr>
          <p:cNvPr id="340"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41" name="PlaceHolder 3"/>
          <p:cNvSpPr>
            <a:spLocks noGrp="1"/>
          </p:cNvSpPr>
          <p:nvPr>
            <p:ph type="sldNum" idx="12"/>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A35F4972-7A85-4C77-B322-259EFDD02C09}"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Img"/>
          </p:nvPr>
        </p:nvSpPr>
        <p:spPr>
          <a:xfrm>
            <a:off x="533520" y="763560"/>
            <a:ext cx="6700320" cy="3768480"/>
          </a:xfrm>
          <a:prstGeom prst="rect">
            <a:avLst/>
          </a:prstGeom>
          <a:ln w="0">
            <a:noFill/>
          </a:ln>
        </p:spPr>
      </p:sp>
      <p:sp>
        <p:nvSpPr>
          <p:cNvPr id="343"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44" name="PlaceHolder 3"/>
          <p:cNvSpPr>
            <a:spLocks noGrp="1"/>
          </p:cNvSpPr>
          <p:nvPr>
            <p:ph type="sldNum" idx="13"/>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9A836447-B855-44A5-BF28-345EAD494066}"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sldImg"/>
          </p:nvPr>
        </p:nvSpPr>
        <p:spPr>
          <a:xfrm>
            <a:off x="533520" y="763560"/>
            <a:ext cx="6700320" cy="3768480"/>
          </a:xfrm>
          <a:prstGeom prst="rect">
            <a:avLst/>
          </a:prstGeom>
          <a:ln w="0">
            <a:noFill/>
          </a:ln>
        </p:spPr>
      </p:sp>
      <p:sp>
        <p:nvSpPr>
          <p:cNvPr id="346"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47" name="PlaceHolder 3"/>
          <p:cNvSpPr>
            <a:spLocks noGrp="1"/>
          </p:cNvSpPr>
          <p:nvPr>
            <p:ph type="sldNum" idx="14"/>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A36096AC-FB8B-4663-BF91-F33B4675313E}"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533520" y="763560"/>
            <a:ext cx="6700320" cy="3768480"/>
          </a:xfrm>
          <a:prstGeom prst="rect">
            <a:avLst/>
          </a:prstGeom>
          <a:ln w="0">
            <a:noFill/>
          </a:ln>
        </p:spPr>
      </p:sp>
      <p:sp>
        <p:nvSpPr>
          <p:cNvPr id="349"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50" name="PlaceHolder 3"/>
          <p:cNvSpPr>
            <a:spLocks noGrp="1"/>
          </p:cNvSpPr>
          <p:nvPr>
            <p:ph type="sldNum" idx="15"/>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CEE8646C-E9A7-4BB3-8B77-E39E9877101B}"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sldImg"/>
          </p:nvPr>
        </p:nvSpPr>
        <p:spPr>
          <a:xfrm>
            <a:off x="533520" y="763560"/>
            <a:ext cx="6700320" cy="3768480"/>
          </a:xfrm>
          <a:prstGeom prst="rect">
            <a:avLst/>
          </a:prstGeom>
          <a:ln w="0">
            <a:noFill/>
          </a:ln>
        </p:spPr>
      </p:sp>
      <p:sp>
        <p:nvSpPr>
          <p:cNvPr id="352"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53" name="PlaceHolder 3"/>
          <p:cNvSpPr>
            <a:spLocks noGrp="1"/>
          </p:cNvSpPr>
          <p:nvPr>
            <p:ph type="sldNum" idx="16"/>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DD8D3BB1-B7B8-4A68-9FDD-B02DF55116B5}"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533520" y="763560"/>
            <a:ext cx="6700320" cy="3768480"/>
          </a:xfrm>
          <a:prstGeom prst="rect">
            <a:avLst/>
          </a:prstGeom>
          <a:ln w="0">
            <a:noFill/>
          </a:ln>
        </p:spPr>
      </p:sp>
      <p:sp>
        <p:nvSpPr>
          <p:cNvPr id="355"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56" name="PlaceHolder 3"/>
          <p:cNvSpPr>
            <a:spLocks noGrp="1"/>
          </p:cNvSpPr>
          <p:nvPr>
            <p:ph type="sldNum" idx="17"/>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F8B58A1D-F178-420B-AF90-034D49CB15A9}"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sldImg"/>
          </p:nvPr>
        </p:nvSpPr>
        <p:spPr>
          <a:xfrm>
            <a:off x="533520" y="763560"/>
            <a:ext cx="6700320" cy="3768480"/>
          </a:xfrm>
          <a:prstGeom prst="rect">
            <a:avLst/>
          </a:prstGeom>
          <a:ln w="0">
            <a:noFill/>
          </a:ln>
        </p:spPr>
      </p:sp>
      <p:sp>
        <p:nvSpPr>
          <p:cNvPr id="358"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59" name="PlaceHolder 3"/>
          <p:cNvSpPr>
            <a:spLocks noGrp="1"/>
          </p:cNvSpPr>
          <p:nvPr>
            <p:ph type="sldNum" idx="18"/>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A0EF024A-F50D-40E8-893E-A235BF830046}"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533520" y="763560"/>
            <a:ext cx="6700320" cy="3768480"/>
          </a:xfrm>
          <a:prstGeom prst="rect">
            <a:avLst/>
          </a:prstGeom>
          <a:ln w="0">
            <a:noFill/>
          </a:ln>
        </p:spPr>
      </p:sp>
      <p:sp>
        <p:nvSpPr>
          <p:cNvPr id="361"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62" name="PlaceHolder 3"/>
          <p:cNvSpPr>
            <a:spLocks noGrp="1"/>
          </p:cNvSpPr>
          <p:nvPr>
            <p:ph type="sldNum" idx="19"/>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88CFF19B-AD7D-481E-B74A-942575B7BBE8}"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sldImg"/>
          </p:nvPr>
        </p:nvSpPr>
        <p:spPr>
          <a:xfrm>
            <a:off x="533520" y="763560"/>
            <a:ext cx="6700320" cy="3768480"/>
          </a:xfrm>
          <a:prstGeom prst="rect">
            <a:avLst/>
          </a:prstGeom>
          <a:ln w="0">
            <a:noFill/>
          </a:ln>
        </p:spPr>
      </p:sp>
      <p:sp>
        <p:nvSpPr>
          <p:cNvPr id="364"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65" name="PlaceHolder 3"/>
          <p:cNvSpPr>
            <a:spLocks noGrp="1"/>
          </p:cNvSpPr>
          <p:nvPr>
            <p:ph type="sldNum" idx="20"/>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95181AA9-BA2D-4C96-B9F7-D71958F9CDC0}"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Img"/>
          </p:nvPr>
        </p:nvSpPr>
        <p:spPr>
          <a:xfrm>
            <a:off x="533520" y="763560"/>
            <a:ext cx="6700320" cy="3768480"/>
          </a:xfrm>
          <a:prstGeom prst="rect">
            <a:avLst/>
          </a:prstGeom>
          <a:ln w="0">
            <a:noFill/>
          </a:ln>
        </p:spPr>
      </p:sp>
      <p:sp>
        <p:nvSpPr>
          <p:cNvPr id="367"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68" name="PlaceHolder 3"/>
          <p:cNvSpPr>
            <a:spLocks noGrp="1"/>
          </p:cNvSpPr>
          <p:nvPr>
            <p:ph type="sldNum" idx="21"/>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AC4EA318-C892-4F67-9452-D98EB10F4DB5}"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Img"/>
          </p:nvPr>
        </p:nvSpPr>
        <p:spPr>
          <a:xfrm>
            <a:off x="533520" y="763560"/>
            <a:ext cx="6700320" cy="3768480"/>
          </a:xfrm>
          <a:prstGeom prst="rect">
            <a:avLst/>
          </a:prstGeom>
          <a:ln w="0">
            <a:noFill/>
          </a:ln>
        </p:spPr>
      </p:sp>
      <p:sp>
        <p:nvSpPr>
          <p:cNvPr id="316"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17" name="PlaceHolder 3"/>
          <p:cNvSpPr>
            <a:spLocks noGrp="1"/>
          </p:cNvSpPr>
          <p:nvPr>
            <p:ph type="sldNum" idx="4"/>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377EBCA5-0734-4D6A-B9E2-C112FD1B57C3}"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Img"/>
          </p:nvPr>
        </p:nvSpPr>
        <p:spPr>
          <a:xfrm>
            <a:off x="533520" y="763560"/>
            <a:ext cx="6700320" cy="3768480"/>
          </a:xfrm>
          <a:prstGeom prst="rect">
            <a:avLst/>
          </a:prstGeom>
          <a:ln w="0">
            <a:noFill/>
          </a:ln>
        </p:spPr>
      </p:sp>
      <p:sp>
        <p:nvSpPr>
          <p:cNvPr id="319"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20" name="PlaceHolder 3"/>
          <p:cNvSpPr>
            <a:spLocks noGrp="1"/>
          </p:cNvSpPr>
          <p:nvPr>
            <p:ph type="sldNum" idx="5"/>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DA674476-4774-456A-B32E-37EF576F6104}"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Img"/>
          </p:nvPr>
        </p:nvSpPr>
        <p:spPr>
          <a:xfrm>
            <a:off x="533520" y="763560"/>
            <a:ext cx="6700320" cy="3768480"/>
          </a:xfrm>
          <a:prstGeom prst="rect">
            <a:avLst/>
          </a:prstGeom>
          <a:ln w="0">
            <a:noFill/>
          </a:ln>
        </p:spPr>
      </p:sp>
      <p:sp>
        <p:nvSpPr>
          <p:cNvPr id="322"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23" name="PlaceHolder 3"/>
          <p:cNvSpPr>
            <a:spLocks noGrp="1"/>
          </p:cNvSpPr>
          <p:nvPr>
            <p:ph type="sldNum" idx="6"/>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ECD17CAF-CDDA-4EDD-B2DA-4C458E27DECA}"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533520" y="763560"/>
            <a:ext cx="6700320" cy="3768480"/>
          </a:xfrm>
          <a:prstGeom prst="rect">
            <a:avLst/>
          </a:prstGeom>
          <a:ln w="0">
            <a:noFill/>
          </a:ln>
        </p:spPr>
      </p:sp>
      <p:sp>
        <p:nvSpPr>
          <p:cNvPr id="325"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26" name="PlaceHolder 3"/>
          <p:cNvSpPr>
            <a:spLocks noGrp="1"/>
          </p:cNvSpPr>
          <p:nvPr>
            <p:ph type="sldNum" idx="7"/>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F0F8AB6C-9561-4943-B7B4-1856682EC40F}"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Img"/>
          </p:nvPr>
        </p:nvSpPr>
        <p:spPr>
          <a:xfrm>
            <a:off x="533520" y="763560"/>
            <a:ext cx="6700320" cy="3768480"/>
          </a:xfrm>
          <a:prstGeom prst="rect">
            <a:avLst/>
          </a:prstGeom>
          <a:ln w="0">
            <a:noFill/>
          </a:ln>
        </p:spPr>
      </p:sp>
      <p:sp>
        <p:nvSpPr>
          <p:cNvPr id="328"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endParaRPr b="0" lang="en-US" sz="2000" spc="-1" strike="noStrike">
              <a:latin typeface="DejaVu Sans"/>
            </a:endParaRPr>
          </a:p>
        </p:txBody>
      </p:sp>
      <p:sp>
        <p:nvSpPr>
          <p:cNvPr id="329" name="PlaceHolder 3"/>
          <p:cNvSpPr>
            <a:spLocks noGrp="1"/>
          </p:cNvSpPr>
          <p:nvPr>
            <p:ph type="sldNum" idx="8"/>
          </p:nvPr>
        </p:nvSpPr>
        <p:spPr>
          <a:xfrm>
            <a:off x="4399200" y="9555480"/>
            <a:ext cx="3369240" cy="498960"/>
          </a:xfrm>
          <a:prstGeom prst="rect">
            <a:avLst/>
          </a:prstGeom>
          <a:noFill/>
          <a:ln w="0">
            <a:noFill/>
          </a:ln>
        </p:spPr>
        <p:txBody>
          <a:bodyPr lIns="0" rIns="0" tIns="0" bIns="0" anchor="b">
            <a:noAutofit/>
          </a:bodyPr>
          <a:lstStyle>
            <a:lvl1pPr algn="r">
              <a:lnSpc>
                <a:spcPct val="100000"/>
              </a:lnSpc>
              <a:buNone/>
              <a:defRPr b="0" lang="de-DE" sz="1800" spc="-1" strike="noStrike">
                <a:solidFill>
                  <a:srgbClr val="000000"/>
                </a:solidFill>
                <a:latin typeface="+mn-lt"/>
                <a:ea typeface="+mn-ea"/>
              </a:defRPr>
            </a:lvl1pPr>
          </a:lstStyle>
          <a:p>
            <a:pPr algn="r">
              <a:lnSpc>
                <a:spcPct val="100000"/>
              </a:lnSpc>
              <a:buNone/>
            </a:pPr>
            <a:fld id="{A806A812-6842-4D28-923D-925784E24CAF}" type="slidenum">
              <a:rPr b="0" lang="de-DE" sz="1800" spc="-1" strike="noStrike">
                <a:solidFill>
                  <a:srgbClr val="000000"/>
                </a:solidFill>
                <a:latin typeface="+mn-lt"/>
                <a:ea typeface="+mn-ea"/>
              </a:rPr>
              <a:t>&lt;number&gt;</a:t>
            </a:fld>
            <a:endParaRPr b="0" lang="en-US" sz="1800" spc="-1" strike="noStrike">
              <a:latin typeface="DejaVu Serif"/>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7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7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8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8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8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8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1600" cy="6850440"/>
          </a:xfrm>
          <a:prstGeom prst="rect">
            <a:avLst/>
          </a:prstGeom>
          <a:solidFill>
            <a:srgbClr val="000000">
              <a:alpha val="10000"/>
            </a:srgbClr>
          </a:solidFill>
          <a:ln w="0">
            <a:noFill/>
          </a:ln>
        </p:spPr>
        <p:style>
          <a:lnRef idx="0"/>
          <a:fillRef idx="0"/>
          <a:effectRef idx="0"/>
          <a:fontRef idx="minor"/>
        </p:style>
      </p:sp>
      <p:sp>
        <p:nvSpPr>
          <p:cNvPr id="1" name="CustomShape 2"/>
          <p:cNvSpPr/>
          <p:nvPr/>
        </p:nvSpPr>
        <p:spPr>
          <a:xfrm>
            <a:off x="11438640" y="6453360"/>
            <a:ext cx="7585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75E28B81-97AF-44C6-9CF3-BE2751DBC517}" type="slidenum">
              <a:rPr b="0" lang="en-US" sz="1800" spc="-1" strike="noStrike">
                <a:solidFill>
                  <a:srgbClr val="808080"/>
                </a:solidFill>
                <a:latin typeface="Arial"/>
                <a:ea typeface="DejaVu Sans"/>
              </a:rPr>
              <a:t>&lt;number&gt;</a:t>
            </a:fld>
            <a:endParaRPr b="0" lang="en-US" sz="1800" spc="-1" strike="noStrike">
              <a:latin typeface="DejaVu Sans"/>
            </a:endParaRPr>
          </a:p>
        </p:txBody>
      </p:sp>
      <p:sp>
        <p:nvSpPr>
          <p:cNvPr id="2" name="CustomShape 3"/>
          <p:cNvSpPr/>
          <p:nvPr/>
        </p:nvSpPr>
        <p:spPr>
          <a:xfrm>
            <a:off x="912240" y="1268280"/>
            <a:ext cx="9208440" cy="361800"/>
          </a:xfrm>
          <a:prstGeom prst="rect">
            <a:avLst/>
          </a:prstGeom>
          <a:noFill/>
          <a:ln w="0">
            <a:noFill/>
          </a:ln>
        </p:spPr>
        <p:style>
          <a:lnRef idx="0"/>
          <a:fillRef idx="0"/>
          <a:effectRef idx="0"/>
          <a:fontRef idx="minor"/>
        </p:style>
      </p:sp>
      <p:pic>
        <p:nvPicPr>
          <p:cNvPr id="3" name="Picture 19" descr="Logo_TUC_de_RGB"/>
          <p:cNvPicPr/>
          <p:nvPr/>
        </p:nvPicPr>
        <p:blipFill>
          <a:blip r:embed="rId2"/>
          <a:stretch/>
        </p:blipFill>
        <p:spPr>
          <a:xfrm>
            <a:off x="0" y="0"/>
            <a:ext cx="3052440" cy="562320"/>
          </a:xfrm>
          <a:prstGeom prst="rect">
            <a:avLst/>
          </a:prstGeom>
          <a:ln w="0">
            <a:noFill/>
          </a:ln>
        </p:spPr>
      </p:pic>
      <p:pic>
        <p:nvPicPr>
          <p:cNvPr id="4" name="Grafik 2" descr=""/>
          <p:cNvPicPr/>
          <p:nvPr/>
        </p:nvPicPr>
        <p:blipFill>
          <a:blip r:embed="rId3"/>
          <a:stretch/>
        </p:blipFill>
        <p:spPr>
          <a:xfrm>
            <a:off x="7430400" y="134640"/>
            <a:ext cx="3698280" cy="514440"/>
          </a:xfrm>
          <a:prstGeom prst="rect">
            <a:avLst/>
          </a:prstGeom>
          <a:ln w="0">
            <a:noFill/>
          </a:ln>
        </p:spPr>
      </p:pic>
      <p:sp>
        <p:nvSpPr>
          <p:cNvPr id="5" name="CustomShape 4"/>
          <p:cNvSpPr/>
          <p:nvPr/>
        </p:nvSpPr>
        <p:spPr>
          <a:xfrm>
            <a:off x="912240" y="1268280"/>
            <a:ext cx="9208440" cy="361800"/>
          </a:xfrm>
          <a:prstGeom prst="rect">
            <a:avLst/>
          </a:prstGeom>
          <a:noFill/>
          <a:ln w="0">
            <a:noFill/>
          </a:ln>
        </p:spPr>
        <p:style>
          <a:lnRef idx="0"/>
          <a:fillRef idx="0"/>
          <a:effectRef idx="0"/>
          <a:fontRef idx="minor"/>
        </p:style>
      </p:sp>
      <p:sp>
        <p:nvSpPr>
          <p:cNvPr id="6" name="CustomShape 5"/>
          <p:cNvSpPr/>
          <p:nvPr/>
        </p:nvSpPr>
        <p:spPr>
          <a:xfrm>
            <a:off x="11444760" y="0"/>
            <a:ext cx="741600" cy="6850440"/>
          </a:xfrm>
          <a:prstGeom prst="rect">
            <a:avLst/>
          </a:prstGeom>
          <a:solidFill>
            <a:srgbClr val="000000">
              <a:alpha val="10000"/>
            </a:srgbClr>
          </a:solidFill>
          <a:ln w="0">
            <a:noFill/>
          </a:ln>
        </p:spPr>
        <p:style>
          <a:lnRef idx="0"/>
          <a:fillRef idx="0"/>
          <a:effectRef idx="0"/>
          <a:fontRef idx="minor"/>
        </p:style>
      </p:sp>
      <p:sp>
        <p:nvSpPr>
          <p:cNvPr id="7" name="CustomShape 7"/>
          <p:cNvSpPr/>
          <p:nvPr/>
        </p:nvSpPr>
        <p:spPr>
          <a:xfrm>
            <a:off x="0" y="6646680"/>
            <a:ext cx="1218708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800" spc="-1" strike="noStrike">
                <a:solidFill>
                  <a:srgbClr val="a6a6a6"/>
                </a:solidFill>
                <a:latin typeface="Roboto"/>
                <a:ea typeface="DejaVu Sans"/>
              </a:rPr>
              <a:t>Requirements Engineering – TU Clausthal</a:t>
            </a:r>
            <a:endParaRPr b="0" lang="en-US" sz="800" spc="-1" strike="noStrike">
              <a:latin typeface="DejaVu Sans"/>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1600" cy="6850440"/>
          </a:xfrm>
          <a:prstGeom prst="rect">
            <a:avLst/>
          </a:prstGeom>
          <a:solidFill>
            <a:srgbClr val="000000">
              <a:alpha val="10000"/>
            </a:srgbClr>
          </a:solidFill>
          <a:ln w="0">
            <a:noFill/>
          </a:ln>
        </p:spPr>
        <p:style>
          <a:lnRef idx="0"/>
          <a:fillRef idx="0"/>
          <a:effectRef idx="0"/>
          <a:fontRef idx="minor"/>
        </p:style>
      </p:sp>
      <p:sp>
        <p:nvSpPr>
          <p:cNvPr id="47" name="CustomShape 2"/>
          <p:cNvSpPr/>
          <p:nvPr/>
        </p:nvSpPr>
        <p:spPr>
          <a:xfrm>
            <a:off x="11438640" y="6453360"/>
            <a:ext cx="7585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FEC5354A-234B-4C5D-A781-A384E79A4532}" type="slidenum">
              <a:rPr b="0" lang="en-US" sz="1800" spc="-1" strike="noStrike">
                <a:solidFill>
                  <a:srgbClr val="808080"/>
                </a:solidFill>
                <a:latin typeface="Arial"/>
                <a:ea typeface="DejaVu Sans"/>
              </a:rPr>
              <a:t>&lt;number&gt;</a:t>
            </a:fld>
            <a:endParaRPr b="0" lang="en-US" sz="1800" spc="-1" strike="noStrike">
              <a:latin typeface="DejaVu Sans"/>
            </a:endParaRPr>
          </a:p>
        </p:txBody>
      </p:sp>
      <p:sp>
        <p:nvSpPr>
          <p:cNvPr id="48" name="CustomShape 3"/>
          <p:cNvSpPr/>
          <p:nvPr/>
        </p:nvSpPr>
        <p:spPr>
          <a:xfrm>
            <a:off x="912240" y="1268280"/>
            <a:ext cx="9208440" cy="361800"/>
          </a:xfrm>
          <a:prstGeom prst="rect">
            <a:avLst/>
          </a:prstGeom>
          <a:noFill/>
          <a:ln w="0">
            <a:noFill/>
          </a:ln>
        </p:spPr>
        <p:style>
          <a:lnRef idx="0"/>
          <a:fillRef idx="0"/>
          <a:effectRef idx="0"/>
          <a:fontRef idx="minor"/>
        </p:style>
      </p:sp>
      <p:pic>
        <p:nvPicPr>
          <p:cNvPr id="49" name="Picture 19" descr="Logo_TUC_de_RGB"/>
          <p:cNvPicPr/>
          <p:nvPr/>
        </p:nvPicPr>
        <p:blipFill>
          <a:blip r:embed="rId2"/>
          <a:stretch/>
        </p:blipFill>
        <p:spPr>
          <a:xfrm>
            <a:off x="0" y="0"/>
            <a:ext cx="3052440" cy="562320"/>
          </a:xfrm>
          <a:prstGeom prst="rect">
            <a:avLst/>
          </a:prstGeom>
          <a:ln w="0">
            <a:noFill/>
          </a:ln>
        </p:spPr>
      </p:pic>
      <p:pic>
        <p:nvPicPr>
          <p:cNvPr id="50" name="Grafik 2" descr=""/>
          <p:cNvPicPr/>
          <p:nvPr/>
        </p:nvPicPr>
        <p:blipFill>
          <a:blip r:embed="rId3"/>
          <a:stretch/>
        </p:blipFill>
        <p:spPr>
          <a:xfrm>
            <a:off x="7430400" y="134640"/>
            <a:ext cx="3698280" cy="514440"/>
          </a:xfrm>
          <a:prstGeom prst="rect">
            <a:avLst/>
          </a:prstGeom>
          <a:ln w="0">
            <a:noFill/>
          </a:ln>
        </p:spPr>
      </p:pic>
      <p:sp>
        <p:nvSpPr>
          <p:cNvPr id="51" name="CustomShape 4"/>
          <p:cNvSpPr/>
          <p:nvPr/>
        </p:nvSpPr>
        <p:spPr>
          <a:xfrm>
            <a:off x="912240" y="1268280"/>
            <a:ext cx="9208440" cy="361800"/>
          </a:xfrm>
          <a:prstGeom prst="rect">
            <a:avLst/>
          </a:prstGeom>
          <a:noFill/>
          <a:ln w="0">
            <a:noFill/>
          </a:ln>
        </p:spPr>
        <p:style>
          <a:lnRef idx="0"/>
          <a:fillRef idx="0"/>
          <a:effectRef idx="0"/>
          <a:fontRef idx="minor"/>
        </p:style>
      </p:sp>
      <p:sp>
        <p:nvSpPr>
          <p:cNvPr id="52" name="CustomShape 5"/>
          <p:cNvSpPr/>
          <p:nvPr/>
        </p:nvSpPr>
        <p:spPr>
          <a:xfrm>
            <a:off x="11444760" y="0"/>
            <a:ext cx="741600" cy="6850440"/>
          </a:xfrm>
          <a:prstGeom prst="rect">
            <a:avLst/>
          </a:prstGeom>
          <a:solidFill>
            <a:srgbClr val="000000">
              <a:alpha val="10000"/>
            </a:srgbClr>
          </a:solidFill>
          <a:ln w="0">
            <a:noFill/>
          </a:ln>
        </p:spPr>
        <p:style>
          <a:lnRef idx="0"/>
          <a:fillRef idx="0"/>
          <a:effectRef idx="0"/>
          <a:fontRef idx="minor"/>
        </p:style>
      </p:sp>
      <p:sp>
        <p:nvSpPr>
          <p:cNvPr id="53" name="CustomShape 7"/>
          <p:cNvSpPr/>
          <p:nvPr/>
        </p:nvSpPr>
        <p:spPr>
          <a:xfrm>
            <a:off x="0" y="6646680"/>
            <a:ext cx="1218708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800" spc="-1" strike="noStrike">
                <a:solidFill>
                  <a:srgbClr val="a6a6a6"/>
                </a:solidFill>
                <a:latin typeface="Roboto"/>
                <a:ea typeface="DejaVu Sans"/>
              </a:rPr>
              <a:t>Requirements Engineering – TU Clausthal</a:t>
            </a:r>
            <a:endParaRPr b="0" lang="en-US" sz="800" spc="-1" strike="noStrike">
              <a:latin typeface="DejaVu Sans"/>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11444760" y="0"/>
            <a:ext cx="741600" cy="6850440"/>
          </a:xfrm>
          <a:prstGeom prst="rect">
            <a:avLst/>
          </a:prstGeom>
          <a:solidFill>
            <a:srgbClr val="000000">
              <a:alpha val="10000"/>
            </a:srgbClr>
          </a:solidFill>
          <a:ln w="0">
            <a:noFill/>
          </a:ln>
        </p:spPr>
        <p:style>
          <a:lnRef idx="0"/>
          <a:fillRef idx="0"/>
          <a:effectRef idx="0"/>
          <a:fontRef idx="minor"/>
        </p:style>
      </p:sp>
      <p:sp>
        <p:nvSpPr>
          <p:cNvPr id="93" name="CustomShape 2"/>
          <p:cNvSpPr/>
          <p:nvPr/>
        </p:nvSpPr>
        <p:spPr>
          <a:xfrm>
            <a:off x="11438640" y="6453360"/>
            <a:ext cx="7585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0C1E16CF-C1BC-4A25-AA0E-40FC8CA24170}" type="slidenum">
              <a:rPr b="0" lang="en-US" sz="1800" spc="-1" strike="noStrike">
                <a:solidFill>
                  <a:srgbClr val="808080"/>
                </a:solidFill>
                <a:latin typeface="Arial"/>
                <a:ea typeface="DejaVu Sans"/>
              </a:rPr>
              <a:t>&lt;number&gt;</a:t>
            </a:fld>
            <a:endParaRPr b="0" lang="en-US" sz="1800" spc="-1" strike="noStrike">
              <a:latin typeface="DejaVu Sans"/>
            </a:endParaRPr>
          </a:p>
        </p:txBody>
      </p:sp>
      <p:sp>
        <p:nvSpPr>
          <p:cNvPr id="94" name="CustomShape 3"/>
          <p:cNvSpPr/>
          <p:nvPr/>
        </p:nvSpPr>
        <p:spPr>
          <a:xfrm>
            <a:off x="912240" y="1268280"/>
            <a:ext cx="9208440" cy="361800"/>
          </a:xfrm>
          <a:prstGeom prst="rect">
            <a:avLst/>
          </a:prstGeom>
          <a:noFill/>
          <a:ln w="0">
            <a:noFill/>
          </a:ln>
        </p:spPr>
        <p:style>
          <a:lnRef idx="0"/>
          <a:fillRef idx="0"/>
          <a:effectRef idx="0"/>
          <a:fontRef idx="minor"/>
        </p:style>
      </p:sp>
      <p:pic>
        <p:nvPicPr>
          <p:cNvPr id="95" name="Picture 19" descr="Logo_TUC_de_RGB"/>
          <p:cNvPicPr/>
          <p:nvPr/>
        </p:nvPicPr>
        <p:blipFill>
          <a:blip r:embed="rId2"/>
          <a:stretch/>
        </p:blipFill>
        <p:spPr>
          <a:xfrm>
            <a:off x="0" y="0"/>
            <a:ext cx="3052440" cy="562320"/>
          </a:xfrm>
          <a:prstGeom prst="rect">
            <a:avLst/>
          </a:prstGeom>
          <a:ln w="0">
            <a:noFill/>
          </a:ln>
        </p:spPr>
      </p:pic>
      <p:pic>
        <p:nvPicPr>
          <p:cNvPr id="96" name="Grafik 2" descr=""/>
          <p:cNvPicPr/>
          <p:nvPr/>
        </p:nvPicPr>
        <p:blipFill>
          <a:blip r:embed="rId3"/>
          <a:stretch/>
        </p:blipFill>
        <p:spPr>
          <a:xfrm>
            <a:off x="7430400" y="134640"/>
            <a:ext cx="3698280" cy="514440"/>
          </a:xfrm>
          <a:prstGeom prst="rect">
            <a:avLst/>
          </a:prstGeom>
          <a:ln w="0">
            <a:noFill/>
          </a:ln>
        </p:spPr>
      </p:pic>
      <p:sp>
        <p:nvSpPr>
          <p:cNvPr id="97" name="CustomShape 4"/>
          <p:cNvSpPr/>
          <p:nvPr/>
        </p:nvSpPr>
        <p:spPr>
          <a:xfrm>
            <a:off x="11444760" y="1440"/>
            <a:ext cx="741600" cy="6850440"/>
          </a:xfrm>
          <a:prstGeom prst="rect">
            <a:avLst/>
          </a:prstGeom>
          <a:solidFill>
            <a:srgbClr val="000000">
              <a:alpha val="10000"/>
            </a:srgbClr>
          </a:solidFill>
          <a:ln w="0">
            <a:noFill/>
          </a:ln>
        </p:spPr>
        <p:style>
          <a:lnRef idx="0"/>
          <a:fillRef idx="0"/>
          <a:effectRef idx="0"/>
          <a:fontRef idx="minor"/>
        </p:style>
      </p:sp>
      <p:sp>
        <p:nvSpPr>
          <p:cNvPr id="98" name="CustomShape 5"/>
          <p:cNvSpPr/>
          <p:nvPr/>
        </p:nvSpPr>
        <p:spPr>
          <a:xfrm>
            <a:off x="11427480" y="6453360"/>
            <a:ext cx="7585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094CA09F-E672-4E66-A254-3DECA3FB8CA8}" type="slidenum">
              <a:rPr b="0" lang="en-US" sz="1800" spc="-1" strike="noStrike">
                <a:solidFill>
                  <a:srgbClr val="808080"/>
                </a:solidFill>
                <a:latin typeface="Arial"/>
                <a:ea typeface="DejaVu Sans"/>
              </a:rPr>
              <a:t>&lt;number&gt;</a:t>
            </a:fld>
            <a:endParaRPr b="0" lang="en-US" sz="1800" spc="-1" strike="noStrike">
              <a:latin typeface="DejaVu Sans"/>
            </a:endParaRPr>
          </a:p>
        </p:txBody>
      </p:sp>
      <p:sp>
        <p:nvSpPr>
          <p:cNvPr id="99" name="CustomShape 7"/>
          <p:cNvSpPr/>
          <p:nvPr/>
        </p:nvSpPr>
        <p:spPr>
          <a:xfrm>
            <a:off x="0" y="6646680"/>
            <a:ext cx="1218708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800" spc="-1" strike="noStrike">
                <a:solidFill>
                  <a:srgbClr val="a6a6a6"/>
                </a:solidFill>
                <a:latin typeface="Roboto"/>
                <a:ea typeface="DejaVu Sans"/>
              </a:rPr>
              <a:t>Requirements Engineering – TU Clausthal</a:t>
            </a:r>
            <a:endParaRPr b="0" lang="en-US" sz="800" spc="-1" strike="noStrike">
              <a:latin typeface="DejaVu Sans"/>
            </a:endParaRPr>
          </a:p>
        </p:txBody>
      </p:sp>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0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a:off x="11444760" y="0"/>
            <a:ext cx="741600" cy="6850440"/>
          </a:xfrm>
          <a:prstGeom prst="rect">
            <a:avLst/>
          </a:prstGeom>
          <a:solidFill>
            <a:srgbClr val="000000">
              <a:alpha val="10000"/>
            </a:srgbClr>
          </a:solidFill>
          <a:ln w="0">
            <a:noFill/>
          </a:ln>
        </p:spPr>
        <p:style>
          <a:lnRef idx="0"/>
          <a:fillRef idx="0"/>
          <a:effectRef idx="0"/>
          <a:fontRef idx="minor"/>
        </p:style>
      </p:sp>
      <p:sp>
        <p:nvSpPr>
          <p:cNvPr id="139" name="CustomShape 2"/>
          <p:cNvSpPr/>
          <p:nvPr/>
        </p:nvSpPr>
        <p:spPr>
          <a:xfrm>
            <a:off x="11438640" y="6453360"/>
            <a:ext cx="7585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AD62C56A-F418-4E13-8F12-F5E57340CE6A}" type="slidenum">
              <a:rPr b="0" lang="en-US" sz="1800" spc="-1" strike="noStrike">
                <a:solidFill>
                  <a:srgbClr val="808080"/>
                </a:solidFill>
                <a:latin typeface="Arial"/>
                <a:ea typeface="DejaVu Sans"/>
              </a:rPr>
              <a:t>&lt;number&gt;</a:t>
            </a:fld>
            <a:endParaRPr b="0" lang="en-US" sz="1800" spc="-1" strike="noStrike">
              <a:latin typeface="DejaVu Sans"/>
            </a:endParaRPr>
          </a:p>
        </p:txBody>
      </p:sp>
      <p:sp>
        <p:nvSpPr>
          <p:cNvPr id="140" name="CustomShape 3"/>
          <p:cNvSpPr/>
          <p:nvPr/>
        </p:nvSpPr>
        <p:spPr>
          <a:xfrm>
            <a:off x="912240" y="1268280"/>
            <a:ext cx="9208440" cy="361800"/>
          </a:xfrm>
          <a:prstGeom prst="rect">
            <a:avLst/>
          </a:prstGeom>
          <a:noFill/>
          <a:ln w="0">
            <a:noFill/>
          </a:ln>
        </p:spPr>
        <p:style>
          <a:lnRef idx="0"/>
          <a:fillRef idx="0"/>
          <a:effectRef idx="0"/>
          <a:fontRef idx="minor"/>
        </p:style>
      </p:sp>
      <p:pic>
        <p:nvPicPr>
          <p:cNvPr id="141" name="Picture 19" descr="Logo_TUC_de_RGB"/>
          <p:cNvPicPr/>
          <p:nvPr/>
        </p:nvPicPr>
        <p:blipFill>
          <a:blip r:embed="rId2"/>
          <a:stretch/>
        </p:blipFill>
        <p:spPr>
          <a:xfrm>
            <a:off x="0" y="0"/>
            <a:ext cx="3052440" cy="562320"/>
          </a:xfrm>
          <a:prstGeom prst="rect">
            <a:avLst/>
          </a:prstGeom>
          <a:ln w="0">
            <a:noFill/>
          </a:ln>
        </p:spPr>
      </p:pic>
      <p:pic>
        <p:nvPicPr>
          <p:cNvPr id="142" name="Grafik 2" descr=""/>
          <p:cNvPicPr/>
          <p:nvPr/>
        </p:nvPicPr>
        <p:blipFill>
          <a:blip r:embed="rId3"/>
          <a:stretch/>
        </p:blipFill>
        <p:spPr>
          <a:xfrm>
            <a:off x="7430400" y="134640"/>
            <a:ext cx="3698280" cy="514440"/>
          </a:xfrm>
          <a:prstGeom prst="rect">
            <a:avLst/>
          </a:prstGeom>
          <a:ln w="0">
            <a:noFill/>
          </a:ln>
        </p:spPr>
      </p:pic>
      <p:sp>
        <p:nvSpPr>
          <p:cNvPr id="143" name="CustomShape 4"/>
          <p:cNvSpPr/>
          <p:nvPr/>
        </p:nvSpPr>
        <p:spPr>
          <a:xfrm>
            <a:off x="11444760" y="1440"/>
            <a:ext cx="741600" cy="6850440"/>
          </a:xfrm>
          <a:prstGeom prst="rect">
            <a:avLst/>
          </a:prstGeom>
          <a:solidFill>
            <a:srgbClr val="000000">
              <a:alpha val="10000"/>
            </a:srgbClr>
          </a:solidFill>
          <a:ln w="0">
            <a:noFill/>
          </a:ln>
        </p:spPr>
        <p:style>
          <a:lnRef idx="0"/>
          <a:fillRef idx="0"/>
          <a:effectRef idx="0"/>
          <a:fontRef idx="minor"/>
        </p:style>
      </p:sp>
      <p:sp>
        <p:nvSpPr>
          <p:cNvPr id="144" name="CustomShape 5"/>
          <p:cNvSpPr/>
          <p:nvPr/>
        </p:nvSpPr>
        <p:spPr>
          <a:xfrm>
            <a:off x="11427480" y="6453360"/>
            <a:ext cx="7585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A5779DF7-F9B4-47C6-8E93-60FD91DE7C84}" type="slidenum">
              <a:rPr b="0" lang="en-US" sz="1800" spc="-1" strike="noStrike">
                <a:solidFill>
                  <a:srgbClr val="808080"/>
                </a:solidFill>
                <a:latin typeface="Arial"/>
                <a:ea typeface="DejaVu Sans"/>
              </a:rPr>
              <a:t>&lt;number&gt;</a:t>
            </a:fld>
            <a:endParaRPr b="0" lang="en-US" sz="1800" spc="-1" strike="noStrike">
              <a:latin typeface="DejaVu Sans"/>
            </a:endParaRPr>
          </a:p>
        </p:txBody>
      </p:sp>
      <p:sp>
        <p:nvSpPr>
          <p:cNvPr id="145" name="CustomShape 7"/>
          <p:cNvSpPr/>
          <p:nvPr/>
        </p:nvSpPr>
        <p:spPr>
          <a:xfrm>
            <a:off x="0" y="6646680"/>
            <a:ext cx="1218708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800" spc="-1" strike="noStrike">
                <a:solidFill>
                  <a:srgbClr val="a6a6a6"/>
                </a:solidFill>
                <a:latin typeface="Roboto"/>
                <a:ea typeface="DejaVu Sans"/>
              </a:rPr>
              <a:t>Requirements Engineering – TU Clausthal</a:t>
            </a:r>
            <a:endParaRPr b="0" lang="en-US" sz="800" spc="-1" strike="noStrike">
              <a:latin typeface="DejaVu Sans"/>
            </a:endParaRPr>
          </a:p>
        </p:txBody>
      </p:sp>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27400" y="1412640"/>
            <a:ext cx="10361520" cy="114804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buNone/>
            </a:pPr>
            <a:r>
              <a:rPr b="1" lang="en-US" sz="3200" spc="-1" strike="noStrike">
                <a:solidFill>
                  <a:srgbClr val="008c4f"/>
                </a:solidFill>
                <a:latin typeface="DejaVu Sans"/>
                <a:ea typeface="DejaVu Sans"/>
              </a:rPr>
              <a:t>Requirement Engineering</a:t>
            </a:r>
            <a:endParaRPr b="0" lang="en-US" sz="3200" spc="-1" strike="noStrike">
              <a:latin typeface="DejaVu Sans"/>
            </a:endParaRPr>
          </a:p>
        </p:txBody>
      </p:sp>
      <p:sp>
        <p:nvSpPr>
          <p:cNvPr id="191" name="CustomShape 2"/>
          <p:cNvSpPr/>
          <p:nvPr/>
        </p:nvSpPr>
        <p:spPr>
          <a:xfrm>
            <a:off x="527400" y="2852640"/>
            <a:ext cx="10361520" cy="2368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buNone/>
              <a:tabLst>
                <a:tab algn="l" pos="0"/>
              </a:tabLst>
            </a:pPr>
            <a:r>
              <a:rPr b="1" lang="en-US" sz="2400" spc="-1" strike="noStrike">
                <a:solidFill>
                  <a:srgbClr val="000000"/>
                </a:solidFill>
                <a:latin typeface="DejaVu Sans"/>
                <a:ea typeface="DejaVu Sans"/>
              </a:rPr>
              <a:t>Lecture 2: System Context Boundaries</a:t>
            </a:r>
            <a:endParaRPr b="0" lang="en-US" sz="2400" spc="-1" strike="noStrike">
              <a:latin typeface="DejaVu Sans"/>
            </a:endParaRPr>
          </a:p>
          <a:p>
            <a:pPr algn="ctr">
              <a:lnSpc>
                <a:spcPct val="100000"/>
              </a:lnSpc>
              <a:spcBef>
                <a:spcPts val="479"/>
              </a:spcBef>
              <a:buNone/>
              <a:tabLst>
                <a:tab algn="l" pos="0"/>
              </a:tabLst>
            </a:pPr>
            <a:endParaRPr b="0" lang="en-US" sz="2400" spc="-1" strike="noStrike">
              <a:latin typeface="DejaVu Sans"/>
            </a:endParaRPr>
          </a:p>
          <a:p>
            <a:pPr algn="ctr">
              <a:lnSpc>
                <a:spcPct val="100000"/>
              </a:lnSpc>
              <a:spcBef>
                <a:spcPts val="241"/>
              </a:spcBef>
              <a:buNone/>
              <a:tabLst>
                <a:tab algn="l" pos="0"/>
              </a:tabLst>
            </a:pPr>
            <a:endParaRPr b="0" lang="en-US" sz="2400" spc="-1" strike="noStrike">
              <a:latin typeface="DejaVu Sans"/>
            </a:endParaRPr>
          </a:p>
          <a:p>
            <a:pPr algn="ctr">
              <a:lnSpc>
                <a:spcPct val="100000"/>
              </a:lnSpc>
              <a:spcBef>
                <a:spcPts val="241"/>
              </a:spcBef>
              <a:buNone/>
              <a:tabLst>
                <a:tab algn="l" pos="0"/>
              </a:tabLst>
            </a:pPr>
            <a:endParaRPr b="0" lang="en-US" sz="24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Prof. Dr. Benjamin Leiding</a:t>
            </a:r>
            <a:endParaRPr b="0" lang="en-US" sz="16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 </a:t>
            </a:r>
            <a:r>
              <a:rPr b="0" lang="en-US" sz="1600" spc="-1" strike="noStrike">
                <a:solidFill>
                  <a:srgbClr val="000000"/>
                </a:solidFill>
                <a:latin typeface="DejaVu Sans"/>
                <a:ea typeface="DejaVu Sans"/>
              </a:rPr>
              <a:t>Anant Sujatanagarjuna</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System Context</a:t>
            </a:r>
            <a:endParaRPr b="0" lang="en-US" sz="2200" spc="-1" strike="noStrike">
              <a:latin typeface="DejaVu Sans"/>
            </a:endParaRPr>
          </a:p>
        </p:txBody>
      </p:sp>
      <p:sp>
        <p:nvSpPr>
          <p:cNvPr id="227"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Definition</a:t>
            </a:r>
            <a:endParaRPr b="0" lang="en-US" sz="2200" spc="-1" strike="noStrike">
              <a:latin typeface="DejaVu Sans"/>
            </a:endParaRPr>
          </a:p>
        </p:txBody>
      </p:sp>
      <p:sp>
        <p:nvSpPr>
          <p:cNvPr id="228" name="HSN-Hierarchy 6"/>
          <p:cNvSpPr/>
          <p:nvPr/>
        </p:nvSpPr>
        <p:spPr>
          <a:xfrm>
            <a:off x="451800" y="1709280"/>
            <a:ext cx="8224560" cy="4352760"/>
          </a:xfrm>
          <a:prstGeom prst="rect">
            <a:avLst/>
          </a:prstGeom>
          <a:noFill/>
          <a:ln w="9525">
            <a:noFill/>
          </a:ln>
        </p:spPr>
        <p:style>
          <a:lnRef idx="0"/>
          <a:fillRef idx="0"/>
          <a:effectRef idx="0"/>
          <a:fontRef idx="minor"/>
        </p:style>
      </p:sp>
      <p:sp>
        <p:nvSpPr>
          <p:cNvPr id="229" name="PlaceHolder 1"/>
          <p:cNvSpPr>
            <a:spLocks noGrp="1"/>
          </p:cNvSpPr>
          <p:nvPr>
            <p:ph/>
          </p:nvPr>
        </p:nvSpPr>
        <p:spPr>
          <a:xfrm>
            <a:off x="588240" y="1769400"/>
            <a:ext cx="10608840" cy="4638600"/>
          </a:xfrm>
          <a:prstGeom prst="rect">
            <a:avLst/>
          </a:prstGeom>
          <a:noFill/>
          <a:ln w="0">
            <a:noFill/>
          </a:ln>
        </p:spPr>
        <p:txBody>
          <a:bodyPr lIns="0" rIns="0" tIns="0" bIns="0" anchor="ctr">
            <a:normAutofit/>
          </a:bodyPr>
          <a:p>
            <a:pPr marL="108000" indent="-228600" algn="ctr">
              <a:lnSpc>
                <a:spcPct val="100000"/>
              </a:lnSpc>
              <a:spcBef>
                <a:spcPts val="1417"/>
              </a:spcBef>
              <a:buNone/>
              <a:tabLst>
                <a:tab algn="l" pos="0"/>
              </a:tabLst>
            </a:pPr>
            <a:r>
              <a:rPr b="0" lang="en-US" sz="2000" spc="-1" strike="noStrike">
                <a:solidFill>
                  <a:srgbClr val="000000"/>
                </a:solidFill>
                <a:latin typeface="DejaVu Sans"/>
                <a:ea typeface="DejaVu Sans"/>
              </a:rPr>
              <a:t>“</a:t>
            </a:r>
            <a:r>
              <a:rPr b="0" lang="en-US" sz="2000" spc="-1" strike="noStrike">
                <a:solidFill>
                  <a:srgbClr val="000000"/>
                </a:solidFill>
                <a:latin typeface="DejaVu Sans"/>
                <a:ea typeface="DejaVu Sans"/>
              </a:rPr>
              <a:t>The system context is the part of the system environment relevant for defining, understanding, and interpreting the system requirements. The system context consists of four context facets: the subject facet, the usage facet, the IT system facet, and the development facet.”</a:t>
            </a:r>
            <a:endParaRPr b="0" lang="en-US" sz="2000" spc="-1" strike="noStrike">
              <a:solidFill>
                <a:srgbClr val="000000"/>
              </a:solidFill>
              <a:latin typeface="Arial"/>
            </a:endParaRPr>
          </a:p>
        </p:txBody>
      </p:sp>
      <p:sp>
        <p:nvSpPr>
          <p:cNvPr id="230" name="CustomShape 4"/>
          <p:cNvSpPr/>
          <p:nvPr/>
        </p:nvSpPr>
        <p:spPr>
          <a:xfrm>
            <a:off x="602640" y="3174480"/>
            <a:ext cx="10580400" cy="1879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sp>
      <p:sp>
        <p:nvSpPr>
          <p:cNvPr id="231" name="CustomShape 5"/>
          <p:cNvSpPr/>
          <p:nvPr/>
        </p:nvSpPr>
        <p:spPr>
          <a:xfrm>
            <a:off x="263520" y="6411600"/>
            <a:ext cx="109195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System Context</a:t>
            </a:r>
            <a:endParaRPr b="0" lang="en-US" sz="2200" spc="-1" strike="noStrike">
              <a:latin typeface="DejaVu Sans"/>
            </a:endParaRPr>
          </a:p>
        </p:txBody>
      </p:sp>
      <p:sp>
        <p:nvSpPr>
          <p:cNvPr id="233"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Context as Origin of Requirements</a:t>
            </a:r>
            <a:endParaRPr b="0" lang="en-US" sz="2200" spc="-1" strike="noStrike">
              <a:latin typeface="DejaVu Sans"/>
            </a:endParaRPr>
          </a:p>
        </p:txBody>
      </p:sp>
      <p:sp>
        <p:nvSpPr>
          <p:cNvPr id="234" name="HSN-Hierarchy 6"/>
          <p:cNvSpPr/>
          <p:nvPr/>
        </p:nvSpPr>
        <p:spPr>
          <a:xfrm>
            <a:off x="451800" y="1709280"/>
            <a:ext cx="8224560" cy="4352760"/>
          </a:xfrm>
          <a:prstGeom prst="rect">
            <a:avLst/>
          </a:prstGeom>
          <a:noFill/>
          <a:ln w="9525">
            <a:noFill/>
          </a:ln>
        </p:spPr>
        <p:style>
          <a:lnRef idx="0"/>
          <a:fillRef idx="0"/>
          <a:effectRef idx="0"/>
          <a:fontRef idx="minor"/>
        </p:style>
      </p:sp>
      <p:sp>
        <p:nvSpPr>
          <p:cNvPr id="235" name="PlaceHolder 1"/>
          <p:cNvSpPr>
            <a:spLocks noGrp="1"/>
          </p:cNvSpPr>
          <p:nvPr>
            <p:ph/>
          </p:nvPr>
        </p:nvSpPr>
        <p:spPr>
          <a:xfrm>
            <a:off x="609480" y="1769400"/>
            <a:ext cx="10587600" cy="485568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Without knowing the context, requirements cannot be defined properly</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Otherwise, requirements may be outside of the context</a:t>
            </a:r>
            <a:endParaRPr b="0" lang="en-US" sz="18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Example:</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Medical applications require the fulfillment of medical software standards</a:t>
            </a:r>
            <a:endParaRPr b="0" lang="en-US" sz="1800" spc="-1" strike="noStrike">
              <a:solidFill>
                <a:srgbClr val="000000"/>
              </a:solidFill>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The standards are part of the context</a:t>
            </a:r>
            <a:endParaRPr b="0" lang="en-US" sz="1600" spc="-1" strike="noStrike">
              <a:solidFill>
                <a:srgbClr val="000000"/>
              </a:solidFill>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The standards may prohibit certain requirements, that contradict the standard</a:t>
            </a:r>
            <a:endParaRPr b="0" lang="en-US" sz="1600" spc="-1" strike="noStrike">
              <a:solidFill>
                <a:srgbClr val="000000"/>
              </a:solidFill>
              <a:latin typeface="Arial"/>
            </a:endParaRPr>
          </a:p>
          <a:p>
            <a:pPr lvl="3" marL="864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e.g., publish data</a:t>
            </a:r>
            <a:endParaRPr b="0" lang="en-US" sz="1600" spc="-1" strike="noStrike">
              <a:solidFill>
                <a:srgbClr val="000000"/>
              </a:solidFill>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The standards may lead to requirements, in order to fulfill it</a:t>
            </a:r>
            <a:endParaRPr b="0" lang="en-US" sz="1600" spc="-1" strike="noStrike">
              <a:solidFill>
                <a:srgbClr val="000000"/>
              </a:solidFill>
              <a:latin typeface="Arial"/>
            </a:endParaRPr>
          </a:p>
          <a:p>
            <a:pPr lvl="3" marL="864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e.g., pseudonymize data</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System Context</a:t>
            </a:r>
            <a:endParaRPr b="0" lang="en-US" sz="2200" spc="-1" strike="noStrike">
              <a:latin typeface="DejaVu Sans"/>
            </a:endParaRPr>
          </a:p>
        </p:txBody>
      </p:sp>
      <p:sp>
        <p:nvSpPr>
          <p:cNvPr id="237"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Understanding the Context is Important</a:t>
            </a:r>
            <a:endParaRPr b="0" lang="en-US" sz="2200" spc="-1" strike="noStrike">
              <a:latin typeface="DejaVu Sans"/>
            </a:endParaRPr>
          </a:p>
        </p:txBody>
      </p:sp>
      <p:sp>
        <p:nvSpPr>
          <p:cNvPr id="238" name="HSN-Hierarchy 6"/>
          <p:cNvSpPr/>
          <p:nvPr/>
        </p:nvSpPr>
        <p:spPr>
          <a:xfrm>
            <a:off x="451800" y="1709280"/>
            <a:ext cx="8224560" cy="4352760"/>
          </a:xfrm>
          <a:prstGeom prst="rect">
            <a:avLst/>
          </a:prstGeom>
          <a:noFill/>
          <a:ln w="9525">
            <a:noFill/>
          </a:ln>
        </p:spPr>
        <p:style>
          <a:lnRef idx="0"/>
          <a:fillRef idx="0"/>
          <a:effectRef idx="0"/>
          <a:fontRef idx="minor"/>
        </p:style>
      </p:sp>
      <p:sp>
        <p:nvSpPr>
          <p:cNvPr id="239" name="PlaceHolder 1"/>
          <p:cNvSpPr>
            <a:spLocks noGrp="1"/>
          </p:cNvSpPr>
          <p:nvPr>
            <p:ph/>
          </p:nvPr>
        </p:nvSpPr>
        <p:spPr>
          <a:xfrm>
            <a:off x="609480" y="1769400"/>
            <a:ext cx="10587600" cy="485568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Understanding the context leads to understanding the requirements</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Some requirements cannot be understood without the context</a:t>
            </a:r>
            <a:endParaRPr b="0" lang="en-US" sz="1800" spc="-1" strike="noStrike">
              <a:solidFill>
                <a:srgbClr val="000000"/>
              </a:solidFill>
              <a:latin typeface="Arial"/>
            </a:endParaRPr>
          </a:p>
          <a:p>
            <a:pPr lvl="2" marL="648000" indent="-216000">
              <a:lnSpc>
                <a:spcPct val="100000"/>
              </a:lnSpc>
              <a:spcBef>
                <a:spcPts val="1417"/>
              </a:spcBef>
              <a:buClr>
                <a:srgbClr val="000000"/>
              </a:buClr>
              <a:buSzPct val="45000"/>
              <a:buFont typeface="Wingdings" charset="2"/>
              <a:buChar char=""/>
            </a:pPr>
            <a:r>
              <a:rPr b="0" lang="en-US" sz="1800" spc="-1" strike="noStrike">
                <a:solidFill>
                  <a:srgbClr val="000000"/>
                </a:solidFill>
                <a:latin typeface="DejaVu Sans"/>
                <a:ea typeface="DejaVu Sans"/>
              </a:rPr>
              <a:t>Example:</a:t>
            </a:r>
            <a:endParaRPr b="0" lang="en-US" sz="1800" spc="-1" strike="noStrike">
              <a:solidFill>
                <a:srgbClr val="000000"/>
              </a:solidFill>
              <a:latin typeface="Arial"/>
            </a:endParaRPr>
          </a:p>
          <a:p>
            <a:pPr lvl="3" marL="864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The sending of E-Mails must be according to RFC 821. ← Defines SMTP</a:t>
            </a:r>
            <a:endParaRPr b="0" lang="en-US" sz="1600" spc="-1" strike="noStrike">
              <a:solidFill>
                <a:srgbClr val="000000"/>
              </a:solidFill>
              <a:latin typeface="Arial"/>
            </a:endParaRPr>
          </a:p>
          <a:p>
            <a:pPr lvl="3" marL="864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Without knowledge about RFC 821 not understandable</a:t>
            </a:r>
            <a:endParaRPr b="0" lang="en-US" sz="16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The “why” of requirements often originates from the context</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Example:</a:t>
            </a:r>
            <a:endParaRPr b="0" lang="en-US" sz="1800" spc="-1" strike="noStrike">
              <a:solidFill>
                <a:srgbClr val="000000"/>
              </a:solidFill>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All documents must be encrypted with AES-256.</a:t>
            </a:r>
            <a:endParaRPr b="0" lang="en-US" sz="1600" spc="-1" strike="noStrike">
              <a:solidFill>
                <a:srgbClr val="000000"/>
              </a:solidFill>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Usually this is unreasonable</a:t>
            </a:r>
            <a:endParaRPr b="0" lang="en-US" sz="1600" spc="-1" strike="noStrike">
              <a:solidFill>
                <a:srgbClr val="000000"/>
              </a:solidFill>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If the documents are classified and you know that AES-256 is NSA approved, this makes sense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System Context</a:t>
            </a:r>
            <a:endParaRPr b="0" lang="en-US" sz="2200" spc="-1" strike="noStrike">
              <a:latin typeface="DejaVu Sans"/>
            </a:endParaRPr>
          </a:p>
        </p:txBody>
      </p:sp>
      <p:sp>
        <p:nvSpPr>
          <p:cNvPr id="241"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Defining the System and Context Boundaries</a:t>
            </a:r>
            <a:endParaRPr b="0" lang="en-US" sz="2200" spc="-1" strike="noStrike">
              <a:latin typeface="DejaVu Sans"/>
            </a:endParaRPr>
          </a:p>
        </p:txBody>
      </p:sp>
      <p:sp>
        <p:nvSpPr>
          <p:cNvPr id="242" name="HSN-Hierarchy 6"/>
          <p:cNvSpPr/>
          <p:nvPr/>
        </p:nvSpPr>
        <p:spPr>
          <a:xfrm>
            <a:off x="451800" y="1709280"/>
            <a:ext cx="8224560" cy="4352760"/>
          </a:xfrm>
          <a:prstGeom prst="rect">
            <a:avLst/>
          </a:prstGeom>
          <a:noFill/>
          <a:ln w="9525">
            <a:noFill/>
          </a:ln>
        </p:spPr>
        <p:style>
          <a:lnRef idx="0"/>
          <a:fillRef idx="0"/>
          <a:effectRef idx="0"/>
          <a:fontRef idx="minor"/>
        </p:style>
      </p:sp>
      <p:sp>
        <p:nvSpPr>
          <p:cNvPr id="243" name="PlaceHolder 1"/>
          <p:cNvSpPr>
            <a:spLocks noGrp="1"/>
          </p:cNvSpPr>
          <p:nvPr>
            <p:ph/>
          </p:nvPr>
        </p:nvSpPr>
        <p:spPr>
          <a:xfrm>
            <a:off x="609480" y="1769400"/>
            <a:ext cx="10587600" cy="485568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Responsibility of the requirements engineer</a:t>
            </a:r>
            <a:endParaRPr b="0" lang="en-US" sz="2000" spc="-1" strike="noStrike">
              <a:solidFill>
                <a:srgbClr val="000000"/>
              </a:solidFill>
              <a:latin typeface="Arial"/>
            </a:endParaRPr>
          </a:p>
          <a:p>
            <a:pPr marL="228600" indent="-228600">
              <a:lnSpc>
                <a:spcPct val="100000"/>
              </a:lnSpc>
              <a:spcBef>
                <a:spcPts val="1417"/>
              </a:spcBef>
              <a:buNone/>
              <a:tabLst>
                <a:tab algn="l" pos="0"/>
              </a:tabLst>
            </a:pPr>
            <a:endParaRPr b="0" lang="en-US" sz="20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Both system boundary and context boundary must be defined</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System boundary:</a:t>
            </a:r>
            <a:endParaRPr b="0" lang="en-US" sz="1800" spc="-1" strike="noStrike">
              <a:solidFill>
                <a:srgbClr val="000000"/>
              </a:solidFill>
              <a:latin typeface="Arial"/>
            </a:endParaRPr>
          </a:p>
          <a:p>
            <a:pPr lvl="2" marL="648000" indent="-216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DejaVu Sans"/>
                <a:ea typeface="DejaVu Sans"/>
              </a:rPr>
              <a:t>Which aspects belong to the system and which aspects belong to the system context?</a:t>
            </a:r>
            <a:endParaRPr b="0" lang="en-US" sz="16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Context boundary:</a:t>
            </a:r>
            <a:endParaRPr b="0" lang="en-US" sz="1800" spc="-1" strike="noStrike">
              <a:solidFill>
                <a:srgbClr val="000000"/>
              </a:solidFill>
              <a:latin typeface="Arial"/>
            </a:endParaRPr>
          </a:p>
          <a:p>
            <a:pPr lvl="2" marL="648000" indent="-216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DejaVu Sans"/>
                <a:ea typeface="DejaVu Sans"/>
              </a:rPr>
              <a:t>Which aspects belong to the system context and which aspects are irrelevant (i.e., not in the system context)?</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335520" y="4406760"/>
            <a:ext cx="10748880" cy="1357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000" spc="-1" strike="noStrike" cap="all">
                <a:solidFill>
                  <a:srgbClr val="008c4f"/>
                </a:solidFill>
                <a:latin typeface="DejaVu Sans"/>
                <a:ea typeface="DejaVu Sans"/>
              </a:rPr>
              <a:t>System Boundary</a:t>
            </a:r>
            <a:endParaRPr b="0" lang="en-US" sz="3000" spc="-1" strike="noStrike">
              <a:latin typeface="DejaVu Sans"/>
            </a:endParaRPr>
          </a:p>
        </p:txBody>
      </p:sp>
      <p:sp>
        <p:nvSpPr>
          <p:cNvPr id="245" name="CustomShape 2"/>
          <p:cNvSpPr/>
          <p:nvPr/>
        </p:nvSpPr>
        <p:spPr>
          <a:xfrm>
            <a:off x="335520" y="2906640"/>
            <a:ext cx="10748880" cy="149580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System Boundary</a:t>
            </a:r>
            <a:endParaRPr b="0" lang="en-US" sz="2200" spc="-1" strike="noStrike">
              <a:latin typeface="DejaVu Sans"/>
            </a:endParaRPr>
          </a:p>
        </p:txBody>
      </p:sp>
      <p:sp>
        <p:nvSpPr>
          <p:cNvPr id="247" name="Rechteck 209"/>
          <p:cNvSpPr/>
          <p:nvPr/>
        </p:nvSpPr>
        <p:spPr>
          <a:xfrm>
            <a:off x="542880" y="1267200"/>
            <a:ext cx="10357200" cy="497880"/>
          </a:xfrm>
          <a:prstGeom prst="rect">
            <a:avLst/>
          </a:prstGeom>
          <a:noFill/>
          <a:ln w="0">
            <a:noFill/>
          </a:ln>
        </p:spPr>
        <p:style>
          <a:lnRef idx="0"/>
          <a:fillRef idx="0"/>
          <a:effectRef idx="0"/>
          <a:fontRef idx="minor"/>
        </p:style>
      </p:sp>
      <p:sp>
        <p:nvSpPr>
          <p:cNvPr id="248" name="HSN-Hierarchy 6"/>
          <p:cNvSpPr/>
          <p:nvPr/>
        </p:nvSpPr>
        <p:spPr>
          <a:xfrm>
            <a:off x="451800" y="1709280"/>
            <a:ext cx="8224560" cy="4352760"/>
          </a:xfrm>
          <a:prstGeom prst="rect">
            <a:avLst/>
          </a:prstGeom>
          <a:noFill/>
          <a:ln w="9525">
            <a:noFill/>
          </a:ln>
        </p:spPr>
        <p:style>
          <a:lnRef idx="0"/>
          <a:fillRef idx="0"/>
          <a:effectRef idx="0"/>
          <a:fontRef idx="minor"/>
        </p:style>
      </p:sp>
      <p:pic>
        <p:nvPicPr>
          <p:cNvPr id="249" name="Grafik 2" descr=""/>
          <p:cNvPicPr/>
          <p:nvPr/>
        </p:nvPicPr>
        <p:blipFill>
          <a:blip r:embed="rId1"/>
          <a:stretch/>
        </p:blipFill>
        <p:spPr>
          <a:xfrm>
            <a:off x="2382840" y="1569600"/>
            <a:ext cx="6677280" cy="4691520"/>
          </a:xfrm>
          <a:prstGeom prst="rect">
            <a:avLst/>
          </a:prstGeom>
          <a:ln w="0">
            <a:noFill/>
          </a:ln>
        </p:spPr>
      </p:pic>
      <p:sp>
        <p:nvSpPr>
          <p:cNvPr id="250" name="CustomShape 5"/>
          <p:cNvSpPr/>
          <p:nvPr/>
        </p:nvSpPr>
        <p:spPr>
          <a:xfrm>
            <a:off x="263520" y="6411600"/>
            <a:ext cx="109195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Based on 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US" sz="900" spc="-1" strike="noStrike">
              <a:latin typeface="DejaVu Sans"/>
            </a:endParaRPr>
          </a:p>
        </p:txBody>
      </p:sp>
      <p:sp>
        <p:nvSpPr>
          <p:cNvPr id="251" name=""/>
          <p:cNvSpPr/>
          <p:nvPr/>
        </p:nvSpPr>
        <p:spPr>
          <a:xfrm>
            <a:off x="9251280" y="4344120"/>
            <a:ext cx="1509840" cy="457200"/>
          </a:xfrm>
          <a:prstGeom prst="borderCallout2">
            <a:avLst>
              <a:gd name="adj1" fmla="val 18750"/>
              <a:gd name="adj2" fmla="val -8333"/>
              <a:gd name="adj3" fmla="val 45787"/>
              <a:gd name="adj4" fmla="val -54921"/>
              <a:gd name="adj5" fmla="val 99921"/>
              <a:gd name="adj6" fmla="val -96805"/>
            </a:avLst>
          </a:prstGeom>
          <a:solidFill>
            <a:srgbClr val="d1b973"/>
          </a:solidFill>
          <a:ln w="0">
            <a:solidFill>
              <a:srgbClr val="d1b973"/>
            </a:solidFill>
          </a:ln>
        </p:spPr>
        <p:style>
          <a:lnRef idx="0"/>
          <a:fillRef idx="0"/>
          <a:effectRef idx="0"/>
          <a:fontRef idx="minor"/>
        </p:style>
        <p:txBody>
          <a:bodyPr lIns="90000" rIns="90000" tIns="45000" bIns="45000" anchor="ctr">
            <a:noAutofit/>
          </a:bodyPr>
          <a:p>
            <a:pPr algn="ctr">
              <a:buNone/>
            </a:pPr>
            <a:r>
              <a:rPr b="0" lang="en-US" sz="1600" spc="-1" strike="noStrike">
                <a:latin typeface="DejaVu Sans"/>
              </a:rPr>
              <a:t>Context Boundary</a:t>
            </a:r>
            <a:endParaRPr b="0" lang="en-US" sz="1600" spc="-1" strike="noStrike">
              <a:latin typeface="DejaVu Sans"/>
            </a:endParaRPr>
          </a:p>
        </p:txBody>
      </p:sp>
      <p:sp>
        <p:nvSpPr>
          <p:cNvPr id="252" name=""/>
          <p:cNvSpPr/>
          <p:nvPr/>
        </p:nvSpPr>
        <p:spPr>
          <a:xfrm>
            <a:off x="9251280" y="1829520"/>
            <a:ext cx="1509840" cy="457200"/>
          </a:xfrm>
          <a:prstGeom prst="borderCallout2">
            <a:avLst>
              <a:gd name="adj1" fmla="val 18750"/>
              <a:gd name="adj2" fmla="val -8333"/>
              <a:gd name="adj3" fmla="val 41620"/>
              <a:gd name="adj4" fmla="val -56662"/>
              <a:gd name="adj5" fmla="val 158847"/>
              <a:gd name="adj6" fmla="val -159879"/>
            </a:avLst>
          </a:prstGeom>
          <a:solidFill>
            <a:srgbClr val="64bf60"/>
          </a:solidFill>
          <a:ln w="0">
            <a:solidFill>
              <a:srgbClr val="64bf60"/>
            </a:solidFill>
          </a:ln>
        </p:spPr>
        <p:style>
          <a:lnRef idx="0"/>
          <a:fillRef idx="0"/>
          <a:effectRef idx="0"/>
          <a:fontRef idx="minor"/>
        </p:style>
        <p:txBody>
          <a:bodyPr lIns="90000" rIns="90000" tIns="45000" bIns="45000" anchor="ctr">
            <a:noAutofit/>
          </a:bodyPr>
          <a:p>
            <a:pPr algn="ctr">
              <a:buNone/>
            </a:pPr>
            <a:r>
              <a:rPr b="0" lang="en-US" sz="1600" spc="-1" strike="noStrike">
                <a:latin typeface="DejaVu Sans"/>
              </a:rPr>
              <a:t>System Boundary</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System Boundary</a:t>
            </a:r>
            <a:endParaRPr b="0" lang="en-US" sz="2200" spc="-1" strike="noStrike">
              <a:latin typeface="DejaVu Sans"/>
            </a:endParaRPr>
          </a:p>
        </p:txBody>
      </p:sp>
      <p:sp>
        <p:nvSpPr>
          <p:cNvPr id="254"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Overview</a:t>
            </a:r>
            <a:endParaRPr b="0" lang="en-US" sz="2200" spc="-1" strike="noStrike">
              <a:latin typeface="DejaVu Sans"/>
            </a:endParaRPr>
          </a:p>
        </p:txBody>
      </p:sp>
      <p:sp>
        <p:nvSpPr>
          <p:cNvPr id="255" name="HSN-Hierarchy 6"/>
          <p:cNvSpPr/>
          <p:nvPr/>
        </p:nvSpPr>
        <p:spPr>
          <a:xfrm>
            <a:off x="451800" y="1709280"/>
            <a:ext cx="8224560" cy="4352760"/>
          </a:xfrm>
          <a:prstGeom prst="rect">
            <a:avLst/>
          </a:prstGeom>
          <a:noFill/>
          <a:ln w="9525">
            <a:noFill/>
          </a:ln>
        </p:spPr>
        <p:style>
          <a:lnRef idx="0"/>
          <a:fillRef idx="0"/>
          <a:effectRef idx="0"/>
          <a:fontRef idx="minor"/>
        </p:style>
      </p:sp>
      <p:sp>
        <p:nvSpPr>
          <p:cNvPr id="256" name="PlaceHolder 1"/>
          <p:cNvSpPr>
            <a:spLocks noGrp="1"/>
          </p:cNvSpPr>
          <p:nvPr>
            <p:ph/>
          </p:nvPr>
        </p:nvSpPr>
        <p:spPr>
          <a:xfrm>
            <a:off x="609480" y="1769400"/>
            <a:ext cx="10587600" cy="485568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The system boundary defines the scope of the development</a:t>
            </a:r>
            <a:endParaRPr b="0" lang="en-US" sz="2000" spc="-1" strike="noStrike">
              <a:solidFill>
                <a:srgbClr val="000000"/>
              </a:solidFill>
              <a:latin typeface="Arial"/>
            </a:endParaRPr>
          </a:p>
          <a:p>
            <a:pPr marL="228600" indent="-228600">
              <a:lnSpc>
                <a:spcPct val="100000"/>
              </a:lnSpc>
              <a:spcBef>
                <a:spcPts val="1417"/>
              </a:spcBef>
              <a:buNone/>
              <a:tabLst>
                <a:tab algn="l" pos="0"/>
              </a:tabLst>
            </a:pPr>
            <a:endParaRPr b="0" lang="en-US" sz="20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Example:</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If a credit card payment system is developed as part of the system, it is within the system boundary</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If an existing credit card payment system is reused, it is outside of the system boundary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System Boundary</a:t>
            </a:r>
            <a:endParaRPr b="0" lang="en-US" sz="2200" spc="-1" strike="noStrike">
              <a:latin typeface="DejaVu Sans"/>
            </a:endParaRPr>
          </a:p>
        </p:txBody>
      </p:sp>
      <p:sp>
        <p:nvSpPr>
          <p:cNvPr id="258"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Definition</a:t>
            </a:r>
            <a:endParaRPr b="0" lang="en-US" sz="2200" spc="-1" strike="noStrike">
              <a:latin typeface="DejaVu Sans"/>
            </a:endParaRPr>
          </a:p>
        </p:txBody>
      </p:sp>
      <p:sp>
        <p:nvSpPr>
          <p:cNvPr id="259" name="HSN-Hierarchy 6"/>
          <p:cNvSpPr/>
          <p:nvPr/>
        </p:nvSpPr>
        <p:spPr>
          <a:xfrm>
            <a:off x="451800" y="1709280"/>
            <a:ext cx="8224560" cy="4352760"/>
          </a:xfrm>
          <a:prstGeom prst="rect">
            <a:avLst/>
          </a:prstGeom>
          <a:noFill/>
          <a:ln w="9525">
            <a:noFill/>
          </a:ln>
        </p:spPr>
        <p:style>
          <a:lnRef idx="0"/>
          <a:fillRef idx="0"/>
          <a:effectRef idx="0"/>
          <a:fontRef idx="minor"/>
        </p:style>
      </p:sp>
      <p:sp>
        <p:nvSpPr>
          <p:cNvPr id="260" name="PlaceHolder 1"/>
          <p:cNvSpPr>
            <a:spLocks noGrp="1"/>
          </p:cNvSpPr>
          <p:nvPr>
            <p:ph/>
          </p:nvPr>
        </p:nvSpPr>
        <p:spPr>
          <a:xfrm>
            <a:off x="588240" y="1769400"/>
            <a:ext cx="10608840" cy="4638600"/>
          </a:xfrm>
          <a:prstGeom prst="rect">
            <a:avLst/>
          </a:prstGeom>
          <a:noFill/>
          <a:ln w="0">
            <a:noFill/>
          </a:ln>
        </p:spPr>
        <p:txBody>
          <a:bodyPr lIns="0" rIns="0" tIns="0" bIns="0" anchor="ctr">
            <a:normAutofit/>
          </a:bodyPr>
          <a:p>
            <a:pPr marL="108000" indent="-228600" algn="ctr">
              <a:lnSpc>
                <a:spcPct val="100000"/>
              </a:lnSpc>
              <a:spcBef>
                <a:spcPts val="1417"/>
              </a:spcBef>
              <a:buNone/>
              <a:tabLst>
                <a:tab algn="l" pos="0"/>
              </a:tabLst>
            </a:pPr>
            <a:r>
              <a:rPr b="0" lang="en-US" sz="2000" spc="-1" strike="noStrike">
                <a:solidFill>
                  <a:srgbClr val="000000"/>
                </a:solidFill>
                <a:latin typeface="DejaVu Sans"/>
                <a:ea typeface="DejaVu Sans"/>
              </a:rPr>
              <a:t>“</a:t>
            </a:r>
            <a:r>
              <a:rPr b="0" lang="en-US" sz="2000" spc="-1" strike="noStrike">
                <a:solidFill>
                  <a:srgbClr val="000000"/>
                </a:solidFill>
                <a:latin typeface="DejaVu Sans"/>
                <a:ea typeface="DejaVu Sans"/>
              </a:rPr>
              <a:t>The system boundary separates the system to be developed from the system context. The system boundary separates the parts that belong to the system and can hence be changed during the development process from the parts of the system context that cannot be changed during the development process.”</a:t>
            </a:r>
            <a:endParaRPr b="0" lang="en-US" sz="2000" spc="-1" strike="noStrike">
              <a:solidFill>
                <a:srgbClr val="000000"/>
              </a:solidFill>
              <a:latin typeface="Arial"/>
            </a:endParaRPr>
          </a:p>
        </p:txBody>
      </p:sp>
      <p:sp>
        <p:nvSpPr>
          <p:cNvPr id="261" name="CustomShape 4"/>
          <p:cNvSpPr/>
          <p:nvPr/>
        </p:nvSpPr>
        <p:spPr>
          <a:xfrm>
            <a:off x="602640" y="3174480"/>
            <a:ext cx="10580400" cy="1879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sp>
      <p:sp>
        <p:nvSpPr>
          <p:cNvPr id="262" name="CustomShape 5"/>
          <p:cNvSpPr/>
          <p:nvPr/>
        </p:nvSpPr>
        <p:spPr>
          <a:xfrm>
            <a:off x="263520" y="6411600"/>
            <a:ext cx="109195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System Boundary</a:t>
            </a:r>
            <a:endParaRPr b="0" lang="en-US" sz="2200" spc="-1" strike="noStrike">
              <a:latin typeface="DejaVu Sans"/>
            </a:endParaRPr>
          </a:p>
        </p:txBody>
      </p:sp>
      <p:sp>
        <p:nvSpPr>
          <p:cNvPr id="264"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Influences on the System Boundary</a:t>
            </a:r>
            <a:endParaRPr b="0" lang="en-US" sz="2200" spc="-1" strike="noStrike">
              <a:latin typeface="DejaVu Sans"/>
            </a:endParaRPr>
          </a:p>
        </p:txBody>
      </p:sp>
      <p:sp>
        <p:nvSpPr>
          <p:cNvPr id="265" name="HSN-Hierarchy 6"/>
          <p:cNvSpPr/>
          <p:nvPr/>
        </p:nvSpPr>
        <p:spPr>
          <a:xfrm>
            <a:off x="451800" y="1709280"/>
            <a:ext cx="8224560" cy="4352760"/>
          </a:xfrm>
          <a:prstGeom prst="rect">
            <a:avLst/>
          </a:prstGeom>
          <a:noFill/>
          <a:ln w="9525">
            <a:noFill/>
          </a:ln>
        </p:spPr>
        <p:style>
          <a:lnRef idx="0"/>
          <a:fillRef idx="0"/>
          <a:effectRef idx="0"/>
          <a:fontRef idx="minor"/>
        </p:style>
      </p:sp>
      <p:sp>
        <p:nvSpPr>
          <p:cNvPr id="266" name="CustomShape 5"/>
          <p:cNvSpPr/>
          <p:nvPr/>
        </p:nvSpPr>
        <p:spPr>
          <a:xfrm>
            <a:off x="263520" y="6411600"/>
            <a:ext cx="109195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Based on 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US" sz="900" spc="-1" strike="noStrike">
              <a:latin typeface="DejaVu Sans"/>
            </a:endParaRPr>
          </a:p>
        </p:txBody>
      </p:sp>
      <p:pic>
        <p:nvPicPr>
          <p:cNvPr id="267" name="Grafik 3" descr=""/>
          <p:cNvPicPr/>
          <p:nvPr/>
        </p:nvPicPr>
        <p:blipFill>
          <a:blip r:embed="rId1"/>
          <a:stretch/>
        </p:blipFill>
        <p:spPr>
          <a:xfrm>
            <a:off x="3018600" y="1887840"/>
            <a:ext cx="6150960" cy="44010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System Boundary</a:t>
            </a:r>
            <a:endParaRPr b="0" lang="en-US" sz="2200" spc="-1" strike="noStrike">
              <a:latin typeface="DejaVu Sans"/>
            </a:endParaRPr>
          </a:p>
        </p:txBody>
      </p:sp>
      <p:sp>
        <p:nvSpPr>
          <p:cNvPr id="269"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Interfaces of the System</a:t>
            </a:r>
            <a:endParaRPr b="0" lang="en-US" sz="2200" spc="-1" strike="noStrike">
              <a:latin typeface="DejaVu Sans"/>
            </a:endParaRPr>
          </a:p>
        </p:txBody>
      </p:sp>
      <p:sp>
        <p:nvSpPr>
          <p:cNvPr id="270" name="HSN-Hierarchy 6"/>
          <p:cNvSpPr/>
          <p:nvPr/>
        </p:nvSpPr>
        <p:spPr>
          <a:xfrm>
            <a:off x="451800" y="1709280"/>
            <a:ext cx="8224560" cy="4352760"/>
          </a:xfrm>
          <a:prstGeom prst="rect">
            <a:avLst/>
          </a:prstGeom>
          <a:noFill/>
          <a:ln w="9525">
            <a:noFill/>
          </a:ln>
        </p:spPr>
        <p:style>
          <a:lnRef idx="0"/>
          <a:fillRef idx="0"/>
          <a:effectRef idx="0"/>
          <a:fontRef idx="minor"/>
        </p:style>
      </p:sp>
      <p:sp>
        <p:nvSpPr>
          <p:cNvPr id="271" name="PlaceHolder 1"/>
          <p:cNvSpPr>
            <a:spLocks noGrp="1"/>
          </p:cNvSpPr>
          <p:nvPr>
            <p:ph/>
          </p:nvPr>
        </p:nvSpPr>
        <p:spPr>
          <a:xfrm>
            <a:off x="609480" y="1769400"/>
            <a:ext cx="10587600" cy="4629600"/>
          </a:xfrm>
          <a:prstGeom prst="rect">
            <a:avLst/>
          </a:prstGeom>
          <a:noFill/>
          <a:ln w="0">
            <a:noFill/>
          </a:ln>
        </p:spPr>
        <p:txBody>
          <a:bodyPr numCol="2" spcCol="0"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Two types of interfaces</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Sources provide inputs for the system</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Sinks receive output from the system</a:t>
            </a:r>
            <a:endParaRPr b="0" lang="en-US" sz="18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Possible sources and sinks:</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(Groups of) Stakeholders</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Existing Systems</a:t>
            </a:r>
            <a:endParaRPr b="0" lang="en-US" sz="18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Interfaces are used ...</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for monitoring the environment</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to provide functionalities to the environment</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to influence parameters of the environment</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to control operations of the environment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4"/>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General Requirements Engineering Process</a:t>
            </a:r>
            <a:endParaRPr b="0" lang="en-US" sz="2200" spc="-1" strike="noStrike">
              <a:latin typeface="DejaVu Sans"/>
            </a:endParaRPr>
          </a:p>
        </p:txBody>
      </p:sp>
      <p:sp>
        <p:nvSpPr>
          <p:cNvPr id="193" name="Rechteck 186"/>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de-DE" sz="2200" spc="-1" strike="noStrike">
                <a:solidFill>
                  <a:srgbClr val="666666"/>
                </a:solidFill>
                <a:latin typeface="DejaVu Sans"/>
                <a:ea typeface="DejaVu Sans"/>
              </a:rPr>
              <a:t>Overview</a:t>
            </a:r>
            <a:endParaRPr b="0" lang="en-US" sz="2200" spc="-1" strike="noStrike">
              <a:latin typeface="DejaVu Sans"/>
            </a:endParaRPr>
          </a:p>
        </p:txBody>
      </p:sp>
      <p:pic>
        <p:nvPicPr>
          <p:cNvPr id="194" name="Grafik 5" descr=""/>
          <p:cNvPicPr/>
          <p:nvPr/>
        </p:nvPicPr>
        <p:blipFill>
          <a:blip r:embed="rId1"/>
          <a:stretch/>
        </p:blipFill>
        <p:spPr>
          <a:xfrm>
            <a:off x="542880" y="2387520"/>
            <a:ext cx="10102320" cy="2079720"/>
          </a:xfrm>
          <a:prstGeom prst="rect">
            <a:avLst/>
          </a:prstGeom>
          <a:ln w="0">
            <a:noFill/>
          </a:ln>
        </p:spPr>
      </p:pic>
      <p:sp>
        <p:nvSpPr>
          <p:cNvPr id="195" name="Rahmen 6"/>
          <p:cNvSpPr/>
          <p:nvPr/>
        </p:nvSpPr>
        <p:spPr>
          <a:xfrm>
            <a:off x="-48600" y="2297880"/>
            <a:ext cx="1413000" cy="2258640"/>
          </a:xfrm>
          <a:prstGeom prst="frame">
            <a:avLst>
              <a:gd name="adj1" fmla="val 1311"/>
            </a:avLst>
          </a:prstGeom>
          <a:solidFill>
            <a:srgbClr val="ff0000"/>
          </a:solidFill>
          <a:ln cap="rnd">
            <a:solidFill>
              <a:srgbClr val="ff00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System Boundary</a:t>
            </a:r>
            <a:endParaRPr b="0" lang="en-US" sz="2200" spc="-1" strike="noStrike">
              <a:latin typeface="DejaVu Sans"/>
            </a:endParaRPr>
          </a:p>
        </p:txBody>
      </p:sp>
      <p:sp>
        <p:nvSpPr>
          <p:cNvPr id="273"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Interface Types</a:t>
            </a:r>
            <a:endParaRPr b="0" lang="en-US" sz="2200" spc="-1" strike="noStrike">
              <a:latin typeface="DejaVu Sans"/>
            </a:endParaRPr>
          </a:p>
        </p:txBody>
      </p:sp>
      <p:sp>
        <p:nvSpPr>
          <p:cNvPr id="274" name="HSN-Hierarchy 6"/>
          <p:cNvSpPr/>
          <p:nvPr/>
        </p:nvSpPr>
        <p:spPr>
          <a:xfrm>
            <a:off x="451800" y="1709280"/>
            <a:ext cx="8224560" cy="4352760"/>
          </a:xfrm>
          <a:prstGeom prst="rect">
            <a:avLst/>
          </a:prstGeom>
          <a:noFill/>
          <a:ln w="9525">
            <a:noFill/>
          </a:ln>
        </p:spPr>
        <p:style>
          <a:lnRef idx="0"/>
          <a:fillRef idx="0"/>
          <a:effectRef idx="0"/>
          <a:fontRef idx="minor"/>
        </p:style>
      </p:sp>
      <p:sp>
        <p:nvSpPr>
          <p:cNvPr id="275" name="PlaceHolder 1"/>
          <p:cNvSpPr>
            <a:spLocks noGrp="1"/>
          </p:cNvSpPr>
          <p:nvPr>
            <p:ph/>
          </p:nvPr>
        </p:nvSpPr>
        <p:spPr>
          <a:xfrm>
            <a:off x="609480" y="1769400"/>
            <a:ext cx="10587600" cy="4855680"/>
          </a:xfrm>
          <a:prstGeom prst="rect">
            <a:avLst/>
          </a:prstGeom>
          <a:noFill/>
          <a:ln w="0">
            <a:noFill/>
          </a:ln>
        </p:spPr>
        <p:txBody>
          <a:bodyPr numCol="2" spcCol="0"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Sources and Sinks require various interfaces</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Depends on the functionality of the source/sink</a:t>
            </a:r>
            <a:endParaRPr b="0" lang="en-US" sz="18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Common examples:</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Human-machine interfaces</a:t>
            </a:r>
            <a:endParaRPr b="0" lang="en-US" sz="1800" spc="-1" strike="noStrike">
              <a:solidFill>
                <a:srgbClr val="000000"/>
              </a:solidFill>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Mouse, keyboard, touchscreen, emergency off switch</a:t>
            </a:r>
            <a:endParaRPr b="0" lang="en-US" sz="16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Hardware interface</a:t>
            </a:r>
            <a:endParaRPr b="0" lang="en-US" sz="1800" spc="-1" strike="noStrike">
              <a:solidFill>
                <a:srgbClr val="000000"/>
              </a:solidFill>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SD card slot, USB port</a:t>
            </a:r>
            <a:endParaRPr b="0" lang="en-US" sz="16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Software interface</a:t>
            </a:r>
            <a:endParaRPr b="0" lang="en-US" sz="1800" spc="-1" strike="noStrike">
              <a:solidFill>
                <a:srgbClr val="000000"/>
              </a:solidFill>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Library, Web service</a:t>
            </a:r>
            <a:endParaRPr b="0" lang="en-US" sz="16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The interfaces may impose constraints</a:t>
            </a:r>
            <a:endParaRPr b="0" lang="en-US" sz="20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The interfaces may be sources of requirements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System Boundary</a:t>
            </a:r>
            <a:endParaRPr b="0" lang="en-US" sz="2200" spc="-1" strike="noStrike">
              <a:latin typeface="DejaVu Sans"/>
            </a:endParaRPr>
          </a:p>
        </p:txBody>
      </p:sp>
      <p:sp>
        <p:nvSpPr>
          <p:cNvPr id="277"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Development of the Boundary</a:t>
            </a:r>
            <a:endParaRPr b="0" lang="en-US" sz="2200" spc="-1" strike="noStrike">
              <a:latin typeface="DejaVu Sans"/>
            </a:endParaRPr>
          </a:p>
        </p:txBody>
      </p:sp>
      <p:sp>
        <p:nvSpPr>
          <p:cNvPr id="278" name="HSN-Hierarchy 6"/>
          <p:cNvSpPr/>
          <p:nvPr/>
        </p:nvSpPr>
        <p:spPr>
          <a:xfrm>
            <a:off x="451800" y="1709280"/>
            <a:ext cx="8224560" cy="4352760"/>
          </a:xfrm>
          <a:prstGeom prst="rect">
            <a:avLst/>
          </a:prstGeom>
          <a:noFill/>
          <a:ln w="9525">
            <a:noFill/>
          </a:ln>
        </p:spPr>
        <p:style>
          <a:lnRef idx="0"/>
          <a:fillRef idx="0"/>
          <a:effectRef idx="0"/>
          <a:fontRef idx="minor"/>
        </p:style>
      </p:sp>
      <p:sp>
        <p:nvSpPr>
          <p:cNvPr id="279" name="PlaceHolder 1"/>
          <p:cNvSpPr>
            <a:spLocks noGrp="1"/>
          </p:cNvSpPr>
          <p:nvPr>
            <p:ph/>
          </p:nvPr>
        </p:nvSpPr>
        <p:spPr>
          <a:xfrm>
            <a:off x="609480" y="1769400"/>
            <a:ext cx="10587600" cy="485568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Not all elements of the system boundary are known at the beginning of a project</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Interfaces unknown, desired functionalities unknown, ...</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System boundary often not defined until the end of the requirements engineering process</a:t>
            </a:r>
            <a:endParaRPr b="0" lang="en-US" sz="1800" spc="-1" strike="noStrike">
              <a:solidFill>
                <a:srgbClr val="000000"/>
              </a:solidFill>
              <a:latin typeface="Arial"/>
            </a:endParaRPr>
          </a:p>
          <a:p>
            <a:pPr marL="228600" indent="-228600">
              <a:lnSpc>
                <a:spcPct val="100000"/>
              </a:lnSpc>
              <a:spcBef>
                <a:spcPts val="1417"/>
              </a:spcBef>
              <a:buNone/>
              <a:tabLst>
                <a:tab algn="l" pos="0"/>
              </a:tabLst>
            </a:pPr>
            <a:endParaRPr b="0" lang="en-US" sz="18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Leads to a “gray zone” between the system and the context</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System boundary may shift within the gray zone</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Gray zone itself may shift</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At the end of the requirements engineering, no gray zone left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335520" y="4406760"/>
            <a:ext cx="10748880" cy="1357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000" spc="-1" strike="noStrike" cap="all">
                <a:solidFill>
                  <a:srgbClr val="008c4f"/>
                </a:solidFill>
                <a:latin typeface="DejaVu Sans"/>
                <a:ea typeface="DejaVu Sans"/>
              </a:rPr>
              <a:t>Context Boundary</a:t>
            </a:r>
            <a:endParaRPr b="0" lang="en-US" sz="3000" spc="-1" strike="noStrike">
              <a:latin typeface="DejaVu Sans"/>
            </a:endParaRPr>
          </a:p>
        </p:txBody>
      </p:sp>
      <p:sp>
        <p:nvSpPr>
          <p:cNvPr id="281" name="CustomShape 2"/>
          <p:cNvSpPr/>
          <p:nvPr/>
        </p:nvSpPr>
        <p:spPr>
          <a:xfrm>
            <a:off x="335520" y="2906640"/>
            <a:ext cx="10748880" cy="149580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Context Boundary</a:t>
            </a:r>
            <a:endParaRPr b="0" lang="en-US" sz="2200" spc="-1" strike="noStrike">
              <a:latin typeface="DejaVu Sans"/>
            </a:endParaRPr>
          </a:p>
        </p:txBody>
      </p:sp>
      <p:sp>
        <p:nvSpPr>
          <p:cNvPr id="283" name="Rechteck 209"/>
          <p:cNvSpPr/>
          <p:nvPr/>
        </p:nvSpPr>
        <p:spPr>
          <a:xfrm>
            <a:off x="542880" y="1267200"/>
            <a:ext cx="10357200" cy="497880"/>
          </a:xfrm>
          <a:prstGeom prst="rect">
            <a:avLst/>
          </a:prstGeom>
          <a:noFill/>
          <a:ln w="0">
            <a:noFill/>
          </a:ln>
        </p:spPr>
        <p:style>
          <a:lnRef idx="0"/>
          <a:fillRef idx="0"/>
          <a:effectRef idx="0"/>
          <a:fontRef idx="minor"/>
        </p:style>
      </p:sp>
      <p:sp>
        <p:nvSpPr>
          <p:cNvPr id="284" name="HSN-Hierarchy 6"/>
          <p:cNvSpPr/>
          <p:nvPr/>
        </p:nvSpPr>
        <p:spPr>
          <a:xfrm>
            <a:off x="451800" y="1709280"/>
            <a:ext cx="8224560" cy="4352760"/>
          </a:xfrm>
          <a:prstGeom prst="rect">
            <a:avLst/>
          </a:prstGeom>
          <a:noFill/>
          <a:ln w="9525">
            <a:noFill/>
          </a:ln>
        </p:spPr>
        <p:style>
          <a:lnRef idx="0"/>
          <a:fillRef idx="0"/>
          <a:effectRef idx="0"/>
          <a:fontRef idx="minor"/>
        </p:style>
      </p:sp>
      <p:pic>
        <p:nvPicPr>
          <p:cNvPr id="285" name="Grafik 2" descr=""/>
          <p:cNvPicPr/>
          <p:nvPr/>
        </p:nvPicPr>
        <p:blipFill>
          <a:blip r:embed="rId1"/>
          <a:stretch/>
        </p:blipFill>
        <p:spPr>
          <a:xfrm>
            <a:off x="2382840" y="1569600"/>
            <a:ext cx="6677280" cy="4691520"/>
          </a:xfrm>
          <a:prstGeom prst="rect">
            <a:avLst/>
          </a:prstGeom>
          <a:ln w="0">
            <a:noFill/>
          </a:ln>
        </p:spPr>
      </p:pic>
      <p:sp>
        <p:nvSpPr>
          <p:cNvPr id="286" name="CustomShape 5"/>
          <p:cNvSpPr/>
          <p:nvPr/>
        </p:nvSpPr>
        <p:spPr>
          <a:xfrm>
            <a:off x="263520" y="6411600"/>
            <a:ext cx="109195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Based on 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US" sz="900" spc="-1" strike="noStrike">
              <a:latin typeface="DejaVu Sans"/>
            </a:endParaRPr>
          </a:p>
        </p:txBody>
      </p:sp>
      <p:sp>
        <p:nvSpPr>
          <p:cNvPr id="287" name=""/>
          <p:cNvSpPr/>
          <p:nvPr/>
        </p:nvSpPr>
        <p:spPr>
          <a:xfrm>
            <a:off x="9251280" y="4344120"/>
            <a:ext cx="1509840" cy="457200"/>
          </a:xfrm>
          <a:prstGeom prst="borderCallout2">
            <a:avLst>
              <a:gd name="adj1" fmla="val 18750"/>
              <a:gd name="adj2" fmla="val -8333"/>
              <a:gd name="adj3" fmla="val 45787"/>
              <a:gd name="adj4" fmla="val -54921"/>
              <a:gd name="adj5" fmla="val 99921"/>
              <a:gd name="adj6" fmla="val -96805"/>
            </a:avLst>
          </a:prstGeom>
          <a:solidFill>
            <a:srgbClr val="d1b973"/>
          </a:solidFill>
          <a:ln w="0">
            <a:solidFill>
              <a:srgbClr val="d1b973"/>
            </a:solidFill>
          </a:ln>
        </p:spPr>
        <p:style>
          <a:lnRef idx="0"/>
          <a:fillRef idx="0"/>
          <a:effectRef idx="0"/>
          <a:fontRef idx="minor"/>
        </p:style>
        <p:txBody>
          <a:bodyPr lIns="90000" rIns="90000" tIns="45000" bIns="45000" anchor="ctr">
            <a:noAutofit/>
          </a:bodyPr>
          <a:p>
            <a:pPr algn="ctr">
              <a:buNone/>
            </a:pPr>
            <a:r>
              <a:rPr b="0" lang="en-US" sz="1600" spc="-1" strike="noStrike">
                <a:latin typeface="DejaVu Sans"/>
              </a:rPr>
              <a:t>Context Boundary</a:t>
            </a:r>
            <a:endParaRPr b="0" lang="en-US" sz="1600" spc="-1" strike="noStrike">
              <a:latin typeface="DejaVu Sans"/>
            </a:endParaRPr>
          </a:p>
        </p:txBody>
      </p:sp>
      <p:sp>
        <p:nvSpPr>
          <p:cNvPr id="288" name=""/>
          <p:cNvSpPr/>
          <p:nvPr/>
        </p:nvSpPr>
        <p:spPr>
          <a:xfrm>
            <a:off x="9251280" y="1829520"/>
            <a:ext cx="1509840" cy="457200"/>
          </a:xfrm>
          <a:prstGeom prst="borderCallout2">
            <a:avLst>
              <a:gd name="adj1" fmla="val 18750"/>
              <a:gd name="adj2" fmla="val -8333"/>
              <a:gd name="adj3" fmla="val 41620"/>
              <a:gd name="adj4" fmla="val -56662"/>
              <a:gd name="adj5" fmla="val 158847"/>
              <a:gd name="adj6" fmla="val -159879"/>
            </a:avLst>
          </a:prstGeom>
          <a:solidFill>
            <a:srgbClr val="64bf60"/>
          </a:solidFill>
          <a:ln w="0">
            <a:solidFill>
              <a:srgbClr val="64bf60"/>
            </a:solidFill>
          </a:ln>
        </p:spPr>
        <p:style>
          <a:lnRef idx="0"/>
          <a:fillRef idx="0"/>
          <a:effectRef idx="0"/>
          <a:fontRef idx="minor"/>
        </p:style>
        <p:txBody>
          <a:bodyPr lIns="90000" rIns="90000" tIns="45000" bIns="45000" anchor="ctr">
            <a:noAutofit/>
          </a:bodyPr>
          <a:p>
            <a:pPr algn="ctr">
              <a:buNone/>
            </a:pPr>
            <a:r>
              <a:rPr b="0" lang="en-US" sz="1600" spc="-1" strike="noStrike">
                <a:latin typeface="DejaVu Sans"/>
              </a:rPr>
              <a:t>System Boundary</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Context Boundary</a:t>
            </a:r>
            <a:endParaRPr b="0" lang="en-US" sz="2200" spc="-1" strike="noStrike">
              <a:latin typeface="DejaVu Sans"/>
            </a:endParaRPr>
          </a:p>
        </p:txBody>
      </p:sp>
      <p:sp>
        <p:nvSpPr>
          <p:cNvPr id="290"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Overview</a:t>
            </a:r>
            <a:endParaRPr b="0" lang="en-US" sz="2200" spc="-1" strike="noStrike">
              <a:latin typeface="DejaVu Sans"/>
            </a:endParaRPr>
          </a:p>
        </p:txBody>
      </p:sp>
      <p:sp>
        <p:nvSpPr>
          <p:cNvPr id="291" name="HSN-Hierarchy 6"/>
          <p:cNvSpPr/>
          <p:nvPr/>
        </p:nvSpPr>
        <p:spPr>
          <a:xfrm>
            <a:off x="451800" y="1709280"/>
            <a:ext cx="8224560" cy="4352760"/>
          </a:xfrm>
          <a:prstGeom prst="rect">
            <a:avLst/>
          </a:prstGeom>
          <a:noFill/>
          <a:ln w="9525">
            <a:noFill/>
          </a:ln>
        </p:spPr>
        <p:style>
          <a:lnRef idx="0"/>
          <a:fillRef idx="0"/>
          <a:effectRef idx="0"/>
          <a:fontRef idx="minor"/>
        </p:style>
      </p:sp>
      <p:sp>
        <p:nvSpPr>
          <p:cNvPr id="292" name="PlaceHolder 1"/>
          <p:cNvSpPr>
            <a:spLocks noGrp="1"/>
          </p:cNvSpPr>
          <p:nvPr>
            <p:ph/>
          </p:nvPr>
        </p:nvSpPr>
        <p:spPr>
          <a:xfrm>
            <a:off x="609480" y="1769400"/>
            <a:ext cx="10587600" cy="485568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Distinguishes between what is relevant for the requirements engineering and what is not.</a:t>
            </a:r>
            <a:endParaRPr b="0" lang="en-US" sz="2000" spc="-1" strike="noStrike">
              <a:solidFill>
                <a:srgbClr val="000000"/>
              </a:solidFill>
              <a:latin typeface="Arial"/>
            </a:endParaRPr>
          </a:p>
          <a:p>
            <a:pPr marL="228600" indent="-228600">
              <a:lnSpc>
                <a:spcPct val="100000"/>
              </a:lnSpc>
              <a:spcBef>
                <a:spcPts val="1417"/>
              </a:spcBef>
              <a:buNone/>
              <a:tabLst>
                <a:tab algn="l" pos="0"/>
              </a:tabLst>
            </a:pPr>
            <a:endParaRPr b="0" lang="en-US" sz="20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Similar to the system boundary: may shift and have a gray zone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Context Boundary</a:t>
            </a:r>
            <a:endParaRPr b="0" lang="en-US" sz="2200" spc="-1" strike="noStrike">
              <a:latin typeface="DejaVu Sans"/>
            </a:endParaRPr>
          </a:p>
        </p:txBody>
      </p:sp>
      <p:sp>
        <p:nvSpPr>
          <p:cNvPr id="294"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Definition</a:t>
            </a:r>
            <a:endParaRPr b="0" lang="en-US" sz="2200" spc="-1" strike="noStrike">
              <a:latin typeface="DejaVu Sans"/>
            </a:endParaRPr>
          </a:p>
        </p:txBody>
      </p:sp>
      <p:sp>
        <p:nvSpPr>
          <p:cNvPr id="295" name="HSN-Hierarchy 6"/>
          <p:cNvSpPr/>
          <p:nvPr/>
        </p:nvSpPr>
        <p:spPr>
          <a:xfrm>
            <a:off x="451800" y="1709280"/>
            <a:ext cx="8224560" cy="4352760"/>
          </a:xfrm>
          <a:prstGeom prst="rect">
            <a:avLst/>
          </a:prstGeom>
          <a:noFill/>
          <a:ln w="9525">
            <a:noFill/>
          </a:ln>
        </p:spPr>
        <p:style>
          <a:lnRef idx="0"/>
          <a:fillRef idx="0"/>
          <a:effectRef idx="0"/>
          <a:fontRef idx="minor"/>
        </p:style>
      </p:sp>
      <p:sp>
        <p:nvSpPr>
          <p:cNvPr id="296" name="PlaceHolder 1"/>
          <p:cNvSpPr>
            <a:spLocks noGrp="1"/>
          </p:cNvSpPr>
          <p:nvPr>
            <p:ph/>
          </p:nvPr>
        </p:nvSpPr>
        <p:spPr>
          <a:xfrm>
            <a:off x="588240" y="1769400"/>
            <a:ext cx="10608840" cy="4638600"/>
          </a:xfrm>
          <a:prstGeom prst="rect">
            <a:avLst/>
          </a:prstGeom>
          <a:noFill/>
          <a:ln w="0">
            <a:noFill/>
          </a:ln>
        </p:spPr>
        <p:txBody>
          <a:bodyPr lIns="0" rIns="0" tIns="0" bIns="0" anchor="ctr">
            <a:normAutofit/>
          </a:bodyPr>
          <a:p>
            <a:pPr marL="108000" indent="-228600" algn="ctr">
              <a:lnSpc>
                <a:spcPct val="100000"/>
              </a:lnSpc>
              <a:spcBef>
                <a:spcPts val="1417"/>
              </a:spcBef>
              <a:buNone/>
              <a:tabLst>
                <a:tab algn="l" pos="0"/>
              </a:tabLst>
            </a:pPr>
            <a:r>
              <a:rPr b="0" lang="en-US" sz="2000" spc="-1" strike="noStrike">
                <a:solidFill>
                  <a:srgbClr val="000000"/>
                </a:solidFill>
                <a:latin typeface="DejaVu Sans"/>
                <a:ea typeface="DejaVu Sans"/>
              </a:rPr>
              <a:t>“</a:t>
            </a:r>
            <a:r>
              <a:rPr b="0" lang="en-US" sz="2000" spc="-1" strike="noStrike">
                <a:solidFill>
                  <a:srgbClr val="000000"/>
                </a:solidFill>
                <a:latin typeface="DejaVu Sans"/>
                <a:ea typeface="DejaVu Sans"/>
              </a:rPr>
              <a:t>The context boundary separates the relevant part of the system environment from the irrelevant environment which contains all those aspects that do not need to be considered during the system development.”</a:t>
            </a:r>
            <a:endParaRPr b="0" lang="en-US" sz="2000" spc="-1" strike="noStrike">
              <a:solidFill>
                <a:srgbClr val="000000"/>
              </a:solidFill>
              <a:latin typeface="Arial"/>
            </a:endParaRPr>
          </a:p>
        </p:txBody>
      </p:sp>
      <p:sp>
        <p:nvSpPr>
          <p:cNvPr id="297" name="CustomShape 4"/>
          <p:cNvSpPr/>
          <p:nvPr/>
        </p:nvSpPr>
        <p:spPr>
          <a:xfrm>
            <a:off x="602640" y="3174480"/>
            <a:ext cx="10580400" cy="1879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sp>
      <p:sp>
        <p:nvSpPr>
          <p:cNvPr id="298" name="CustomShape 5"/>
          <p:cNvSpPr/>
          <p:nvPr/>
        </p:nvSpPr>
        <p:spPr>
          <a:xfrm>
            <a:off x="263520" y="6411600"/>
            <a:ext cx="109195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Context Boundary</a:t>
            </a:r>
            <a:endParaRPr b="0" lang="en-US" sz="2200" spc="-1" strike="noStrike">
              <a:latin typeface="DejaVu Sans"/>
            </a:endParaRPr>
          </a:p>
        </p:txBody>
      </p:sp>
      <p:sp>
        <p:nvSpPr>
          <p:cNvPr id="300"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Completeness of the Context Boundary</a:t>
            </a:r>
            <a:endParaRPr b="0" lang="en-US" sz="2200" spc="-1" strike="noStrike">
              <a:latin typeface="DejaVu Sans"/>
            </a:endParaRPr>
          </a:p>
        </p:txBody>
      </p:sp>
      <p:sp>
        <p:nvSpPr>
          <p:cNvPr id="301" name="HSN-Hierarchy 6"/>
          <p:cNvSpPr/>
          <p:nvPr/>
        </p:nvSpPr>
        <p:spPr>
          <a:xfrm>
            <a:off x="451800" y="1709280"/>
            <a:ext cx="8224560" cy="4352760"/>
          </a:xfrm>
          <a:prstGeom prst="rect">
            <a:avLst/>
          </a:prstGeom>
          <a:noFill/>
          <a:ln w="9525">
            <a:noFill/>
          </a:ln>
        </p:spPr>
        <p:style>
          <a:lnRef idx="0"/>
          <a:fillRef idx="0"/>
          <a:effectRef idx="0"/>
          <a:fontRef idx="minor"/>
        </p:style>
      </p:sp>
      <p:sp>
        <p:nvSpPr>
          <p:cNvPr id="302" name="PlaceHolder 1"/>
          <p:cNvSpPr>
            <a:spLocks noGrp="1"/>
          </p:cNvSpPr>
          <p:nvPr>
            <p:ph/>
          </p:nvPr>
        </p:nvSpPr>
        <p:spPr>
          <a:xfrm>
            <a:off x="609480" y="1769400"/>
            <a:ext cx="10587600" cy="485568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Complete definition of the context boundary virtually impossible</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Sometimes unclear, whether an aspect belongs to the system context or not</a:t>
            </a:r>
            <a:endParaRPr b="0" lang="en-US" sz="1800" spc="-1" strike="noStrike">
              <a:solidFill>
                <a:srgbClr val="000000"/>
              </a:solidFill>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Cannot always be resolved during the requirements engineering</a:t>
            </a:r>
            <a:endParaRPr b="0" lang="en-US" sz="16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It is possible that after the requirements engineering, there is still a gray zone in the context</a:t>
            </a:r>
            <a:endParaRPr b="0" lang="en-US" sz="1800" spc="-1" strike="noStrike">
              <a:solidFill>
                <a:srgbClr val="000000"/>
              </a:solidFill>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Different from the system context, where the gray zone is resolved</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Context Boundary</a:t>
            </a:r>
            <a:endParaRPr b="0" lang="en-US" sz="2200" spc="-1" strike="noStrike">
              <a:latin typeface="DejaVu Sans"/>
            </a:endParaRPr>
          </a:p>
        </p:txBody>
      </p:sp>
      <p:sp>
        <p:nvSpPr>
          <p:cNvPr id="304"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Documenting the System Context</a:t>
            </a:r>
            <a:endParaRPr b="0" lang="en-US" sz="2200" spc="-1" strike="noStrike">
              <a:latin typeface="DejaVu Sans"/>
            </a:endParaRPr>
          </a:p>
        </p:txBody>
      </p:sp>
      <p:sp>
        <p:nvSpPr>
          <p:cNvPr id="305" name="HSN-Hierarchy 6"/>
          <p:cNvSpPr/>
          <p:nvPr/>
        </p:nvSpPr>
        <p:spPr>
          <a:xfrm>
            <a:off x="451800" y="1709280"/>
            <a:ext cx="8224560" cy="4352760"/>
          </a:xfrm>
          <a:prstGeom prst="rect">
            <a:avLst/>
          </a:prstGeom>
          <a:noFill/>
          <a:ln w="9525">
            <a:noFill/>
          </a:ln>
        </p:spPr>
        <p:style>
          <a:lnRef idx="0"/>
          <a:fillRef idx="0"/>
          <a:effectRef idx="0"/>
          <a:fontRef idx="minor"/>
        </p:style>
      </p:sp>
      <p:sp>
        <p:nvSpPr>
          <p:cNvPr id="306" name="PlaceHolder 1"/>
          <p:cNvSpPr>
            <a:spLocks noGrp="1"/>
          </p:cNvSpPr>
          <p:nvPr>
            <p:ph/>
          </p:nvPr>
        </p:nvSpPr>
        <p:spPr>
          <a:xfrm>
            <a:off x="609480" y="1769400"/>
            <a:ext cx="10587600" cy="485568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Often through natural language</a:t>
            </a:r>
            <a:endParaRPr b="0" lang="en-US" sz="2000" spc="-1" strike="noStrike">
              <a:solidFill>
                <a:srgbClr val="000000"/>
              </a:solidFill>
              <a:latin typeface="Arial"/>
            </a:endParaRPr>
          </a:p>
          <a:p>
            <a:pPr marL="228600" indent="-228600">
              <a:lnSpc>
                <a:spcPct val="100000"/>
              </a:lnSpc>
              <a:spcBef>
                <a:spcPts val="1417"/>
              </a:spcBef>
              <a:buNone/>
              <a:tabLst>
                <a:tab algn="l" pos="0"/>
              </a:tabLst>
            </a:pPr>
            <a:endParaRPr b="0" lang="en-US" sz="20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Diagrams also very useful</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Use case diagrams</a:t>
            </a:r>
            <a:endParaRPr b="0" lang="en-US" sz="1800" spc="-1" strike="noStrike">
              <a:solidFill>
                <a:srgbClr val="000000"/>
              </a:solidFill>
              <a:latin typeface="Arial"/>
            </a:endParaRPr>
          </a:p>
          <a:p>
            <a:pPr lvl="2" marL="648000" indent="-216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DejaVu Sans"/>
                <a:ea typeface="DejaVu Sans"/>
              </a:rPr>
              <a:t>Actors (people, other systems) and their usage relationship to the system</a:t>
            </a:r>
            <a:endParaRPr b="0" lang="en-US" sz="16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Data flow diagrams</a:t>
            </a:r>
            <a:endParaRPr b="0" lang="en-US" sz="1800" spc="-1" strike="noStrike">
              <a:solidFill>
                <a:srgbClr val="000000"/>
              </a:solidFill>
              <a:latin typeface="Arial"/>
            </a:endParaRPr>
          </a:p>
          <a:p>
            <a:pPr lvl="2" marL="648000" indent="-216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DejaVu Sans"/>
                <a:ea typeface="DejaVu Sans"/>
              </a:rPr>
              <a:t>Flow of data between the sources and sinks</a:t>
            </a:r>
            <a:endParaRPr b="0" lang="en-US" sz="1600" spc="-1" strike="noStrike">
              <a:solidFill>
                <a:srgbClr val="000000"/>
              </a:solidFill>
              <a:latin typeface="Arial"/>
            </a:endParaRPr>
          </a:p>
          <a:p>
            <a:pPr marL="228600" indent="-228600">
              <a:lnSpc>
                <a:spcPct val="90000"/>
              </a:lnSpc>
              <a:spcBef>
                <a:spcPts val="1417"/>
              </a:spcBef>
              <a:buNone/>
              <a:tabLst>
                <a:tab algn="l" pos="0"/>
              </a:tabLst>
            </a:pPr>
            <a:endParaRPr b="0" lang="en-US" sz="16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Typically, a mixture of several documentation forms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335520" y="4406760"/>
            <a:ext cx="10748880" cy="1357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000" spc="-1" strike="noStrike" cap="all">
                <a:solidFill>
                  <a:srgbClr val="008c4f"/>
                </a:solidFill>
                <a:latin typeface="DejaVu Sans"/>
                <a:ea typeface="DejaVu Sans"/>
              </a:rPr>
              <a:t>Summary</a:t>
            </a:r>
            <a:endParaRPr b="0" lang="en-US" sz="3000" spc="-1" strike="noStrike">
              <a:latin typeface="DejaVu Sans"/>
            </a:endParaRPr>
          </a:p>
        </p:txBody>
      </p:sp>
      <p:sp>
        <p:nvSpPr>
          <p:cNvPr id="308" name="CustomShape 2"/>
          <p:cNvSpPr/>
          <p:nvPr/>
        </p:nvSpPr>
        <p:spPr>
          <a:xfrm>
            <a:off x="335520" y="2906640"/>
            <a:ext cx="10748880" cy="149580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Summary</a:t>
            </a:r>
            <a:endParaRPr b="0" lang="en-US" sz="2200" spc="-1" strike="noStrike">
              <a:latin typeface="DejaVu Sans"/>
            </a:endParaRPr>
          </a:p>
        </p:txBody>
      </p:sp>
      <p:sp>
        <p:nvSpPr>
          <p:cNvPr id="310" name="HSN-Hierarchy 6"/>
          <p:cNvSpPr/>
          <p:nvPr/>
        </p:nvSpPr>
        <p:spPr>
          <a:xfrm>
            <a:off x="451800" y="1709280"/>
            <a:ext cx="8224560" cy="4352760"/>
          </a:xfrm>
          <a:prstGeom prst="rect">
            <a:avLst/>
          </a:prstGeom>
          <a:noFill/>
          <a:ln w="9525">
            <a:noFill/>
          </a:ln>
        </p:spPr>
        <p:style>
          <a:lnRef idx="0"/>
          <a:fillRef idx="0"/>
          <a:effectRef idx="0"/>
          <a:fontRef idx="minor"/>
        </p:style>
      </p:sp>
      <p:sp>
        <p:nvSpPr>
          <p:cNvPr id="311" name="PlaceHolder 1"/>
          <p:cNvSpPr>
            <a:spLocks noGrp="1"/>
          </p:cNvSpPr>
          <p:nvPr>
            <p:ph/>
          </p:nvPr>
        </p:nvSpPr>
        <p:spPr>
          <a:xfrm>
            <a:off x="609480" y="1769400"/>
            <a:ext cx="10587600" cy="485568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The system context defines what is relevant for the system and what can be ignored</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Stakeholder, data sources and sinks, standards, ...</a:t>
            </a:r>
            <a:endParaRPr b="0" lang="en-US" sz="1800" spc="-1" strike="noStrike">
              <a:solidFill>
                <a:srgbClr val="000000"/>
              </a:solidFill>
              <a:latin typeface="Arial"/>
            </a:endParaRPr>
          </a:p>
          <a:p>
            <a:pPr marL="228600" indent="-228600">
              <a:lnSpc>
                <a:spcPct val="90000"/>
              </a:lnSpc>
              <a:spcBef>
                <a:spcPts val="1417"/>
              </a:spcBef>
              <a:buNone/>
              <a:tabLst>
                <a:tab algn="l" pos="0"/>
              </a:tabLst>
            </a:pPr>
            <a:endParaRPr b="0" lang="en-US" sz="18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The system boundary defines the scope of the system</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E.g., which functionalities are provided by the system in comparison to what is provided by the system context</a:t>
            </a:r>
            <a:endParaRPr b="0" lang="en-US" sz="1800" spc="-1" strike="noStrike">
              <a:solidFill>
                <a:srgbClr val="000000"/>
              </a:solidFill>
              <a:latin typeface="Arial"/>
            </a:endParaRPr>
          </a:p>
          <a:p>
            <a:pPr marL="228600" indent="-228600">
              <a:lnSpc>
                <a:spcPct val="100000"/>
              </a:lnSpc>
              <a:spcBef>
                <a:spcPts val="1417"/>
              </a:spcBef>
              <a:buNone/>
              <a:tabLst>
                <a:tab algn="l" pos="0"/>
              </a:tabLst>
            </a:pPr>
            <a:endParaRPr b="0" lang="en-US" sz="18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A wrong system context leads to erroneous requirements</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Possibly fatal for a project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4"/>
          <p:cNvSpPr/>
          <p:nvPr/>
        </p:nvSpPr>
        <p:spPr>
          <a:xfrm>
            <a:off x="542880" y="72252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de-DE" sz="2200" spc="-1" strike="noStrike">
                <a:solidFill>
                  <a:srgbClr val="000000"/>
                </a:solidFill>
                <a:latin typeface="DejaVu Sans"/>
                <a:ea typeface="DejaVu Sans"/>
              </a:rPr>
              <a:t>Lecture 2: System Context Boundaries</a:t>
            </a:r>
            <a:endParaRPr b="0" lang="en-US" sz="2200" spc="-1" strike="noStrike">
              <a:latin typeface="DejaVu Sans"/>
            </a:endParaRPr>
          </a:p>
        </p:txBody>
      </p:sp>
      <p:sp>
        <p:nvSpPr>
          <p:cNvPr id="197" name="Rechteck 195"/>
          <p:cNvSpPr/>
          <p:nvPr/>
        </p:nvSpPr>
        <p:spPr>
          <a:xfrm>
            <a:off x="542880" y="127116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de-DE" sz="2200" spc="-1" strike="noStrike">
                <a:solidFill>
                  <a:srgbClr val="666666"/>
                </a:solidFill>
                <a:latin typeface="DejaVu Sans"/>
                <a:ea typeface="DejaVu Sans"/>
              </a:rPr>
              <a:t>Content</a:t>
            </a:r>
            <a:endParaRPr b="0" lang="en-US" sz="2200" spc="-1" strike="noStrike">
              <a:latin typeface="DejaVu Sans"/>
            </a:endParaRPr>
          </a:p>
        </p:txBody>
      </p:sp>
      <p:sp>
        <p:nvSpPr>
          <p:cNvPr id="198" name="HSN-Hierarchy 26"/>
          <p:cNvSpPr/>
          <p:nvPr/>
        </p:nvSpPr>
        <p:spPr>
          <a:xfrm>
            <a:off x="451800" y="1709280"/>
            <a:ext cx="8224560" cy="4352760"/>
          </a:xfrm>
          <a:prstGeom prst="rect">
            <a:avLst/>
          </a:prstGeom>
          <a:noFill/>
          <a:ln w="9525">
            <a:noFill/>
          </a:ln>
        </p:spPr>
        <p:style>
          <a:lnRef idx="0"/>
          <a:fillRef idx="0"/>
          <a:effectRef idx="0"/>
          <a:fontRef idx="minor"/>
        </p:style>
      </p:sp>
      <p:sp>
        <p:nvSpPr>
          <p:cNvPr id="199" name="HSN-Hierarchy 26"/>
          <p:cNvSpPr/>
          <p:nvPr/>
        </p:nvSpPr>
        <p:spPr>
          <a:xfrm>
            <a:off x="604080" y="1861560"/>
            <a:ext cx="8224560" cy="4352760"/>
          </a:xfrm>
          <a:prstGeom prst="rect">
            <a:avLst/>
          </a:prstGeom>
          <a:noFill/>
          <a:ln w="9525">
            <a:noFill/>
          </a:ln>
        </p:spPr>
        <p:style>
          <a:lnRef idx="0"/>
          <a:fillRef idx="0"/>
          <a:effectRef idx="0"/>
          <a:fontRef idx="minor"/>
        </p:style>
        <p:txBody>
          <a:bodyPr numCol="1" spcCol="0" lIns="0" rIns="0" tIns="45000" bIns="45000" anchor="ctr">
            <a:noAutofit/>
          </a:bodyPr>
          <a:p>
            <a:pPr marL="343080" indent="-343080">
              <a:lnSpc>
                <a:spcPct val="100000"/>
              </a:lnSpc>
              <a:spcAft>
                <a:spcPts val="601"/>
              </a:spcAft>
              <a:buClr>
                <a:srgbClr val="000000"/>
              </a:buClr>
              <a:buFont typeface="StarSymbol"/>
              <a:buAutoNum type="arabicPeriod"/>
              <a:tabLst>
                <a:tab algn="l" pos="0"/>
              </a:tabLst>
            </a:pPr>
            <a:r>
              <a:rPr b="0" lang="en-US" sz="1800" spc="-1" strike="noStrike">
                <a:solidFill>
                  <a:srgbClr val="000000"/>
                </a:solidFill>
                <a:latin typeface="DejaVu Sans"/>
                <a:ea typeface="DejaVu Sans"/>
              </a:rPr>
              <a:t>System Context</a:t>
            </a:r>
            <a:endParaRPr b="0" lang="en-US" sz="1800" spc="-1" strike="noStrike">
              <a:latin typeface="DejaVu Sans"/>
            </a:endParaRPr>
          </a:p>
          <a:p>
            <a:pPr marL="343080" indent="-343080">
              <a:lnSpc>
                <a:spcPct val="100000"/>
              </a:lnSpc>
              <a:spcAft>
                <a:spcPts val="601"/>
              </a:spcAft>
              <a:buClr>
                <a:srgbClr val="000000"/>
              </a:buClr>
              <a:buFont typeface="StarSymbol"/>
              <a:buAutoNum type="arabicPeriod"/>
              <a:tabLst>
                <a:tab algn="l" pos="0"/>
              </a:tabLst>
            </a:pPr>
            <a:r>
              <a:rPr b="0" lang="en-US" sz="1800" spc="-1" strike="noStrike">
                <a:solidFill>
                  <a:srgbClr val="000000"/>
                </a:solidFill>
                <a:latin typeface="DejaVu Sans"/>
                <a:ea typeface="DejaVu Sans"/>
              </a:rPr>
              <a:t>System Boundary</a:t>
            </a:r>
            <a:endParaRPr b="0" lang="en-US" sz="1800" spc="-1" strike="noStrike">
              <a:latin typeface="DejaVu Sans"/>
            </a:endParaRPr>
          </a:p>
          <a:p>
            <a:pPr marL="343080" indent="-343080">
              <a:lnSpc>
                <a:spcPct val="100000"/>
              </a:lnSpc>
              <a:spcAft>
                <a:spcPts val="601"/>
              </a:spcAft>
              <a:buClr>
                <a:srgbClr val="000000"/>
              </a:buClr>
              <a:buFont typeface="StarSymbol"/>
              <a:buAutoNum type="arabicPeriod"/>
              <a:tabLst>
                <a:tab algn="l" pos="0"/>
              </a:tabLst>
            </a:pPr>
            <a:r>
              <a:rPr b="0" lang="en-US" sz="1800" spc="-1" strike="noStrike">
                <a:solidFill>
                  <a:srgbClr val="000000"/>
                </a:solidFill>
                <a:latin typeface="DejaVu Sans"/>
                <a:ea typeface="DejaVu Sans"/>
              </a:rPr>
              <a:t>Context Boundary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335520" y="1268640"/>
            <a:ext cx="10745640" cy="50331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buNone/>
              <a:tabLst>
                <a:tab algn="l" pos="0"/>
              </a:tabLst>
            </a:pPr>
            <a:r>
              <a:rPr b="1" lang="en-US" sz="4000" spc="-1" strike="noStrike">
                <a:solidFill>
                  <a:srgbClr val="000000"/>
                </a:solidFill>
                <a:latin typeface="DejaVu Sans"/>
                <a:ea typeface="DejaVu Sans"/>
              </a:rPr>
              <a:t>Questions?</a:t>
            </a:r>
            <a:endParaRPr b="0" lang="en-US" sz="4000" spc="-1" strike="noStrike">
              <a:latin typeface="DejaVu Sans"/>
            </a:endParaRPr>
          </a:p>
        </p:txBody>
      </p:sp>
      <p:sp>
        <p:nvSpPr>
          <p:cNvPr id="313" name="CustomShape 3"/>
          <p:cNvSpPr/>
          <p:nvPr/>
        </p:nvSpPr>
        <p:spPr>
          <a:xfrm>
            <a:off x="335520" y="764640"/>
            <a:ext cx="10745640" cy="4964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542880" y="722520"/>
            <a:ext cx="10357200" cy="497880"/>
          </a:xfrm>
          <a:prstGeom prst="rect">
            <a:avLst/>
          </a:prstGeom>
          <a:noFill/>
          <a:ln w="0">
            <a:noFill/>
          </a:ln>
        </p:spPr>
        <p:txBody>
          <a:bodyPr lIns="0" rIns="0" tIns="0" bIns="0" anchor="ctr">
            <a:noAutofit/>
          </a:bodyPr>
          <a:p>
            <a:pPr>
              <a:lnSpc>
                <a:spcPct val="100000"/>
              </a:lnSpc>
              <a:buNone/>
            </a:pPr>
            <a:r>
              <a:rPr b="1" lang="de-DE" sz="2200" spc="-1" strike="noStrike">
                <a:solidFill>
                  <a:srgbClr val="000000"/>
                </a:solidFill>
                <a:latin typeface="DejaVu Sans"/>
                <a:ea typeface="DejaVu Sans"/>
              </a:rPr>
              <a:t>References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35520" y="4406760"/>
            <a:ext cx="10748880" cy="1357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000" spc="-1" strike="noStrike" cap="all">
                <a:solidFill>
                  <a:srgbClr val="008c4f"/>
                </a:solidFill>
                <a:latin typeface="DejaVu Sans"/>
                <a:ea typeface="DejaVu Sans"/>
              </a:rPr>
              <a:t>System Context</a:t>
            </a:r>
            <a:endParaRPr b="0" lang="en-US" sz="3000" spc="-1" strike="noStrike">
              <a:latin typeface="DejaVu Sans"/>
            </a:endParaRPr>
          </a:p>
        </p:txBody>
      </p:sp>
      <p:sp>
        <p:nvSpPr>
          <p:cNvPr id="201" name="CustomShape 2"/>
          <p:cNvSpPr/>
          <p:nvPr/>
        </p:nvSpPr>
        <p:spPr>
          <a:xfrm>
            <a:off x="335520" y="2906640"/>
            <a:ext cx="10748880" cy="149580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System Context</a:t>
            </a:r>
            <a:endParaRPr b="0" lang="en-US" sz="2200" spc="-1" strike="noStrike">
              <a:latin typeface="DejaVu Sans"/>
            </a:endParaRPr>
          </a:p>
        </p:txBody>
      </p:sp>
      <p:sp>
        <p:nvSpPr>
          <p:cNvPr id="203" name="Rechteck 209"/>
          <p:cNvSpPr/>
          <p:nvPr/>
        </p:nvSpPr>
        <p:spPr>
          <a:xfrm>
            <a:off x="542880" y="1267200"/>
            <a:ext cx="10357200" cy="497880"/>
          </a:xfrm>
          <a:prstGeom prst="rect">
            <a:avLst/>
          </a:prstGeom>
          <a:noFill/>
          <a:ln w="0">
            <a:noFill/>
          </a:ln>
        </p:spPr>
        <p:style>
          <a:lnRef idx="0"/>
          <a:fillRef idx="0"/>
          <a:effectRef idx="0"/>
          <a:fontRef idx="minor"/>
        </p:style>
      </p:sp>
      <p:sp>
        <p:nvSpPr>
          <p:cNvPr id="204" name="HSN-Hierarchy 6"/>
          <p:cNvSpPr/>
          <p:nvPr/>
        </p:nvSpPr>
        <p:spPr>
          <a:xfrm>
            <a:off x="451800" y="1709280"/>
            <a:ext cx="8224560" cy="4352760"/>
          </a:xfrm>
          <a:prstGeom prst="rect">
            <a:avLst/>
          </a:prstGeom>
          <a:noFill/>
          <a:ln w="9525">
            <a:noFill/>
          </a:ln>
        </p:spPr>
        <p:style>
          <a:lnRef idx="0"/>
          <a:fillRef idx="0"/>
          <a:effectRef idx="0"/>
          <a:fontRef idx="minor"/>
        </p:style>
      </p:sp>
      <p:pic>
        <p:nvPicPr>
          <p:cNvPr id="205" name="Grafik 2" descr=""/>
          <p:cNvPicPr/>
          <p:nvPr/>
        </p:nvPicPr>
        <p:blipFill>
          <a:blip r:embed="rId1"/>
          <a:stretch/>
        </p:blipFill>
        <p:spPr>
          <a:xfrm>
            <a:off x="2382840" y="1569600"/>
            <a:ext cx="6677280" cy="4691520"/>
          </a:xfrm>
          <a:prstGeom prst="rect">
            <a:avLst/>
          </a:prstGeom>
          <a:ln w="0">
            <a:noFill/>
          </a:ln>
        </p:spPr>
      </p:pic>
      <p:sp>
        <p:nvSpPr>
          <p:cNvPr id="206" name="CustomShape 5"/>
          <p:cNvSpPr/>
          <p:nvPr/>
        </p:nvSpPr>
        <p:spPr>
          <a:xfrm>
            <a:off x="263520" y="6411600"/>
            <a:ext cx="109195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Based on 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US" sz="900" spc="-1" strike="noStrike">
              <a:latin typeface="DejaVu Sans"/>
            </a:endParaRPr>
          </a:p>
        </p:txBody>
      </p:sp>
      <p:sp>
        <p:nvSpPr>
          <p:cNvPr id="207" name=""/>
          <p:cNvSpPr/>
          <p:nvPr/>
        </p:nvSpPr>
        <p:spPr>
          <a:xfrm>
            <a:off x="9234360" y="4343400"/>
            <a:ext cx="1509840" cy="457200"/>
          </a:xfrm>
          <a:prstGeom prst="borderCallout2">
            <a:avLst>
              <a:gd name="adj1" fmla="val 18750"/>
              <a:gd name="adj2" fmla="val -8333"/>
              <a:gd name="adj3" fmla="val 45787"/>
              <a:gd name="adj4" fmla="val -54921"/>
              <a:gd name="adj5" fmla="val 99921"/>
              <a:gd name="adj6" fmla="val -96805"/>
            </a:avLst>
          </a:prstGeom>
          <a:solidFill>
            <a:srgbClr val="d1b973"/>
          </a:solidFill>
          <a:ln w="0">
            <a:solidFill>
              <a:srgbClr val="d1b973"/>
            </a:solidFill>
          </a:ln>
        </p:spPr>
        <p:style>
          <a:lnRef idx="0"/>
          <a:fillRef idx="0"/>
          <a:effectRef idx="0"/>
          <a:fontRef idx="minor"/>
        </p:style>
        <p:txBody>
          <a:bodyPr lIns="90000" rIns="90000" tIns="45000" bIns="45000" anchor="ctr">
            <a:noAutofit/>
          </a:bodyPr>
          <a:p>
            <a:pPr algn="ctr">
              <a:buNone/>
            </a:pPr>
            <a:r>
              <a:rPr b="0" lang="en-US" sz="1600" spc="-1" strike="noStrike">
                <a:latin typeface="DejaVu Sans"/>
              </a:rPr>
              <a:t>Context Boundary</a:t>
            </a:r>
            <a:endParaRPr b="0" lang="en-US" sz="1600" spc="-1" strike="noStrike">
              <a:latin typeface="DejaVu Sans"/>
            </a:endParaRPr>
          </a:p>
        </p:txBody>
      </p:sp>
      <p:sp>
        <p:nvSpPr>
          <p:cNvPr id="208" name=""/>
          <p:cNvSpPr/>
          <p:nvPr/>
        </p:nvSpPr>
        <p:spPr>
          <a:xfrm>
            <a:off x="9234360" y="1828800"/>
            <a:ext cx="1509840" cy="457200"/>
          </a:xfrm>
          <a:prstGeom prst="borderCallout2">
            <a:avLst>
              <a:gd name="adj1" fmla="val 18750"/>
              <a:gd name="adj2" fmla="val -8333"/>
              <a:gd name="adj3" fmla="val 41620"/>
              <a:gd name="adj4" fmla="val -56662"/>
              <a:gd name="adj5" fmla="val 158847"/>
              <a:gd name="adj6" fmla="val -159879"/>
            </a:avLst>
          </a:prstGeom>
          <a:solidFill>
            <a:srgbClr val="64bf60"/>
          </a:solidFill>
          <a:ln w="0">
            <a:solidFill>
              <a:srgbClr val="64bf60"/>
            </a:solidFill>
          </a:ln>
        </p:spPr>
        <p:style>
          <a:lnRef idx="0"/>
          <a:fillRef idx="0"/>
          <a:effectRef idx="0"/>
          <a:fontRef idx="minor"/>
        </p:style>
        <p:txBody>
          <a:bodyPr lIns="90000" rIns="90000" tIns="45000" bIns="45000" anchor="ctr">
            <a:noAutofit/>
          </a:bodyPr>
          <a:p>
            <a:pPr algn="ctr">
              <a:buNone/>
            </a:pPr>
            <a:r>
              <a:rPr b="0" lang="en-US" sz="1600" spc="-1" strike="noStrike">
                <a:latin typeface="DejaVu Sans"/>
              </a:rPr>
              <a:t>System Boundary</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System Context</a:t>
            </a:r>
            <a:endParaRPr b="0" lang="en-US" sz="2200" spc="-1" strike="noStrike">
              <a:latin typeface="DejaVu Sans"/>
            </a:endParaRPr>
          </a:p>
        </p:txBody>
      </p:sp>
      <p:sp>
        <p:nvSpPr>
          <p:cNvPr id="210"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Why?</a:t>
            </a:r>
            <a:endParaRPr b="0" lang="en-US" sz="2200" spc="-1" strike="noStrike">
              <a:latin typeface="DejaVu Sans"/>
            </a:endParaRPr>
          </a:p>
        </p:txBody>
      </p:sp>
      <p:sp>
        <p:nvSpPr>
          <p:cNvPr id="211" name="HSN-Hierarchy 6"/>
          <p:cNvSpPr/>
          <p:nvPr/>
        </p:nvSpPr>
        <p:spPr>
          <a:xfrm>
            <a:off x="451800" y="1709280"/>
            <a:ext cx="8224560" cy="4352760"/>
          </a:xfrm>
          <a:prstGeom prst="rect">
            <a:avLst/>
          </a:prstGeom>
          <a:noFill/>
          <a:ln w="9525">
            <a:noFill/>
          </a:ln>
        </p:spPr>
        <p:style>
          <a:lnRef idx="0"/>
          <a:fillRef idx="0"/>
          <a:effectRef idx="0"/>
          <a:fontRef idx="minor"/>
        </p:style>
      </p:sp>
      <p:sp>
        <p:nvSpPr>
          <p:cNvPr id="212" name="PlaceHolder 1"/>
          <p:cNvSpPr>
            <a:spLocks noGrp="1"/>
          </p:cNvSpPr>
          <p:nvPr>
            <p:ph/>
          </p:nvPr>
        </p:nvSpPr>
        <p:spPr>
          <a:xfrm>
            <a:off x="609480" y="1769400"/>
            <a:ext cx="10587600" cy="485568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Software system is always embedded in an environment</a:t>
            </a:r>
            <a:endParaRPr b="0" lang="en-US" sz="20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Environment influences definition of requirements</a:t>
            </a:r>
            <a:endParaRPr b="0" lang="en-US" sz="20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Environment might consist of, e.g., (im)material objects ((non-)technical systems), people, technologies, business processes, laws, sensors, existing software components, etc.</a:t>
            </a:r>
            <a:endParaRPr b="0" lang="en-US" sz="2000" spc="-1" strike="noStrike">
              <a:solidFill>
                <a:srgbClr val="000000"/>
              </a:solidFill>
              <a:latin typeface="Arial"/>
            </a:endParaRPr>
          </a:p>
          <a:p>
            <a:pPr marL="108000" indent="-228600">
              <a:lnSpc>
                <a:spcPct val="100000"/>
              </a:lnSpc>
              <a:spcBef>
                <a:spcPts val="1417"/>
              </a:spcBef>
              <a:buNone/>
              <a:tabLst>
                <a:tab algn="l" pos="0"/>
              </a:tabLst>
            </a:pPr>
            <a:endParaRPr b="0" lang="en-US" sz="2000" spc="-1" strike="noStrike">
              <a:solidFill>
                <a:srgbClr val="000000"/>
              </a:solidFill>
              <a:latin typeface="Arial"/>
            </a:endParaRPr>
          </a:p>
          <a:p>
            <a:pPr marL="108000" indent="-228600">
              <a:lnSpc>
                <a:spcPct val="100000"/>
              </a:lnSpc>
              <a:spcBef>
                <a:spcPts val="1417"/>
              </a:spcBef>
              <a:buNone/>
              <a:tabLst>
                <a:tab algn="l" pos="0"/>
              </a:tabLst>
            </a:pPr>
            <a:r>
              <a:rPr b="0" lang="en-US" sz="2000" spc="-1" strike="noStrike">
                <a:solidFill>
                  <a:srgbClr val="000000"/>
                </a:solidFill>
                <a:latin typeface="DejaVu Sans"/>
                <a:ea typeface="DejaVu Sans"/>
              </a:rPr>
              <a:t>→ </a:t>
            </a:r>
            <a:r>
              <a:rPr b="0" lang="en-US" sz="2000" spc="-1" strike="noStrike">
                <a:solidFill>
                  <a:srgbClr val="000000"/>
                </a:solidFill>
                <a:latin typeface="DejaVu Sans"/>
                <a:ea typeface="DejaVu Sans"/>
              </a:rPr>
              <a:t>Ignoring the environment will most likely lead to defects in the requirement specification</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System Context</a:t>
            </a:r>
            <a:endParaRPr b="0" lang="en-US" sz="2200" spc="-1" strike="noStrike">
              <a:latin typeface="DejaVu Sans"/>
            </a:endParaRPr>
          </a:p>
        </p:txBody>
      </p:sp>
      <p:sp>
        <p:nvSpPr>
          <p:cNvPr id="214"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Some Examples for Limiting Factors</a:t>
            </a:r>
            <a:endParaRPr b="0" lang="en-US" sz="2200" spc="-1" strike="noStrike">
              <a:latin typeface="DejaVu Sans"/>
            </a:endParaRPr>
          </a:p>
        </p:txBody>
      </p:sp>
      <p:sp>
        <p:nvSpPr>
          <p:cNvPr id="215" name="HSN-Hierarchy 6"/>
          <p:cNvSpPr/>
          <p:nvPr/>
        </p:nvSpPr>
        <p:spPr>
          <a:xfrm>
            <a:off x="451800" y="1709280"/>
            <a:ext cx="8224560" cy="4352760"/>
          </a:xfrm>
          <a:prstGeom prst="rect">
            <a:avLst/>
          </a:prstGeom>
          <a:noFill/>
          <a:ln w="9525">
            <a:noFill/>
          </a:ln>
        </p:spPr>
        <p:style>
          <a:lnRef idx="0"/>
          <a:fillRef idx="0"/>
          <a:effectRef idx="0"/>
          <a:fontRef idx="minor"/>
        </p:style>
      </p:sp>
      <p:sp>
        <p:nvSpPr>
          <p:cNvPr id="216" name="PlaceHolder 1"/>
          <p:cNvSpPr>
            <a:spLocks noGrp="1"/>
          </p:cNvSpPr>
          <p:nvPr>
            <p:ph/>
          </p:nvPr>
        </p:nvSpPr>
        <p:spPr>
          <a:xfrm>
            <a:off x="609480" y="1769400"/>
            <a:ext cx="10587600" cy="485568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Developers only trained in Java</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Excludes other language options</a:t>
            </a:r>
            <a:endParaRPr b="0" lang="en-US" sz="18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Input data comes from a publicly available database</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Excludes arbitrary input formats</a:t>
            </a:r>
            <a:endParaRPr b="0" lang="en-US" sz="18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eXtreme Programming should be used</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Can only use technologies for which the required tooling is available, e.g., automated unit tests</a:t>
            </a:r>
            <a:endParaRPr b="0" lang="en-US" sz="1800" spc="-1" strike="noStrike">
              <a:solidFill>
                <a:srgbClr val="000000"/>
              </a:solidFill>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An existing library should be re-used</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Excludes other libraries that provide similar features</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Requires development that is compatible to the available library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System Context</a:t>
            </a:r>
            <a:endParaRPr b="0" lang="en-US" sz="2200" spc="-1" strike="noStrike">
              <a:latin typeface="DejaVu Sans"/>
            </a:endParaRPr>
          </a:p>
        </p:txBody>
      </p:sp>
      <p:sp>
        <p:nvSpPr>
          <p:cNvPr id="218"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Wrong Context – so what?</a:t>
            </a:r>
            <a:endParaRPr b="0" lang="en-US" sz="2200" spc="-1" strike="noStrike">
              <a:latin typeface="DejaVu Sans"/>
            </a:endParaRPr>
          </a:p>
        </p:txBody>
      </p:sp>
      <p:sp>
        <p:nvSpPr>
          <p:cNvPr id="219" name="HSN-Hierarchy 6"/>
          <p:cNvSpPr/>
          <p:nvPr/>
        </p:nvSpPr>
        <p:spPr>
          <a:xfrm>
            <a:off x="451800" y="1709280"/>
            <a:ext cx="8224560" cy="4352760"/>
          </a:xfrm>
          <a:prstGeom prst="rect">
            <a:avLst/>
          </a:prstGeom>
          <a:noFill/>
          <a:ln w="9525">
            <a:noFill/>
          </a:ln>
        </p:spPr>
        <p:style>
          <a:lnRef idx="0"/>
          <a:fillRef idx="0"/>
          <a:effectRef idx="0"/>
          <a:fontRef idx="minor"/>
        </p:style>
      </p:sp>
      <p:sp>
        <p:nvSpPr>
          <p:cNvPr id="220" name="PlaceHolder 3"/>
          <p:cNvSpPr/>
          <p:nvPr/>
        </p:nvSpPr>
        <p:spPr>
          <a:xfrm>
            <a:off x="610200" y="1709640"/>
            <a:ext cx="10587600" cy="4225680"/>
          </a:xfrm>
          <a:prstGeom prst="rect">
            <a:avLst/>
          </a:prstGeom>
          <a:noFill/>
          <a:ln w="0">
            <a:noFill/>
          </a:ln>
        </p:spPr>
        <p:style>
          <a:lnRef idx="0"/>
          <a:fillRef idx="0"/>
          <a:effectRef idx="0"/>
          <a:fontRef idx="minor"/>
        </p:style>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In extreme cases:</a:t>
            </a:r>
            <a:endParaRPr b="0" lang="en-US" sz="2000" spc="-1" strike="noStrike">
              <a:latin typeface="DejaVu Sans"/>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Critical bugs that prevent the system execution</a:t>
            </a:r>
            <a:endParaRPr b="0" lang="en-US" sz="1800" spc="-1" strike="noStrike">
              <a:latin typeface="DejaVu Sans"/>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System may not be deployable</a:t>
            </a:r>
            <a:endParaRPr b="0" lang="en-US" sz="1800" spc="-1" strike="noStrike">
              <a:latin typeface="DejaVu Sans"/>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The implementation may be impossible</a:t>
            </a:r>
            <a:endParaRPr b="0" lang="en-US" sz="1800" spc="-1" strike="noStrike">
              <a:latin typeface="DejaVu Sans"/>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Less extreme cases:</a:t>
            </a:r>
            <a:endParaRPr b="0" lang="en-US" sz="2000" spc="-1" strike="noStrike">
              <a:latin typeface="DejaVu Sans"/>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Late changes to requirements increase costs</a:t>
            </a:r>
            <a:endParaRPr b="0" lang="en-US" sz="1800" spc="-1" strike="noStrike">
              <a:latin typeface="DejaVu Sans"/>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Removal of features</a:t>
            </a:r>
            <a:endParaRPr b="0" lang="en-US" sz="1800" spc="-1" strike="noStrike">
              <a:latin typeface="DejaVu Sans"/>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Uncritical bugs</a:t>
            </a:r>
            <a:endParaRPr b="0" lang="en-US" sz="1800" spc="-1" strike="noStrike">
              <a:latin typeface="DejaVu Sans"/>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Users just don’t like the software</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7"/>
          <p:cNvSpPr/>
          <p:nvPr/>
        </p:nvSpPr>
        <p:spPr>
          <a:xfrm>
            <a:off x="542880" y="7218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System Context</a:t>
            </a:r>
            <a:endParaRPr b="0" lang="en-US" sz="2200" spc="-1" strike="noStrike">
              <a:latin typeface="DejaVu Sans"/>
            </a:endParaRPr>
          </a:p>
        </p:txBody>
      </p:sp>
      <p:sp>
        <p:nvSpPr>
          <p:cNvPr id="222" name="Rechteck 20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666666"/>
                </a:solidFill>
                <a:latin typeface="DejaVu Sans"/>
                <a:ea typeface="DejaVu Sans"/>
              </a:rPr>
              <a:t>Wrong Context – so what?</a:t>
            </a:r>
            <a:endParaRPr b="0" lang="en-US" sz="2200" spc="-1" strike="noStrike">
              <a:latin typeface="DejaVu Sans"/>
            </a:endParaRPr>
          </a:p>
        </p:txBody>
      </p:sp>
      <p:sp>
        <p:nvSpPr>
          <p:cNvPr id="223" name="HSN-Hierarchy 6"/>
          <p:cNvSpPr/>
          <p:nvPr/>
        </p:nvSpPr>
        <p:spPr>
          <a:xfrm>
            <a:off x="451800" y="1709280"/>
            <a:ext cx="8224560" cy="4352760"/>
          </a:xfrm>
          <a:prstGeom prst="rect">
            <a:avLst/>
          </a:prstGeom>
          <a:noFill/>
          <a:ln w="9525">
            <a:noFill/>
          </a:ln>
        </p:spPr>
        <p:style>
          <a:lnRef idx="0"/>
          <a:fillRef idx="0"/>
          <a:effectRef idx="0"/>
          <a:fontRef idx="minor"/>
        </p:style>
      </p:sp>
      <p:sp>
        <p:nvSpPr>
          <p:cNvPr id="224" name="CustomShape 4"/>
          <p:cNvSpPr/>
          <p:nvPr/>
        </p:nvSpPr>
        <p:spPr>
          <a:xfrm>
            <a:off x="2986920" y="5938200"/>
            <a:ext cx="5929920" cy="5994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ctr">
            <a:noAutofit/>
          </a:bodyPr>
          <a:p>
            <a:pPr algn="ctr">
              <a:lnSpc>
                <a:spcPct val="100000"/>
              </a:lnSpc>
              <a:buNone/>
            </a:pPr>
            <a:r>
              <a:rPr b="1" lang="en-US" sz="1800" spc="-1" strike="noStrike">
                <a:solidFill>
                  <a:srgbClr val="000000"/>
                </a:solidFill>
                <a:latin typeface="DejaVu Sans"/>
                <a:ea typeface="DejaVu Sans"/>
              </a:rPr>
              <a:t>Wrong Context → Wrong Requirements</a:t>
            </a:r>
            <a:endParaRPr b="0" lang="en-US" sz="1800" spc="-1" strike="noStrike">
              <a:latin typeface="DejaVu Sans"/>
            </a:endParaRPr>
          </a:p>
        </p:txBody>
      </p:sp>
      <p:sp>
        <p:nvSpPr>
          <p:cNvPr id="225" name="PlaceHolder 2"/>
          <p:cNvSpPr/>
          <p:nvPr/>
        </p:nvSpPr>
        <p:spPr>
          <a:xfrm>
            <a:off x="609840" y="1709280"/>
            <a:ext cx="10587600" cy="4225680"/>
          </a:xfrm>
          <a:prstGeom prst="rect">
            <a:avLst/>
          </a:prstGeom>
          <a:noFill/>
          <a:ln w="0">
            <a:noFill/>
          </a:ln>
        </p:spPr>
        <p:style>
          <a:lnRef idx="0"/>
          <a:fillRef idx="0"/>
          <a:effectRef idx="0"/>
          <a:fontRef idx="minor"/>
        </p:style>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In extreme cases:</a:t>
            </a:r>
            <a:endParaRPr b="0" lang="en-US" sz="2000" spc="-1" strike="noStrike">
              <a:latin typeface="DejaVu Sans"/>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Critical bugs that prevent the system execution</a:t>
            </a:r>
            <a:endParaRPr b="0" lang="en-US" sz="1800" spc="-1" strike="noStrike">
              <a:latin typeface="DejaVu Sans"/>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System may not be deployable</a:t>
            </a:r>
            <a:endParaRPr b="0" lang="en-US" sz="1800" spc="-1" strike="noStrike">
              <a:latin typeface="DejaVu Sans"/>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The implementation may be impossible</a:t>
            </a:r>
            <a:endParaRPr b="0" lang="en-US" sz="1800" spc="-1" strike="noStrike">
              <a:latin typeface="DejaVu Sans"/>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Less extreme cases:</a:t>
            </a:r>
            <a:endParaRPr b="0" lang="en-US" sz="2000" spc="-1" strike="noStrike">
              <a:latin typeface="DejaVu Sans"/>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Late changes to requirements increase costs</a:t>
            </a:r>
            <a:endParaRPr b="0" lang="en-US" sz="1800" spc="-1" strike="noStrike">
              <a:latin typeface="DejaVu Sans"/>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Removal of features</a:t>
            </a:r>
            <a:endParaRPr b="0" lang="en-US" sz="1800" spc="-1" strike="noStrike">
              <a:latin typeface="DejaVu Sans"/>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Uncritical bugs</a:t>
            </a:r>
            <a:endParaRPr b="0" lang="en-US" sz="1800" spc="-1" strike="noStrike">
              <a:latin typeface="DejaVu Sans"/>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Users just don’t like the software</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74</TotalTime>
  <Application>LibreOffice/7.3.0.3$Linux_X86_64 LibreOffice_project/30$Build-3</Application>
  <AppVersion>15.0000</AppVersion>
  <Words>1333</Words>
  <Paragraphs>207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dcterms:modified xsi:type="dcterms:W3CDTF">2022-02-21T16:49:16Z</dcterms:modified>
  <cp:revision>3199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Notes">
    <vt:i4>18</vt:i4>
  </property>
  <property fmtid="{D5CDD505-2E9C-101B-9397-08002B2CF9AE}" pid="4" name="PresentationFormat">
    <vt:lpwstr>Widescreen</vt:lpwstr>
  </property>
  <property fmtid="{D5CDD505-2E9C-101B-9397-08002B2CF9AE}" pid="5" name="Slides">
    <vt:i4>31</vt:i4>
  </property>
</Properties>
</file>