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6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_rels/notesSlide67.xml.rels" ContentType="application/vnd.openxmlformats-package.relationships+xml"/>
  <Override PartName="/ppt/notesSlides/_rels/notesSlide83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71.xml.rels" ContentType="application/vnd.openxmlformats-package.relationships+xml"/>
  <Override PartName="/ppt/notesSlides/_rels/notesSlide79.xml.rels" ContentType="application/vnd.openxmlformats-package.relationships+xml"/>
  <Override PartName="/ppt/notesSlides/_rels/notesSlide80.xml.rels" ContentType="application/vnd.openxmlformats-package.relationships+xml"/>
  <Override PartName="/ppt/notesSlides/_rels/notesSlide86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72.xml.rels" ContentType="application/vnd.openxmlformats-package.relationships+xml"/>
  <Override PartName="/ppt/notesSlides/_rels/notesSlide65.xml.rels" ContentType="application/vnd.openxmlformats-package.relationships+xml"/>
  <Override PartName="/ppt/notesSlides/_rels/notesSlide87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64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66.xml.rels" ContentType="application/vnd.openxmlformats-package.relationships+xml"/>
  <Override PartName="/ppt/notesSlides/_rels/notesSlide82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69.xml.rels" ContentType="application/vnd.openxmlformats-package.relationships+xml"/>
  <Override PartName="/ppt/notesSlides/_rels/notesSlide70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62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84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63.xml.rels" ContentType="application/vnd.openxmlformats-package.relationships+xml"/>
  <Override PartName="/ppt/notesSlides/_rels/notesSlide47.xml.rels" ContentType="application/vnd.openxmlformats-package.relationships+xml"/>
  <Override PartName="/ppt/notesSlides/notesSlide6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_rels/presentation.xml.rels" ContentType="application/vnd.openxmlformats-package.relationships+xml"/>
  <Override PartName="/ppt/media/image13.wmf" ContentType="image/x-wmf"/>
  <Override PartName="/ppt/media/image5.png" ContentType="image/png"/>
  <Override PartName="/ppt/media/image9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.png" ContentType="image/png"/>
  <Override PartName="/ppt/media/image2.png" ContentType="image/png"/>
  <Override PartName="/ppt/media/image10.png" ContentType="image/png"/>
  <Override PartName="/ppt/media/image14.wmf" ContentType="image/x-wmf"/>
  <Override PartName="/ppt/media/image6.png" ContentType="image/png"/>
  <Override PartName="/ppt/media/image7.png" ContentType="image/png"/>
  <Override PartName="/ppt/media/image11.wmf" ContentType="image/x-wmf"/>
  <Override PartName="/ppt/media/image3.png" ContentType="image/png"/>
  <Override PartName="/ppt/media/image8.png" ContentType="image/png"/>
  <Override PartName="/ppt/media/image12.wmf" ContentType="image/x-wmf"/>
  <Override PartName="/ppt/media/image4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83.xml.rels" ContentType="application/vnd.openxmlformats-package.relationships+xml"/>
  <Override PartName="/ppt/slides/_rels/slide79.xml.rels" ContentType="application/vnd.openxmlformats-package.relationships+xml"/>
  <Override PartName="/ppt/slides/_rels/slide30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5.xml.rels" ContentType="application/vnd.openxmlformats-package.relationships+xml"/>
  <Override PartName="/ppt/slides/_rels/slide3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84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26.xml.rels" ContentType="application/vnd.openxmlformats-package.relationships+xml"/>
  <Override PartName="/ppt/slides/_rels/slide80.xml.rels" ContentType="application/vnd.openxmlformats-package.relationships+xml"/>
  <Override PartName="/ppt/slides/_rels/slide73.xml.rels" ContentType="application/vnd.openxmlformats-package.relationships+xml"/>
  <Override PartName="/ppt/slides/_rels/slide69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27.xml.rels" ContentType="application/vnd.openxmlformats-package.relationships+xml"/>
  <Override PartName="/ppt/slides/_rels/slide36.xml.rels" ContentType="application/vnd.openxmlformats-package.relationships+xml"/>
  <Override PartName="/ppt/slides/_rels/slide48.xml.rels" ContentType="application/vnd.openxmlformats-package.relationships+xml"/>
  <Override PartName="/ppt/slides/_rels/slide55.xml.rels" ContentType="application/vnd.openxmlformats-package.relationships+xml"/>
  <Override PartName="/ppt/slides/_rels/slide6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28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81.xml.rels" ContentType="application/vnd.openxmlformats-package.relationships+xml"/>
  <Override PartName="/ppt/slides/_rels/slide65.xml.rels" ContentType="application/vnd.openxmlformats-package.relationships+xml"/>
  <Override PartName="/ppt/slides/_rels/slide74.xml.rels" ContentType="application/vnd.openxmlformats-package.relationships+xml"/>
  <Override PartName="/ppt/slides/_rels/slide58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54.xml.rels" ContentType="application/vnd.openxmlformats-package.relationships+xml"/>
  <Override PartName="/ppt/slides/_rels/slide63.xml.rels" ContentType="application/vnd.openxmlformats-package.relationships+xml"/>
  <Override PartName="/ppt/slides/_rels/slide70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3.xml.rels" ContentType="application/vnd.openxmlformats-package.relationships+xml"/>
  <Override PartName="/ppt/slides/_rels/slide62.xml.rels" ContentType="application/vnd.openxmlformats-package.relationships+xml"/>
  <Override PartName="/ppt/slides/_rels/slide46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76.xml.rels" ContentType="application/vnd.openxmlformats-package.relationships+xml"/>
  <Override PartName="/ppt/slides/_rels/slide14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39.xml.rels" ContentType="application/vnd.openxmlformats-package.relationships+xml"/>
  <Override PartName="/ppt/slides/_rels/slide66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75.xml.rels" ContentType="application/vnd.openxmlformats-package.relationships+xml"/>
  <Override PartName="/ppt/slides/_rels/slide82.xml.rels" ContentType="application/vnd.openxmlformats-package.relationships+xml"/>
  <Override PartName="/ppt/slides/_rels/slide25.xml.rels" ContentType="application/vnd.openxmlformats-package.relationships+xml"/>
  <Override PartName="/ppt/slides/_rels/slide59.xml.rels" ContentType="application/vnd.openxmlformats-package.relationships+xml"/>
  <Override PartName="/ppt/slides/_rels/slide10.xml.rels" ContentType="application/vnd.openxmlformats-package.relationships+xml"/>
  <Override PartName="/ppt/slides/_rels/slide78.xml.rels" ContentType="application/vnd.openxmlformats-package.relationships+xml"/>
  <Override PartName="/ppt/slides/_rels/slide3.xml.rels" ContentType="application/vnd.openxmlformats-package.relationships+xml"/>
  <Override PartName="/ppt/slides/_rels/slide87.xml.rels" ContentType="application/vnd.openxmlformats-package.relationships+xml"/>
  <Override PartName="/ppt/slides/_rels/slide68.xml.rels" ContentType="application/vnd.openxmlformats-package.relationships+xml"/>
  <Override PartName="/ppt/slides/_rels/slide72.xml.rels" ContentType="application/vnd.openxmlformats-package.relationships+xml"/>
  <Override PartName="/ppt/slides/_rels/slide77.xml.rels" ContentType="application/vnd.openxmlformats-package.relationships+xml"/>
  <Override PartName="/ppt/slides/_rels/slide2.xml.rels" ContentType="application/vnd.openxmlformats-package.relationships+xml"/>
  <Override PartName="/ppt/slides/_rels/slide86.xml.rels" ContentType="application/vnd.openxmlformats-package.relationships+xml"/>
  <Override PartName="/ppt/slides/_rels/slide67.xml.rels" ContentType="application/vnd.openxmlformats-package.relationships+xml"/>
  <Override PartName="/ppt/slides/_rels/slide71.xml.rels" ContentType="application/vnd.openxmlformats-package.relationships+xml"/>
  <Override PartName="/ppt/slides/_rels/slide88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4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81.xml" ContentType="application/vnd.openxmlformats-officedocument.presentationml.slide+xml"/>
  <Override PartName="/ppt/slides/slide48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25.xml" ContentType="application/vnd.openxmlformats-officedocument.presentationml.slide+xml"/>
  <Override PartName="/ppt/slides/slide62.xml" ContentType="application/vnd.openxmlformats-officedocument.presentationml.slide+xml"/>
  <Override PartName="/ppt/slides/slide26.xml" ContentType="application/vnd.openxmlformats-officedocument.presentationml.slide+xml"/>
  <Override PartName="/ppt/slides/slide63.xml" ContentType="application/vnd.openxmlformats-officedocument.presentationml.slide+xml"/>
  <Override PartName="/ppt/slides/slide27.xml" ContentType="application/vnd.openxmlformats-officedocument.presentationml.slide+xml"/>
  <Override PartName="/ppt/slides/slide64.xml" ContentType="application/vnd.openxmlformats-officedocument.presentationml.slide+xml"/>
  <Override PartName="/ppt/slides/slide28.xml" ContentType="application/vnd.openxmlformats-officedocument.presentationml.slide+xml"/>
  <Override PartName="/ppt/slides/slide70.xml" ContentType="application/vnd.openxmlformats-officedocument.presentationml.slide+xml"/>
  <Override PartName="/ppt/slides/slide65.xml" ContentType="application/vnd.openxmlformats-officedocument.presentationml.slide+xml"/>
  <Override PartName="/ppt/slides/slide29.xml" ContentType="application/vnd.openxmlformats-officedocument.presentationml.slide+xml"/>
  <Override PartName="/ppt/slides/slide71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88.xml" ContentType="application/vnd.openxmlformats-officedocument.presentationml.slide+xml"/>
  <Override PartName="/ppt/slides/slide76.xml" ContentType="application/vnd.openxmlformats-officedocument.presentationml.slide+xml"/>
  <Override PartName="/ppt/slides/slide8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85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79.xml" ContentType="application/vnd.openxmlformats-officedocument.presentationml.slide+xml"/>
  <Override PartName="/ppt/slides/slide42.xml" ContentType="application/vnd.openxmlformats-officedocument.presentationml.slide+xml"/>
  <Override PartName="/ppt/slides/slide78.xml" ContentType="application/vnd.openxmlformats-officedocument.presentationml.slide+xml"/>
  <Override PartName="/ppt/slides/slide41.xml" ContentType="application/vnd.openxmlformats-officedocument.presentationml.slide+xml"/>
  <Override PartName="/ppt/slides/slide77.xml" ContentType="application/vnd.openxmlformats-officedocument.presentationml.slide+xml"/>
  <Override PartName="/ppt/slides/slide40.xml" ContentType="application/vnd.openxmlformats-officedocument.presentationml.slide+xml"/>
  <Override PartName="/ppt/slides/slide72.xml" ContentType="application/vnd.openxmlformats-officedocument.presentationml.slide+xml"/>
  <Override PartName="/ppt/slides/slide6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19.xml" ContentType="application/vnd.openxmlformats-officedocument.presentationml.slide+xml"/>
  <Override PartName="/ppt/slides/slide84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8.xml" ContentType="application/vnd.openxmlformats-officedocument.presentationml.slide+xml"/>
  <Override PartName="/ppt/slides/slide83.xml" ContentType="application/vnd.openxmlformats-officedocument.presentationml.slide+xml"/>
  <Override PartName="/ppt/slides/slide82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80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comments/comment10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30.xml" ContentType="application/vnd.openxmlformats-officedocument.presentationml.comments+xml"/>
  <Override PartName="/ppt/commentAuthors.xml" ContentType="application/vnd.openxmlformats-officedocument.presentationml.commentAuthor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</p:sldIdLst>
  <p:sldSz cx="12192000" cy="6858000"/>
  <p:notesSz cx="7772400" cy="10058400"/>
</p:presentation>
</file>

<file path=ppt/commentAuthors.xml><?xml version="1.0" encoding="utf-8"?>
<p:cmAuthorLst xmlns:p="http://schemas.openxmlformats.org/presentationml/2006/main">
  <p:cmAuthor id="0" name="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presProps" Target="presProps.xml"/><Relationship Id="rId96" Type="http://schemas.openxmlformats.org/officeDocument/2006/relationships/commentAuthors" Target="commentAuthors.xml"/>
</Relationships>
</file>

<file path=ppt/comments/comment10.xml><?xml version="1.0" encoding="utf-8"?>
<p:cmLst xmlns:p="http://schemas.openxmlformats.org/presentationml/2006/main">
  <p:cm authorId="0" dt="2022-01-11T12:23:17.000000000" idx="1">
    <p:pos x="0" y="0"/>
    <p:text/>
  </p:cm>
</p:cmLst>
</file>

<file path=ppt/comments/comment12.xml><?xml version="1.0" encoding="utf-8"?>
<p:cmLst xmlns:p="http://schemas.openxmlformats.org/presentationml/2006/main">
  <p:cm authorId="0" dt="2022-01-11T12:23:17.000000000" idx="2">
    <p:pos x="0" y="0"/>
    <p:text/>
  </p:cm>
</p:cmLst>
</file>

<file path=ppt/comments/comment30.xml><?xml version="1.0" encoding="utf-8"?>
<p:cmLst xmlns:p="http://schemas.openxmlformats.org/presentationml/2006/main">
  <p:cm authorId="0" dt="2022-01-12T15:20:49.000000000" idx="3">
    <p:pos x="0" y="0"/>
    <p:text>Recreate Table</p:text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DejaVu Sans"/>
              </a:rPr>
              <a:t>Click to move the slide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DejaVu Sans"/>
              </a:rPr>
              <a:t>Click to edit the notes format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DejaVu Serif"/>
              </a:rPr>
              <a:t>&lt;header&gt;</a:t>
            </a:r>
            <a:endParaRPr b="0" lang="en-US" sz="1400" spc="-1" strike="noStrike">
              <a:latin typeface="DejaVu Serif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DejaVu Serif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DejaVu Serif"/>
              </a:rPr>
              <a:t>&lt;date/time&gt;</a:t>
            </a:r>
            <a:endParaRPr b="0" lang="en-US" sz="1400" spc="-1" strike="noStrike">
              <a:latin typeface="DejaVu Serif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DejaVu Serif"/>
              </a:defRPr>
            </a:lvl1pPr>
          </a:lstStyle>
          <a:p>
            <a:r>
              <a:rPr b="0" lang="en-US" sz="1400" spc="-1" strike="noStrike">
                <a:latin typeface="DejaVu Serif"/>
              </a:rPr>
              <a:t>&lt;footer&gt;</a:t>
            </a:r>
            <a:endParaRPr b="0" lang="en-US" sz="1400" spc="-1" strike="noStrike">
              <a:latin typeface="DejaVu Serif"/>
            </a:endParaRPr>
          </a:p>
        </p:txBody>
      </p:sp>
      <p:sp>
        <p:nvSpPr>
          <p:cNvPr id="189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DejaVu Serif"/>
              </a:defRPr>
            </a:lvl1pPr>
          </a:lstStyle>
          <a:p>
            <a:pPr algn="r">
              <a:buNone/>
            </a:pPr>
            <a:fld id="{DCC65255-F067-4198-836F-EF28FF154820}" type="slidenum">
              <a:rPr b="0" lang="en-US" sz="1400" spc="-1" strike="noStrike">
                <a:latin typeface="DejaVu Serif"/>
              </a:rPr>
              <a:t>&lt;number&gt;</a:t>
            </a:fld>
            <a:endParaRPr b="0" lang="en-US" sz="1400" spc="-1" strike="noStrike">
              <a:latin typeface="DejaVu Serif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64.xml.rels><?xml version="1.0" encoding="UTF-8"?>
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
</Relationships>
</file>

<file path=ppt/notesSlides/_rels/notesSlide65.xml.rels><?xml version="1.0" encoding="UTF-8"?>
<Relationships xmlns="http://schemas.openxmlformats.org/package/2006/relationships"><Relationship Id="rId1" Type="http://schemas.openxmlformats.org/officeDocument/2006/relationships/slide" Target="../slides/slide65.xml"/><Relationship Id="rId2" Type="http://schemas.openxmlformats.org/officeDocument/2006/relationships/notesMaster" Target="../notesMasters/notesMaster1.xml"/>
</Relationships>
</file>

<file path=ppt/notesSlides/_rels/notesSlide66.xml.rels><?xml version="1.0" encoding="UTF-8"?>
<Relationships xmlns="http://schemas.openxmlformats.org/package/2006/relationships"><Relationship Id="rId1" Type="http://schemas.openxmlformats.org/officeDocument/2006/relationships/slide" Target="../slides/slide66.xml"/><Relationship Id="rId2" Type="http://schemas.openxmlformats.org/officeDocument/2006/relationships/notesMaster" Target="../notesMasters/notesMaster1.xml"/>
</Relationships>
</file>

<file path=ppt/notesSlides/_rels/notesSlide67.xml.rels><?xml version="1.0" encoding="UTF-8"?>
<Relationships xmlns="http://schemas.openxmlformats.org/package/2006/relationships"><Relationship Id="rId1" Type="http://schemas.openxmlformats.org/officeDocument/2006/relationships/slide" Target="../slides/slide67.xml"/><Relationship Id="rId2" Type="http://schemas.openxmlformats.org/officeDocument/2006/relationships/notesMaster" Target="../notesMasters/notesMaster1.xml"/>
</Relationships>
</file>

<file path=ppt/notesSlides/_rels/notesSlide69.xml.rels><?xml version="1.0" encoding="UTF-8"?>
<Relationships xmlns="http://schemas.openxmlformats.org/package/2006/relationships"><Relationship Id="rId1" Type="http://schemas.openxmlformats.org/officeDocument/2006/relationships/slide" Target="../slides/slide69.xml"/><Relationship Id="rId2" Type="http://schemas.openxmlformats.org/officeDocument/2006/relationships/notesMaster" Target="../notesMasters/notesMaster1.xml"/>
</Relationships>
</file>

<file path=ppt/notesSlides/_rels/notesSlide70.xml.rels><?xml version="1.0" encoding="UTF-8"?>
<Relationships xmlns="http://schemas.openxmlformats.org/package/2006/relationships"><Relationship Id="rId1" Type="http://schemas.openxmlformats.org/officeDocument/2006/relationships/slide" Target="../slides/slide70.xml"/><Relationship Id="rId2" Type="http://schemas.openxmlformats.org/officeDocument/2006/relationships/notesMaster" Target="../notesMasters/notesMaster1.xml"/>
</Relationships>
</file>

<file path=ppt/notesSlides/_rels/notesSlide71.xml.rels><?xml version="1.0" encoding="UTF-8"?>
<Relationships xmlns="http://schemas.openxmlformats.org/package/2006/relationships"><Relationship Id="rId1" Type="http://schemas.openxmlformats.org/officeDocument/2006/relationships/slide" Target="../slides/slide71.xml"/><Relationship Id="rId2" Type="http://schemas.openxmlformats.org/officeDocument/2006/relationships/notesMaster" Target="../notesMasters/notesMaster1.xml"/>
</Relationships>
</file>

<file path=ppt/notesSlides/_rels/notesSlide72.xml.rels><?xml version="1.0" encoding="UTF-8"?>
<Relationships xmlns="http://schemas.openxmlformats.org/package/2006/relationships"><Relationship Id="rId1" Type="http://schemas.openxmlformats.org/officeDocument/2006/relationships/slide" Target="../slides/slide72.xml"/><Relationship Id="rId2" Type="http://schemas.openxmlformats.org/officeDocument/2006/relationships/notesMaster" Target="../notesMasters/notesMaster1.xml"/>
</Relationships>
</file>

<file path=ppt/notesSlides/_rels/notesSlide79.xml.rels><?xml version="1.0" encoding="UTF-8"?>
<Relationships xmlns="http://schemas.openxmlformats.org/package/2006/relationships"><Relationship Id="rId1" Type="http://schemas.openxmlformats.org/officeDocument/2006/relationships/slide" Target="../slides/slide79.xml"/><Relationship Id="rId2" Type="http://schemas.openxmlformats.org/officeDocument/2006/relationships/notesMaster" Target="../notesMasters/notesMaster1.xml"/>
</Relationships>
</file>

<file path=ppt/notesSlides/_rels/notesSlide80.xml.rels><?xml version="1.0" encoding="UTF-8"?>
<Relationships xmlns="http://schemas.openxmlformats.org/package/2006/relationships"><Relationship Id="rId1" Type="http://schemas.openxmlformats.org/officeDocument/2006/relationships/slide" Target="../slides/slide80.xml"/><Relationship Id="rId2" Type="http://schemas.openxmlformats.org/officeDocument/2006/relationships/notesMaster" Target="../notesMasters/notesMaster1.xml"/>
</Relationships>
</file>

<file path=ppt/notesSlides/_rels/notesSlide82.xml.rels><?xml version="1.0" encoding="UTF-8"?>
<Relationships xmlns="http://schemas.openxmlformats.org/package/2006/relationships"><Relationship Id="rId1" Type="http://schemas.openxmlformats.org/officeDocument/2006/relationships/slide" Target="../slides/slide82.xml"/><Relationship Id="rId2" Type="http://schemas.openxmlformats.org/officeDocument/2006/relationships/notesMaster" Target="../notesMasters/notesMaster1.xml"/>
</Relationships>
</file>

<file path=ppt/notesSlides/_rels/notesSlide83.xml.rels><?xml version="1.0" encoding="UTF-8"?>
<Relationships xmlns="http://schemas.openxmlformats.org/package/2006/relationships"><Relationship Id="rId1" Type="http://schemas.openxmlformats.org/officeDocument/2006/relationships/slide" Target="../slides/slide83.xml"/><Relationship Id="rId2" Type="http://schemas.openxmlformats.org/officeDocument/2006/relationships/notesMaster" Target="../notesMasters/notesMaster1.xml"/>
</Relationships>
</file>

<file path=ppt/notesSlides/_rels/notesSlide84.xml.rels><?xml version="1.0" encoding="UTF-8"?>
<Relationships xmlns="http://schemas.openxmlformats.org/package/2006/relationships"><Relationship Id="rId1" Type="http://schemas.openxmlformats.org/officeDocument/2006/relationships/slide" Target="../slides/slide84.xml"/><Relationship Id="rId2" Type="http://schemas.openxmlformats.org/officeDocument/2006/relationships/notesMaster" Target="../notesMasters/notesMaster1.xml"/>
</Relationships>
</file>

<file path=ppt/notesSlides/_rels/notesSlide86.xml.rels><?xml version="1.0" encoding="UTF-8"?>
<Relationships xmlns="http://schemas.openxmlformats.org/package/2006/relationships"><Relationship Id="rId1" Type="http://schemas.openxmlformats.org/officeDocument/2006/relationships/slide" Target="../slides/slide86.xml"/><Relationship Id="rId2" Type="http://schemas.openxmlformats.org/officeDocument/2006/relationships/notesMaster" Target="../notesMasters/notesMaster1.xml"/>
</Relationships>
</file>

<file path=ppt/notesSlides/_rels/notesSlide87.xml.rels><?xml version="1.0" encoding="UTF-8"?>
<Relationships xmlns="http://schemas.openxmlformats.org/package/2006/relationships"><Relationship Id="rId1" Type="http://schemas.openxmlformats.org/officeDocument/2006/relationships/slide" Target="../slides/slide87.xml"/><Relationship Id="rId2" Type="http://schemas.openxmlformats.org/officeDocument/2006/relationships/notesMaster" Target="../notesMasters/notesMaster1.xml"/>
</Relationship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55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554" name="PlaceHolder 3"/>
          <p:cNvSpPr>
            <a:spLocks noGrp="1"/>
          </p:cNvSpPr>
          <p:nvPr>
            <p:ph type="sldNum" idx="4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C401D36-78C2-4AAB-AEF1-7266EFBAE01A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87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PlaceHolder 1"/>
          <p:cNvSpPr>
            <a:spLocks noGrp="1"/>
          </p:cNvSpPr>
          <p:nvPr>
            <p:ph type="sldNum" idx="5"/>
          </p:nvPr>
        </p:nvSpPr>
        <p:spPr>
          <a:xfrm>
            <a:off x="4403520" y="9555840"/>
            <a:ext cx="3362400" cy="4968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5400" rIns="95400" tIns="47520" bIns="475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98298BA-AB16-42A5-AB21-93FB4775C347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87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556" name="Rectangle 10"/>
          <p:cNvSpPr/>
          <p:nvPr/>
        </p:nvSpPr>
        <p:spPr>
          <a:xfrm>
            <a:off x="4403520" y="9555840"/>
            <a:ext cx="336240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  <a:buNone/>
            </a:pPr>
            <a:fld id="{260530D3-C9EB-4D96-94B2-6C1983B74E72}" type="slidenum">
              <a:rPr b="0" lang="de-DE" sz="15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87</a:t>
            </a:fld>
            <a:endParaRPr b="0" lang="en-US" sz="1500" spc="-1" strike="noStrike">
              <a:latin typeface="DejaVu Sans"/>
            </a:endParaRPr>
          </a:p>
        </p:txBody>
      </p:sp>
      <p:sp>
        <p:nvSpPr>
          <p:cNvPr id="557" name="PlaceHolder 2"/>
          <p:cNvSpPr>
            <a:spLocks noGrp="1"/>
          </p:cNvSpPr>
          <p:nvPr>
            <p:ph type="sldImg"/>
          </p:nvPr>
        </p:nvSpPr>
        <p:spPr>
          <a:xfrm>
            <a:off x="534960" y="755640"/>
            <a:ext cx="6697440" cy="3765240"/>
          </a:xfrm>
          <a:prstGeom prst="rect">
            <a:avLst/>
          </a:prstGeom>
          <a:ln w="0">
            <a:noFill/>
          </a:ln>
        </p:spPr>
      </p:sp>
      <p:sp>
        <p:nvSpPr>
          <p:cNvPr id="558" name="PlaceHolder 3"/>
          <p:cNvSpPr>
            <a:spLocks noGrp="1"/>
          </p:cNvSpPr>
          <p:nvPr>
            <p:ph type="body"/>
          </p:nvPr>
        </p:nvSpPr>
        <p:spPr>
          <a:xfrm>
            <a:off x="1035360" y="4775400"/>
            <a:ext cx="5694840" cy="4521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/>
          </p:cNvSpPr>
          <p:nvPr>
            <p:ph type="sldNum" idx="6"/>
          </p:nvPr>
        </p:nvSpPr>
        <p:spPr>
          <a:xfrm>
            <a:off x="4403520" y="9555840"/>
            <a:ext cx="3362400" cy="4968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5400" rIns="95400" tIns="47520" bIns="475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E3B8AA2-8212-4B9B-8549-5AF5567C9612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87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560" name="Rectangle 6"/>
          <p:cNvSpPr/>
          <p:nvPr/>
        </p:nvSpPr>
        <p:spPr>
          <a:xfrm>
            <a:off x="4403520" y="9555840"/>
            <a:ext cx="336240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  <a:buNone/>
            </a:pPr>
            <a:fld id="{B2437948-44DF-4CF0-8899-121E47773C82}" type="slidenum">
              <a:rPr b="0" lang="de-DE" sz="15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87</a:t>
            </a:fld>
            <a:endParaRPr b="0" lang="en-US" sz="1500" spc="-1" strike="noStrike">
              <a:latin typeface="DejaVu Sans"/>
            </a:endParaRPr>
          </a:p>
        </p:txBody>
      </p:sp>
      <p:sp>
        <p:nvSpPr>
          <p:cNvPr id="561" name="PlaceHolder 2"/>
          <p:cNvSpPr>
            <a:spLocks noGrp="1"/>
          </p:cNvSpPr>
          <p:nvPr>
            <p:ph type="sldImg"/>
          </p:nvPr>
        </p:nvSpPr>
        <p:spPr>
          <a:xfrm>
            <a:off x="534960" y="755640"/>
            <a:ext cx="6697440" cy="3765240"/>
          </a:xfrm>
          <a:prstGeom prst="rect">
            <a:avLst/>
          </a:prstGeom>
          <a:ln w="0">
            <a:noFill/>
          </a:ln>
        </p:spPr>
      </p:sp>
      <p:sp>
        <p:nvSpPr>
          <p:cNvPr id="562" name="PlaceHolder 3"/>
          <p:cNvSpPr>
            <a:spLocks noGrp="1"/>
          </p:cNvSpPr>
          <p:nvPr>
            <p:ph type="body"/>
          </p:nvPr>
        </p:nvSpPr>
        <p:spPr>
          <a:xfrm>
            <a:off x="1035360" y="4775400"/>
            <a:ext cx="5694840" cy="4521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PlaceHolder 1"/>
          <p:cNvSpPr>
            <a:spLocks noGrp="1"/>
          </p:cNvSpPr>
          <p:nvPr>
            <p:ph type="sldNum" idx="7"/>
          </p:nvPr>
        </p:nvSpPr>
        <p:spPr>
          <a:xfrm>
            <a:off x="4403520" y="9555840"/>
            <a:ext cx="3362400" cy="4968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5400" rIns="95400" tIns="47520" bIns="475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8B3C79B-A380-4E88-8FC0-9617CA7F5601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87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564" name="Rectangle 8"/>
          <p:cNvSpPr/>
          <p:nvPr/>
        </p:nvSpPr>
        <p:spPr>
          <a:xfrm>
            <a:off x="4403520" y="9555840"/>
            <a:ext cx="336240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  <a:buNone/>
            </a:pPr>
            <a:fld id="{1827F08C-D823-428D-AB02-C7D3C2477EEB}" type="slidenum">
              <a:rPr b="0" lang="de-DE" sz="15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87</a:t>
            </a:fld>
            <a:endParaRPr b="0" lang="en-US" sz="1500" spc="-1" strike="noStrike">
              <a:latin typeface="DejaVu Sans"/>
            </a:endParaRPr>
          </a:p>
        </p:txBody>
      </p:sp>
      <p:sp>
        <p:nvSpPr>
          <p:cNvPr id="565" name="PlaceHolder 2"/>
          <p:cNvSpPr>
            <a:spLocks noGrp="1"/>
          </p:cNvSpPr>
          <p:nvPr>
            <p:ph type="sldImg"/>
          </p:nvPr>
        </p:nvSpPr>
        <p:spPr>
          <a:xfrm>
            <a:off x="534960" y="755640"/>
            <a:ext cx="6697440" cy="3765240"/>
          </a:xfrm>
          <a:prstGeom prst="rect">
            <a:avLst/>
          </a:prstGeom>
          <a:ln w="0">
            <a:noFill/>
          </a:ln>
        </p:spPr>
      </p:sp>
      <p:sp>
        <p:nvSpPr>
          <p:cNvPr id="566" name="PlaceHolder 3"/>
          <p:cNvSpPr>
            <a:spLocks noGrp="1"/>
          </p:cNvSpPr>
          <p:nvPr>
            <p:ph type="body"/>
          </p:nvPr>
        </p:nvSpPr>
        <p:spPr>
          <a:xfrm>
            <a:off x="1035360" y="4775400"/>
            <a:ext cx="5694840" cy="4521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PlaceHolder 1"/>
          <p:cNvSpPr>
            <a:spLocks noGrp="1"/>
          </p:cNvSpPr>
          <p:nvPr>
            <p:ph type="sldNum" idx="8"/>
          </p:nvPr>
        </p:nvSpPr>
        <p:spPr>
          <a:xfrm>
            <a:off x="4403520" y="9555840"/>
            <a:ext cx="3362400" cy="4968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5400" rIns="95400" tIns="47520" bIns="475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1684017-FC31-4368-9DF6-A37F4BAD3004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87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568" name="Rectangle 9"/>
          <p:cNvSpPr/>
          <p:nvPr/>
        </p:nvSpPr>
        <p:spPr>
          <a:xfrm>
            <a:off x="4403520" y="9555840"/>
            <a:ext cx="336240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  <a:buNone/>
            </a:pPr>
            <a:fld id="{9E23DB6B-845F-4177-97DD-90BD21028A9B}" type="slidenum">
              <a:rPr b="0" lang="de-DE" sz="15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87</a:t>
            </a:fld>
            <a:endParaRPr b="0" lang="en-US" sz="1500" spc="-1" strike="noStrike">
              <a:latin typeface="DejaVu Sans"/>
            </a:endParaRPr>
          </a:p>
        </p:txBody>
      </p:sp>
      <p:sp>
        <p:nvSpPr>
          <p:cNvPr id="569" name="PlaceHolder 2"/>
          <p:cNvSpPr>
            <a:spLocks noGrp="1"/>
          </p:cNvSpPr>
          <p:nvPr>
            <p:ph type="sldImg"/>
          </p:nvPr>
        </p:nvSpPr>
        <p:spPr>
          <a:xfrm>
            <a:off x="534960" y="755640"/>
            <a:ext cx="6697440" cy="3765240"/>
          </a:xfrm>
          <a:prstGeom prst="rect">
            <a:avLst/>
          </a:prstGeom>
          <a:ln w="0">
            <a:noFill/>
          </a:ln>
        </p:spPr>
      </p:sp>
      <p:sp>
        <p:nvSpPr>
          <p:cNvPr id="570" name="PlaceHolder 3"/>
          <p:cNvSpPr>
            <a:spLocks noGrp="1"/>
          </p:cNvSpPr>
          <p:nvPr>
            <p:ph type="body"/>
          </p:nvPr>
        </p:nvSpPr>
        <p:spPr>
          <a:xfrm>
            <a:off x="1035360" y="4775400"/>
            <a:ext cx="5694840" cy="4521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57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573" name="PlaceHolder 3"/>
          <p:cNvSpPr>
            <a:spLocks noGrp="1"/>
          </p:cNvSpPr>
          <p:nvPr>
            <p:ph type="sldNum" idx="9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20074AF-731E-419F-A43F-35E37CCE6D89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87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57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576" name="PlaceHolder 3"/>
          <p:cNvSpPr>
            <a:spLocks noGrp="1"/>
          </p:cNvSpPr>
          <p:nvPr>
            <p:ph type="sldNum" idx="10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5C4267A-05FE-450B-9A90-399EFADC5318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87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57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579" name="PlaceHolder 3"/>
          <p:cNvSpPr>
            <a:spLocks noGrp="1"/>
          </p:cNvSpPr>
          <p:nvPr>
            <p:ph type="sldNum" idx="11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1C9A8BE-2EA2-4784-8EE1-163C9F12B418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87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58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582" name="PlaceHolder 3"/>
          <p:cNvSpPr>
            <a:spLocks noGrp="1"/>
          </p:cNvSpPr>
          <p:nvPr>
            <p:ph type="sldNum" idx="12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1D50CF6-7075-4FC7-9D8F-5D62BA884296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87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58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585" name="PlaceHolder 3"/>
          <p:cNvSpPr>
            <a:spLocks noGrp="1"/>
          </p:cNvSpPr>
          <p:nvPr>
            <p:ph type="sldNum" idx="13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64A87D7-9854-4C0C-B358-4F370EEF3C66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87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58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588" name="PlaceHolder 3"/>
          <p:cNvSpPr>
            <a:spLocks noGrp="1"/>
          </p:cNvSpPr>
          <p:nvPr>
            <p:ph type="sldNum" idx="14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A2F28B-438C-41A4-BAA9-C94436157711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87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59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591" name="PlaceHolder 3"/>
          <p:cNvSpPr>
            <a:spLocks noGrp="1"/>
          </p:cNvSpPr>
          <p:nvPr>
            <p:ph type="sldNum" idx="15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B205A2D-3E6B-42A5-93CA-B1473ED1034F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87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59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594" name="PlaceHolder 3"/>
          <p:cNvSpPr>
            <a:spLocks noGrp="1"/>
          </p:cNvSpPr>
          <p:nvPr>
            <p:ph type="sldNum" idx="16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76340BD-4B77-4462-A237-F21381C27F3F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87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59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597" name="PlaceHolder 3"/>
          <p:cNvSpPr>
            <a:spLocks noGrp="1"/>
          </p:cNvSpPr>
          <p:nvPr>
            <p:ph type="sldNum" idx="17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1C74950-FDB2-431D-84FB-D4E621D079FC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87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760"/>
          </a:xfrm>
          <a:prstGeom prst="rect">
            <a:avLst/>
          </a:prstGeom>
          <a:ln w="0">
            <a:noFill/>
          </a:ln>
        </p:spPr>
      </p:sp>
      <p:sp>
        <p:nvSpPr>
          <p:cNvPr id="59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600" name="PlaceHolder 3"/>
          <p:cNvSpPr>
            <a:spLocks noGrp="1"/>
          </p:cNvSpPr>
          <p:nvPr>
            <p:ph type="sldNum" idx="18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5545EA8-F877-48F2-9B49-9664ADA3242C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87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PlaceHolder 1"/>
          <p:cNvSpPr>
            <a:spLocks noGrp="1"/>
          </p:cNvSpPr>
          <p:nvPr>
            <p:ph type="sldNum" idx="19"/>
          </p:nvPr>
        </p:nvSpPr>
        <p:spPr>
          <a:xfrm>
            <a:off x="4403520" y="9555840"/>
            <a:ext cx="3362400" cy="4968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5400" rIns="95400" tIns="47520" bIns="475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3662A26-AEC2-40B3-87CE-F33EFB4C34B2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87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602" name="Rectangle 13"/>
          <p:cNvSpPr/>
          <p:nvPr/>
        </p:nvSpPr>
        <p:spPr>
          <a:xfrm>
            <a:off x="4403520" y="9555840"/>
            <a:ext cx="336240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  <a:buNone/>
            </a:pPr>
            <a:fld id="{C1D1F4D3-9683-4C0E-B531-12D0F82D3127}" type="slidenum">
              <a:rPr b="0" lang="de-DE" sz="15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87</a:t>
            </a:fld>
            <a:endParaRPr b="0" lang="en-US" sz="1500" spc="-1" strike="noStrike">
              <a:latin typeface="DejaVu Sans"/>
            </a:endParaRPr>
          </a:p>
        </p:txBody>
      </p:sp>
      <p:sp>
        <p:nvSpPr>
          <p:cNvPr id="603" name="PlaceHolder 2"/>
          <p:cNvSpPr>
            <a:spLocks noGrp="1"/>
          </p:cNvSpPr>
          <p:nvPr>
            <p:ph type="sldImg"/>
          </p:nvPr>
        </p:nvSpPr>
        <p:spPr>
          <a:xfrm>
            <a:off x="534960" y="755640"/>
            <a:ext cx="6697440" cy="3765240"/>
          </a:xfrm>
          <a:prstGeom prst="rect">
            <a:avLst/>
          </a:prstGeom>
          <a:ln w="0">
            <a:noFill/>
          </a:ln>
        </p:spPr>
      </p:sp>
      <p:sp>
        <p:nvSpPr>
          <p:cNvPr id="604" name="PlaceHolder 3"/>
          <p:cNvSpPr>
            <a:spLocks noGrp="1"/>
          </p:cNvSpPr>
          <p:nvPr>
            <p:ph type="body"/>
          </p:nvPr>
        </p:nvSpPr>
        <p:spPr>
          <a:xfrm>
            <a:off x="1035360" y="4775400"/>
            <a:ext cx="5694840" cy="4521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PlaceHolder 1"/>
          <p:cNvSpPr>
            <a:spLocks noGrp="1"/>
          </p:cNvSpPr>
          <p:nvPr>
            <p:ph type="sldNum" idx="20"/>
          </p:nvPr>
        </p:nvSpPr>
        <p:spPr>
          <a:xfrm>
            <a:off x="4362840" y="10378440"/>
            <a:ext cx="3331440" cy="540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5400" rIns="95400" tIns="47520" bIns="475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595555C-BD88-4971-9481-1486B3A9298A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87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606" name="PlaceHolder 2"/>
          <p:cNvSpPr>
            <a:spLocks noGrp="1"/>
          </p:cNvSpPr>
          <p:nvPr>
            <p:ph type="sldImg"/>
          </p:nvPr>
        </p:nvSpPr>
        <p:spPr>
          <a:xfrm>
            <a:off x="210960" y="820800"/>
            <a:ext cx="7273800" cy="4090680"/>
          </a:xfrm>
          <a:prstGeom prst="rect">
            <a:avLst/>
          </a:prstGeom>
          <a:ln w="0">
            <a:noFill/>
          </a:ln>
        </p:spPr>
      </p:sp>
      <p:sp>
        <p:nvSpPr>
          <p:cNvPr id="607" name="PlaceHolder 3"/>
          <p:cNvSpPr>
            <a:spLocks noGrp="1"/>
          </p:cNvSpPr>
          <p:nvPr>
            <p:ph type="body"/>
          </p:nvPr>
        </p:nvSpPr>
        <p:spPr>
          <a:xfrm>
            <a:off x="1026000" y="5188680"/>
            <a:ext cx="5642640" cy="4910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5400" rIns="95400" tIns="47520" bIns="4752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sldNum" idx="21"/>
          </p:nvPr>
        </p:nvSpPr>
        <p:spPr>
          <a:xfrm>
            <a:off x="4362840" y="10378440"/>
            <a:ext cx="3331440" cy="540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5400" rIns="95400" tIns="47520" bIns="475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77A99E2-459C-4DC5-99A6-C779692DAD38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87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609" name="PlaceHolder 2"/>
          <p:cNvSpPr>
            <a:spLocks noGrp="1"/>
          </p:cNvSpPr>
          <p:nvPr>
            <p:ph type="sldImg"/>
          </p:nvPr>
        </p:nvSpPr>
        <p:spPr>
          <a:xfrm>
            <a:off x="210960" y="820800"/>
            <a:ext cx="7273800" cy="4090680"/>
          </a:xfrm>
          <a:prstGeom prst="rect">
            <a:avLst/>
          </a:prstGeom>
          <a:ln w="0">
            <a:noFill/>
          </a:ln>
        </p:spPr>
      </p:sp>
      <p:sp>
        <p:nvSpPr>
          <p:cNvPr id="610" name="PlaceHolder 3"/>
          <p:cNvSpPr>
            <a:spLocks noGrp="1"/>
          </p:cNvSpPr>
          <p:nvPr>
            <p:ph type="body"/>
          </p:nvPr>
        </p:nvSpPr>
        <p:spPr>
          <a:xfrm>
            <a:off x="1026000" y="5188680"/>
            <a:ext cx="5642640" cy="4910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5400" rIns="95400" tIns="47520" bIns="4752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61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613" name="PlaceHolder 3"/>
          <p:cNvSpPr>
            <a:spLocks noGrp="1"/>
          </p:cNvSpPr>
          <p:nvPr>
            <p:ph type="sldNum" idx="22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86E31C2-AA82-4907-B9A5-779B49701685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87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61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616" name="PlaceHolder 3"/>
          <p:cNvSpPr>
            <a:spLocks noGrp="1"/>
          </p:cNvSpPr>
          <p:nvPr>
            <p:ph type="sldNum" idx="23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C576A3C-14BD-4446-977C-98A2EB6E46EF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87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sldNum" idx="24"/>
          </p:nvPr>
        </p:nvSpPr>
        <p:spPr>
          <a:xfrm>
            <a:off x="4362840" y="10378440"/>
            <a:ext cx="3331440" cy="540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5400" rIns="95400" tIns="47520" bIns="475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D462AEB-46A7-4FAC-BDE2-5C9C9F24E781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87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618" name="Rectangle 29"/>
          <p:cNvSpPr/>
          <p:nvPr/>
        </p:nvSpPr>
        <p:spPr>
          <a:xfrm>
            <a:off x="4362840" y="10378440"/>
            <a:ext cx="3331440" cy="54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  <a:buNone/>
            </a:pPr>
            <a:fld id="{FA90C227-CC32-40ED-A8BB-0546AD0F9673}" type="slidenum">
              <a:rPr b="0" lang="de-DE" sz="15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87</a:t>
            </a:fld>
            <a:endParaRPr b="0" lang="en-US" sz="1500" spc="-1" strike="noStrike">
              <a:latin typeface="DejaVu Sans"/>
            </a:endParaRPr>
          </a:p>
        </p:txBody>
      </p:sp>
      <p:sp>
        <p:nvSpPr>
          <p:cNvPr id="619" name="PlaceHolder 2"/>
          <p:cNvSpPr>
            <a:spLocks noGrp="1"/>
          </p:cNvSpPr>
          <p:nvPr>
            <p:ph type="sldImg"/>
          </p:nvPr>
        </p:nvSpPr>
        <p:spPr>
          <a:xfrm>
            <a:off x="212760" y="820800"/>
            <a:ext cx="7270560" cy="4089240"/>
          </a:xfrm>
          <a:prstGeom prst="rect">
            <a:avLst/>
          </a:prstGeom>
          <a:ln w="0">
            <a:noFill/>
          </a:ln>
        </p:spPr>
      </p:sp>
      <p:sp>
        <p:nvSpPr>
          <p:cNvPr id="620" name="PlaceHolder 3"/>
          <p:cNvSpPr>
            <a:spLocks noGrp="1"/>
          </p:cNvSpPr>
          <p:nvPr>
            <p:ph type="body"/>
          </p:nvPr>
        </p:nvSpPr>
        <p:spPr>
          <a:xfrm>
            <a:off x="1026000" y="5186520"/>
            <a:ext cx="5642640" cy="4912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pc="-1" strike="noStrike">
                <a:latin typeface="Times New Roman"/>
              </a:rPr>
              <a:t>Nach Pohl S.332f</a:t>
            </a:r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1"/>
          <p:cNvSpPr>
            <a:spLocks noGrp="1"/>
          </p:cNvSpPr>
          <p:nvPr>
            <p:ph type="sldNum" idx="25"/>
          </p:nvPr>
        </p:nvSpPr>
        <p:spPr>
          <a:xfrm>
            <a:off x="4362840" y="10378440"/>
            <a:ext cx="3331440" cy="540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5400" rIns="95400" tIns="47520" bIns="475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D79982E-A76E-490D-A769-F3B36BCBEE2E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87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622" name="Rectangle 34"/>
          <p:cNvSpPr/>
          <p:nvPr/>
        </p:nvSpPr>
        <p:spPr>
          <a:xfrm>
            <a:off x="4362840" y="10378440"/>
            <a:ext cx="3331440" cy="54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  <a:buNone/>
            </a:pPr>
            <a:fld id="{1F6242F1-95D2-4BC1-943B-D7DF958F6FEA}" type="slidenum">
              <a:rPr b="0" lang="de-DE" sz="15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87</a:t>
            </a:fld>
            <a:endParaRPr b="0" lang="en-US" sz="1500" spc="-1" strike="noStrike">
              <a:latin typeface="DejaVu Sans"/>
            </a:endParaRPr>
          </a:p>
        </p:txBody>
      </p:sp>
      <p:sp>
        <p:nvSpPr>
          <p:cNvPr id="623" name="PlaceHolder 2"/>
          <p:cNvSpPr>
            <a:spLocks noGrp="1"/>
          </p:cNvSpPr>
          <p:nvPr>
            <p:ph type="sldImg"/>
          </p:nvPr>
        </p:nvSpPr>
        <p:spPr>
          <a:xfrm>
            <a:off x="212760" y="820800"/>
            <a:ext cx="7270560" cy="4089240"/>
          </a:xfrm>
          <a:prstGeom prst="rect">
            <a:avLst/>
          </a:prstGeom>
          <a:ln w="0">
            <a:noFill/>
          </a:ln>
        </p:spPr>
      </p:sp>
      <p:sp>
        <p:nvSpPr>
          <p:cNvPr id="624" name="PlaceHolder 3"/>
          <p:cNvSpPr>
            <a:spLocks noGrp="1"/>
          </p:cNvSpPr>
          <p:nvPr>
            <p:ph type="body"/>
          </p:nvPr>
        </p:nvSpPr>
        <p:spPr>
          <a:xfrm>
            <a:off x="1026000" y="5186520"/>
            <a:ext cx="5642640" cy="4912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pc="-1" strike="noStrike">
                <a:latin typeface="Times New Roman"/>
              </a:rPr>
              <a:t>Nach Pohl S.332f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sldNum" idx="26"/>
          </p:nvPr>
        </p:nvSpPr>
        <p:spPr>
          <a:xfrm>
            <a:off x="4362840" y="10378440"/>
            <a:ext cx="3331440" cy="540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5400" rIns="95400" tIns="47520" bIns="475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236BE89-21E9-407F-AF55-9555AF7C0738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87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626" name="Rectangle 39"/>
          <p:cNvSpPr/>
          <p:nvPr/>
        </p:nvSpPr>
        <p:spPr>
          <a:xfrm>
            <a:off x="4362840" y="10378440"/>
            <a:ext cx="3331440" cy="54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  <a:buNone/>
            </a:pPr>
            <a:fld id="{75AF3934-05ED-4063-AC6A-46F7162C1B12}" type="slidenum">
              <a:rPr b="0" lang="de-DE" sz="15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87</a:t>
            </a:fld>
            <a:endParaRPr b="0" lang="en-US" sz="1500" spc="-1" strike="noStrike">
              <a:latin typeface="DejaVu Sans"/>
            </a:endParaRPr>
          </a:p>
        </p:txBody>
      </p:sp>
      <p:sp>
        <p:nvSpPr>
          <p:cNvPr id="627" name="PlaceHolder 2"/>
          <p:cNvSpPr>
            <a:spLocks noGrp="1"/>
          </p:cNvSpPr>
          <p:nvPr>
            <p:ph type="sldImg"/>
          </p:nvPr>
        </p:nvSpPr>
        <p:spPr>
          <a:xfrm>
            <a:off x="212760" y="820800"/>
            <a:ext cx="7270560" cy="4089240"/>
          </a:xfrm>
          <a:prstGeom prst="rect">
            <a:avLst/>
          </a:prstGeom>
          <a:ln w="0">
            <a:noFill/>
          </a:ln>
        </p:spPr>
      </p:sp>
      <p:sp>
        <p:nvSpPr>
          <p:cNvPr id="628" name="PlaceHolder 3"/>
          <p:cNvSpPr>
            <a:spLocks noGrp="1"/>
          </p:cNvSpPr>
          <p:nvPr>
            <p:ph type="body"/>
          </p:nvPr>
        </p:nvSpPr>
        <p:spPr>
          <a:xfrm>
            <a:off x="1026000" y="5186520"/>
            <a:ext cx="5642640" cy="4912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pc="-1" strike="noStrike">
                <a:latin typeface="Times New Roman"/>
              </a:rPr>
              <a:t>Nach Pohl </a:t>
            </a:r>
            <a:r>
              <a:rPr b="0" lang="de-DE" sz="2000" spc="-1" strike="noStrike">
                <a:latin typeface="Times New Roman"/>
              </a:rPr>
              <a:t>S.332f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PlaceHolder 1"/>
          <p:cNvSpPr>
            <a:spLocks noGrp="1"/>
          </p:cNvSpPr>
          <p:nvPr>
            <p:ph type="sldNum" idx="27"/>
          </p:nvPr>
        </p:nvSpPr>
        <p:spPr>
          <a:xfrm>
            <a:off x="4362840" y="10378440"/>
            <a:ext cx="3331440" cy="540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5400" rIns="95400" tIns="47520" bIns="475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2C2F6DE-09B5-4B55-9AC1-4E78CAC4C976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87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630" name="Rectangle 44"/>
          <p:cNvSpPr/>
          <p:nvPr/>
        </p:nvSpPr>
        <p:spPr>
          <a:xfrm>
            <a:off x="4362840" y="10378440"/>
            <a:ext cx="3331440" cy="54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  <a:buNone/>
            </a:pPr>
            <a:fld id="{B659E141-7D09-4AFD-B865-637295C3E14F}" type="slidenum">
              <a:rPr b="0" lang="de-DE" sz="15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87</a:t>
            </a:fld>
            <a:endParaRPr b="0" lang="en-US" sz="1500" spc="-1" strike="noStrike">
              <a:latin typeface="DejaVu Sans"/>
            </a:endParaRPr>
          </a:p>
        </p:txBody>
      </p:sp>
      <p:sp>
        <p:nvSpPr>
          <p:cNvPr id="631" name="PlaceHolder 2"/>
          <p:cNvSpPr>
            <a:spLocks noGrp="1"/>
          </p:cNvSpPr>
          <p:nvPr>
            <p:ph type="sldImg"/>
          </p:nvPr>
        </p:nvSpPr>
        <p:spPr>
          <a:xfrm>
            <a:off x="212760" y="820800"/>
            <a:ext cx="7270560" cy="4089240"/>
          </a:xfrm>
          <a:prstGeom prst="rect">
            <a:avLst/>
          </a:prstGeom>
          <a:ln w="0">
            <a:noFill/>
          </a:ln>
        </p:spPr>
      </p:sp>
      <p:sp>
        <p:nvSpPr>
          <p:cNvPr id="632" name="PlaceHolder 3"/>
          <p:cNvSpPr>
            <a:spLocks noGrp="1"/>
          </p:cNvSpPr>
          <p:nvPr>
            <p:ph type="body"/>
          </p:nvPr>
        </p:nvSpPr>
        <p:spPr>
          <a:xfrm>
            <a:off x="1026000" y="5186520"/>
            <a:ext cx="5642640" cy="4912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pc="-1" strike="noStrike">
                <a:latin typeface="Times New Roman"/>
              </a:rPr>
              <a:t>Nach Pohl S.332f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63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635" name="PlaceHolder 3"/>
          <p:cNvSpPr>
            <a:spLocks noGrp="1"/>
          </p:cNvSpPr>
          <p:nvPr>
            <p:ph type="sldNum" idx="28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A5F738A-CF0F-4C68-8037-7864CAA9D620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87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63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638" name="PlaceHolder 3"/>
          <p:cNvSpPr>
            <a:spLocks noGrp="1"/>
          </p:cNvSpPr>
          <p:nvPr>
            <p:ph type="sldNum" idx="29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363172A-29AC-4137-BA49-1596595956E9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87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760"/>
          </a:xfrm>
          <a:prstGeom prst="rect">
            <a:avLst/>
          </a:prstGeom>
          <a:ln w="0">
            <a:noFill/>
          </a:ln>
        </p:spPr>
      </p:sp>
      <p:sp>
        <p:nvSpPr>
          <p:cNvPr id="64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641" name="PlaceHolder 3"/>
          <p:cNvSpPr>
            <a:spLocks noGrp="1"/>
          </p:cNvSpPr>
          <p:nvPr>
            <p:ph type="sldNum" idx="30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3DFB9B2-7556-4F10-ABC1-C0634B58FC6C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87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64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644" name="PlaceHolder 3"/>
          <p:cNvSpPr>
            <a:spLocks noGrp="1"/>
          </p:cNvSpPr>
          <p:nvPr>
            <p:ph type="sldNum" idx="31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D6A066C-F2A1-4C4F-A1FB-DEBAC7230750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87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64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647" name="PlaceHolder 3"/>
          <p:cNvSpPr>
            <a:spLocks noGrp="1"/>
          </p:cNvSpPr>
          <p:nvPr>
            <p:ph type="sldNum" idx="32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9873F27-040B-43C3-A966-9AB53E9765D7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87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64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650" name="PlaceHolder 3"/>
          <p:cNvSpPr>
            <a:spLocks noGrp="1"/>
          </p:cNvSpPr>
          <p:nvPr>
            <p:ph type="sldNum" idx="33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E483DF4-FA84-49D0-8FC8-22137FC6C909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87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65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653" name="PlaceHolder 3"/>
          <p:cNvSpPr>
            <a:spLocks noGrp="1"/>
          </p:cNvSpPr>
          <p:nvPr>
            <p:ph type="sldNum" idx="34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8555614-0941-42D1-B315-FA5B65251501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87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65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656" name="PlaceHolder 3"/>
          <p:cNvSpPr>
            <a:spLocks noGrp="1"/>
          </p:cNvSpPr>
          <p:nvPr>
            <p:ph type="sldNum" idx="35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C43D949-64AB-4353-8EF7-14F2436E1670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87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65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659" name="PlaceHolder 3"/>
          <p:cNvSpPr>
            <a:spLocks noGrp="1"/>
          </p:cNvSpPr>
          <p:nvPr>
            <p:ph type="sldNum" idx="36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DF5F293-DD37-4E34-973C-A49E77E6E76B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87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760"/>
          </a:xfrm>
          <a:prstGeom prst="rect">
            <a:avLst/>
          </a:prstGeom>
          <a:ln w="0">
            <a:noFill/>
          </a:ln>
        </p:spPr>
      </p:sp>
      <p:sp>
        <p:nvSpPr>
          <p:cNvPr id="66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662" name="PlaceHolder 3"/>
          <p:cNvSpPr>
            <a:spLocks noGrp="1"/>
          </p:cNvSpPr>
          <p:nvPr>
            <p:ph type="sldNum" idx="37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0512890-F9B1-4421-8A39-5DFAC1AC8784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87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760"/>
          </a:xfrm>
          <a:prstGeom prst="rect">
            <a:avLst/>
          </a:prstGeom>
          <a:ln w="0">
            <a:noFill/>
          </a:ln>
        </p:spPr>
      </p:sp>
      <p:sp>
        <p:nvSpPr>
          <p:cNvPr id="66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665" name="PlaceHolder 3"/>
          <p:cNvSpPr>
            <a:spLocks noGrp="1"/>
          </p:cNvSpPr>
          <p:nvPr>
            <p:ph type="sldNum" idx="38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EEC8F48-A55F-44A0-95A9-ABD326489806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87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66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668" name="PlaceHolder 3"/>
          <p:cNvSpPr>
            <a:spLocks noGrp="1"/>
          </p:cNvSpPr>
          <p:nvPr>
            <p:ph type="sldNum" idx="39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8256604-8F0E-4044-B018-14E02CD8808C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87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67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671" name="PlaceHolder 3"/>
          <p:cNvSpPr>
            <a:spLocks noGrp="1"/>
          </p:cNvSpPr>
          <p:nvPr>
            <p:ph type="sldNum" idx="40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55C0360-458F-4626-BB6B-93A4A001A835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87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760"/>
          </a:xfrm>
          <a:prstGeom prst="rect">
            <a:avLst/>
          </a:prstGeom>
          <a:ln w="0">
            <a:noFill/>
          </a:ln>
        </p:spPr>
      </p:sp>
      <p:sp>
        <p:nvSpPr>
          <p:cNvPr id="67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674" name="PlaceHolder 3"/>
          <p:cNvSpPr>
            <a:spLocks noGrp="1"/>
          </p:cNvSpPr>
          <p:nvPr>
            <p:ph type="sldNum" idx="41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022F4CE-9FCF-4D0C-8E6E-F7EFC1388EC3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87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760"/>
          </a:xfrm>
          <a:prstGeom prst="rect">
            <a:avLst/>
          </a:prstGeom>
          <a:ln w="0">
            <a:noFill/>
          </a:ln>
        </p:spPr>
      </p:sp>
      <p:sp>
        <p:nvSpPr>
          <p:cNvPr id="67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677" name="PlaceHolder 3"/>
          <p:cNvSpPr>
            <a:spLocks noGrp="1"/>
          </p:cNvSpPr>
          <p:nvPr>
            <p:ph type="sldNum" idx="42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A8638C3-3999-487F-A705-A17B7546946E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87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760"/>
          </a:xfrm>
          <a:prstGeom prst="rect">
            <a:avLst/>
          </a:prstGeom>
          <a:ln w="0">
            <a:noFill/>
          </a:ln>
        </p:spPr>
      </p:sp>
      <p:sp>
        <p:nvSpPr>
          <p:cNvPr id="67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680" name="PlaceHolder 3"/>
          <p:cNvSpPr>
            <a:spLocks noGrp="1"/>
          </p:cNvSpPr>
          <p:nvPr>
            <p:ph type="sldNum" idx="43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22CF7CF-1D16-4207-B47F-533D1FC6AA9E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87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68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683" name="PlaceHolder 3"/>
          <p:cNvSpPr>
            <a:spLocks noGrp="1"/>
          </p:cNvSpPr>
          <p:nvPr>
            <p:ph type="sldNum" idx="44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3180DC2-E58B-42CF-A86F-5DEA5AAC24CE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87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68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686" name="PlaceHolder 3"/>
          <p:cNvSpPr>
            <a:spLocks noGrp="1"/>
          </p:cNvSpPr>
          <p:nvPr>
            <p:ph type="sldNum" idx="45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1BCCD2C-5C50-4751-9FC1-76B0F4D94BC2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87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PlaceHolder 1"/>
          <p:cNvSpPr>
            <a:spLocks noGrp="1"/>
          </p:cNvSpPr>
          <p:nvPr>
            <p:ph type="sldNum" idx="46"/>
          </p:nvPr>
        </p:nvSpPr>
        <p:spPr>
          <a:xfrm>
            <a:off x="4403520" y="9555840"/>
            <a:ext cx="3362400" cy="4968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5400" rIns="95400" tIns="47520" bIns="475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562050C-2385-4A51-8CF7-4DEEB0F589AB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87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688" name="Rectangle 17"/>
          <p:cNvSpPr/>
          <p:nvPr/>
        </p:nvSpPr>
        <p:spPr>
          <a:xfrm>
            <a:off x="4403520" y="9555840"/>
            <a:ext cx="336240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  <a:buNone/>
            </a:pPr>
            <a:fld id="{FDDD0067-4F06-4534-A3C9-B10464DCC252}" type="slidenum">
              <a:rPr b="0" lang="de-DE" sz="15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87</a:t>
            </a:fld>
            <a:endParaRPr b="0" lang="en-US" sz="1500" spc="-1" strike="noStrike">
              <a:latin typeface="DejaVu Sans"/>
            </a:endParaRPr>
          </a:p>
        </p:txBody>
      </p:sp>
      <p:sp>
        <p:nvSpPr>
          <p:cNvPr id="689" name="PlaceHolder 2"/>
          <p:cNvSpPr>
            <a:spLocks noGrp="1"/>
          </p:cNvSpPr>
          <p:nvPr>
            <p:ph type="sldImg"/>
          </p:nvPr>
        </p:nvSpPr>
        <p:spPr>
          <a:xfrm>
            <a:off x="534960" y="755640"/>
            <a:ext cx="6697440" cy="3765240"/>
          </a:xfrm>
          <a:prstGeom prst="rect">
            <a:avLst/>
          </a:prstGeom>
          <a:ln w="0">
            <a:noFill/>
          </a:ln>
        </p:spPr>
      </p:sp>
      <p:sp>
        <p:nvSpPr>
          <p:cNvPr id="690" name="PlaceHolder 3"/>
          <p:cNvSpPr>
            <a:spLocks noGrp="1"/>
          </p:cNvSpPr>
          <p:nvPr>
            <p:ph type="body"/>
          </p:nvPr>
        </p:nvSpPr>
        <p:spPr>
          <a:xfrm>
            <a:off x="1035360" y="4775400"/>
            <a:ext cx="5694840" cy="4521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PlaceHolder 1"/>
          <p:cNvSpPr>
            <a:spLocks noGrp="1"/>
          </p:cNvSpPr>
          <p:nvPr>
            <p:ph type="sldNum" idx="47"/>
          </p:nvPr>
        </p:nvSpPr>
        <p:spPr>
          <a:xfrm>
            <a:off x="4403520" y="9555840"/>
            <a:ext cx="3362400" cy="4968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5400" rIns="95400" tIns="47520" bIns="475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CDA6331-35DA-4047-B016-53FE05DFC5A5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87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692" name="Rectangle 18"/>
          <p:cNvSpPr/>
          <p:nvPr/>
        </p:nvSpPr>
        <p:spPr>
          <a:xfrm>
            <a:off x="4403520" y="9555840"/>
            <a:ext cx="336240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  <a:buNone/>
            </a:pPr>
            <a:fld id="{E3962665-841F-44C5-B08B-7EAE7B92916C}" type="slidenum">
              <a:rPr b="0" lang="de-DE" sz="15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87</a:t>
            </a:fld>
            <a:endParaRPr b="0" lang="en-US" sz="1500" spc="-1" strike="noStrike">
              <a:latin typeface="DejaVu Sans"/>
            </a:endParaRPr>
          </a:p>
        </p:txBody>
      </p:sp>
      <p:sp>
        <p:nvSpPr>
          <p:cNvPr id="693" name="PlaceHolder 2"/>
          <p:cNvSpPr>
            <a:spLocks noGrp="1"/>
          </p:cNvSpPr>
          <p:nvPr>
            <p:ph type="sldImg"/>
          </p:nvPr>
        </p:nvSpPr>
        <p:spPr>
          <a:xfrm>
            <a:off x="534960" y="755640"/>
            <a:ext cx="6697440" cy="3765240"/>
          </a:xfrm>
          <a:prstGeom prst="rect">
            <a:avLst/>
          </a:prstGeom>
          <a:ln w="0">
            <a:noFill/>
          </a:ln>
        </p:spPr>
      </p:sp>
      <p:sp>
        <p:nvSpPr>
          <p:cNvPr id="694" name="PlaceHolder 3"/>
          <p:cNvSpPr>
            <a:spLocks noGrp="1"/>
          </p:cNvSpPr>
          <p:nvPr>
            <p:ph type="body"/>
          </p:nvPr>
        </p:nvSpPr>
        <p:spPr>
          <a:xfrm>
            <a:off x="1035360" y="4775400"/>
            <a:ext cx="5694840" cy="4521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6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PlaceHolder 1"/>
          <p:cNvSpPr>
            <a:spLocks noGrp="1"/>
          </p:cNvSpPr>
          <p:nvPr>
            <p:ph type="sldNum" idx="48"/>
          </p:nvPr>
        </p:nvSpPr>
        <p:spPr>
          <a:xfrm>
            <a:off x="4403520" y="9555840"/>
            <a:ext cx="3362400" cy="4968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5400" rIns="95400" tIns="47520" bIns="475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0CC31B0-9D7B-4253-B2C8-79DC34B2B3A0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87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696" name="Rectangle 19"/>
          <p:cNvSpPr/>
          <p:nvPr/>
        </p:nvSpPr>
        <p:spPr>
          <a:xfrm>
            <a:off x="4403520" y="9555840"/>
            <a:ext cx="336240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  <a:buNone/>
            </a:pPr>
            <a:fld id="{4939BAF6-A22B-4AF5-B0CC-BCF713682408}" type="slidenum">
              <a:rPr b="0" lang="de-DE" sz="15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87</a:t>
            </a:fld>
            <a:endParaRPr b="0" lang="en-US" sz="1500" spc="-1" strike="noStrike">
              <a:latin typeface="DejaVu Sans"/>
            </a:endParaRPr>
          </a:p>
        </p:txBody>
      </p:sp>
      <p:sp>
        <p:nvSpPr>
          <p:cNvPr id="697" name="PlaceHolder 2"/>
          <p:cNvSpPr>
            <a:spLocks noGrp="1"/>
          </p:cNvSpPr>
          <p:nvPr>
            <p:ph type="sldImg"/>
          </p:nvPr>
        </p:nvSpPr>
        <p:spPr>
          <a:xfrm>
            <a:off x="534960" y="755640"/>
            <a:ext cx="6697440" cy="3765240"/>
          </a:xfrm>
          <a:prstGeom prst="rect">
            <a:avLst/>
          </a:prstGeom>
          <a:ln w="0">
            <a:noFill/>
          </a:ln>
        </p:spPr>
      </p:sp>
      <p:sp>
        <p:nvSpPr>
          <p:cNvPr id="698" name="PlaceHolder 3"/>
          <p:cNvSpPr>
            <a:spLocks noGrp="1"/>
          </p:cNvSpPr>
          <p:nvPr>
            <p:ph type="body"/>
          </p:nvPr>
        </p:nvSpPr>
        <p:spPr>
          <a:xfrm>
            <a:off x="1035360" y="4775400"/>
            <a:ext cx="5694840" cy="4521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6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PlaceHolder 1"/>
          <p:cNvSpPr>
            <a:spLocks noGrp="1"/>
          </p:cNvSpPr>
          <p:nvPr>
            <p:ph type="sldNum" idx="49"/>
          </p:nvPr>
        </p:nvSpPr>
        <p:spPr>
          <a:xfrm>
            <a:off x="4403520" y="9555840"/>
            <a:ext cx="3362400" cy="4968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5400" rIns="95400" tIns="47520" bIns="475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30BE036-5C2E-4F1C-9120-BB106A57BDB8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87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700" name="Rectangle 20"/>
          <p:cNvSpPr/>
          <p:nvPr/>
        </p:nvSpPr>
        <p:spPr>
          <a:xfrm>
            <a:off x="4403520" y="9555840"/>
            <a:ext cx="336240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  <a:buNone/>
            </a:pPr>
            <a:fld id="{53368B66-43B1-4F34-B411-03DFC8609841}" type="slidenum">
              <a:rPr b="0" lang="de-DE" sz="15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87</a:t>
            </a:fld>
            <a:endParaRPr b="0" lang="en-US" sz="1500" spc="-1" strike="noStrike">
              <a:latin typeface="DejaVu Sans"/>
            </a:endParaRPr>
          </a:p>
        </p:txBody>
      </p:sp>
      <p:sp>
        <p:nvSpPr>
          <p:cNvPr id="701" name="PlaceHolder 2"/>
          <p:cNvSpPr>
            <a:spLocks noGrp="1"/>
          </p:cNvSpPr>
          <p:nvPr>
            <p:ph type="sldImg"/>
          </p:nvPr>
        </p:nvSpPr>
        <p:spPr>
          <a:xfrm>
            <a:off x="534960" y="755640"/>
            <a:ext cx="6697440" cy="3765240"/>
          </a:xfrm>
          <a:prstGeom prst="rect">
            <a:avLst/>
          </a:prstGeom>
          <a:ln w="0">
            <a:noFill/>
          </a:ln>
        </p:spPr>
      </p:sp>
      <p:sp>
        <p:nvSpPr>
          <p:cNvPr id="702" name="PlaceHolder 3"/>
          <p:cNvSpPr>
            <a:spLocks noGrp="1"/>
          </p:cNvSpPr>
          <p:nvPr>
            <p:ph type="body"/>
          </p:nvPr>
        </p:nvSpPr>
        <p:spPr>
          <a:xfrm>
            <a:off x="1035360" y="4775400"/>
            <a:ext cx="5694840" cy="4521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6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PlaceHolder 1"/>
          <p:cNvSpPr>
            <a:spLocks noGrp="1"/>
          </p:cNvSpPr>
          <p:nvPr>
            <p:ph type="sldNum" idx="50"/>
          </p:nvPr>
        </p:nvSpPr>
        <p:spPr>
          <a:xfrm>
            <a:off x="4403520" y="9555840"/>
            <a:ext cx="3362400" cy="4968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5400" rIns="95400" tIns="47520" bIns="475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44F78DA-2FF0-471C-A450-904D8DEB33D0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87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704" name="PlaceHolder 2"/>
          <p:cNvSpPr>
            <a:spLocks noGrp="1"/>
          </p:cNvSpPr>
          <p:nvPr>
            <p:ph type="sldImg"/>
          </p:nvPr>
        </p:nvSpPr>
        <p:spPr>
          <a:xfrm>
            <a:off x="534960" y="755640"/>
            <a:ext cx="6697440" cy="3765240"/>
          </a:xfrm>
          <a:prstGeom prst="rect">
            <a:avLst/>
          </a:prstGeom>
          <a:ln w="0">
            <a:noFill/>
          </a:ln>
        </p:spPr>
      </p:sp>
      <p:sp>
        <p:nvSpPr>
          <p:cNvPr id="705" name="PlaceHolder 3"/>
          <p:cNvSpPr>
            <a:spLocks noGrp="1"/>
          </p:cNvSpPr>
          <p:nvPr>
            <p:ph type="body"/>
          </p:nvPr>
        </p:nvSpPr>
        <p:spPr>
          <a:xfrm>
            <a:off x="1035360" y="4777200"/>
            <a:ext cx="5694840" cy="4520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5400" rIns="95400" tIns="47520" bIns="4752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6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760"/>
          </a:xfrm>
          <a:prstGeom prst="rect">
            <a:avLst/>
          </a:prstGeom>
          <a:ln w="0">
            <a:noFill/>
          </a:ln>
        </p:spPr>
      </p:sp>
      <p:sp>
        <p:nvSpPr>
          <p:cNvPr id="70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708" name="PlaceHolder 3"/>
          <p:cNvSpPr>
            <a:spLocks noGrp="1"/>
          </p:cNvSpPr>
          <p:nvPr>
            <p:ph type="sldNum" idx="51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3136725-8BE9-498F-8471-17F760D74B55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87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6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760"/>
          </a:xfrm>
          <a:prstGeom prst="rect">
            <a:avLst/>
          </a:prstGeom>
          <a:ln w="0">
            <a:noFill/>
          </a:ln>
        </p:spPr>
      </p:sp>
      <p:sp>
        <p:nvSpPr>
          <p:cNvPr id="71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711" name="PlaceHolder 3"/>
          <p:cNvSpPr>
            <a:spLocks noGrp="1"/>
          </p:cNvSpPr>
          <p:nvPr>
            <p:ph type="sldNum" idx="52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619D255-D5FF-4659-BB68-82A7DAA1D3A4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87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7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71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714" name="PlaceHolder 3"/>
          <p:cNvSpPr>
            <a:spLocks noGrp="1"/>
          </p:cNvSpPr>
          <p:nvPr>
            <p:ph type="sldNum" idx="53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7DB6E79-9E7E-4BD0-A5FD-2D8E95DEA612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87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7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71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717" name="PlaceHolder 3"/>
          <p:cNvSpPr>
            <a:spLocks noGrp="1"/>
          </p:cNvSpPr>
          <p:nvPr>
            <p:ph type="sldNum" idx="54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B2B98E-F777-43F3-A673-0AE27E8865A0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87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7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71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720" name="PlaceHolder 3"/>
          <p:cNvSpPr>
            <a:spLocks noGrp="1"/>
          </p:cNvSpPr>
          <p:nvPr>
            <p:ph type="sldNum" idx="55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D4FFD2D-99B9-4B4A-A96F-4F9FBD523B2F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87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7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760"/>
          </a:xfrm>
          <a:prstGeom prst="rect">
            <a:avLst/>
          </a:prstGeom>
          <a:ln w="0">
            <a:noFill/>
          </a:ln>
        </p:spPr>
      </p:sp>
      <p:sp>
        <p:nvSpPr>
          <p:cNvPr id="72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723" name="PlaceHolder 3"/>
          <p:cNvSpPr>
            <a:spLocks noGrp="1"/>
          </p:cNvSpPr>
          <p:nvPr>
            <p:ph type="sldNum" idx="56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CE30112-F0A4-4A24-B75E-4FDEA1A4CDD2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87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8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PlaceHolder 1"/>
          <p:cNvSpPr>
            <a:spLocks noGrp="1"/>
          </p:cNvSpPr>
          <p:nvPr>
            <p:ph type="sldNum" idx="57"/>
          </p:nvPr>
        </p:nvSpPr>
        <p:spPr>
          <a:xfrm>
            <a:off x="4403520" y="9555840"/>
            <a:ext cx="3362400" cy="4968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5400" rIns="95400" tIns="47520" bIns="475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436F250-2430-446C-9DE2-55B383EF8C7E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87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725" name="Rectangle 15"/>
          <p:cNvSpPr/>
          <p:nvPr/>
        </p:nvSpPr>
        <p:spPr>
          <a:xfrm>
            <a:off x="4403520" y="9555840"/>
            <a:ext cx="336240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  <a:buNone/>
            </a:pPr>
            <a:fld id="{CECA8013-A50B-4811-B0AA-B6883F5F30B2}" type="slidenum">
              <a:rPr b="0" lang="de-DE" sz="15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87</a:t>
            </a:fld>
            <a:endParaRPr b="0" lang="en-US" sz="1500" spc="-1" strike="noStrike">
              <a:latin typeface="DejaVu Sans"/>
            </a:endParaRPr>
          </a:p>
        </p:txBody>
      </p:sp>
      <p:sp>
        <p:nvSpPr>
          <p:cNvPr id="726" name="PlaceHolder 2"/>
          <p:cNvSpPr>
            <a:spLocks noGrp="1"/>
          </p:cNvSpPr>
          <p:nvPr>
            <p:ph type="sldImg"/>
          </p:nvPr>
        </p:nvSpPr>
        <p:spPr>
          <a:xfrm>
            <a:off x="538200" y="755640"/>
            <a:ext cx="6691680" cy="3764520"/>
          </a:xfrm>
          <a:prstGeom prst="rect">
            <a:avLst/>
          </a:prstGeom>
          <a:ln w="0">
            <a:noFill/>
          </a:ln>
        </p:spPr>
      </p:sp>
      <p:sp>
        <p:nvSpPr>
          <p:cNvPr id="727" name="PlaceHolder 3"/>
          <p:cNvSpPr>
            <a:spLocks noGrp="1"/>
          </p:cNvSpPr>
          <p:nvPr>
            <p:ph type="body"/>
          </p:nvPr>
        </p:nvSpPr>
        <p:spPr>
          <a:xfrm>
            <a:off x="1035360" y="4775400"/>
            <a:ext cx="5694840" cy="4521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8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760"/>
          </a:xfrm>
          <a:prstGeom prst="rect">
            <a:avLst/>
          </a:prstGeom>
          <a:ln w="0">
            <a:noFill/>
          </a:ln>
        </p:spPr>
      </p:sp>
      <p:sp>
        <p:nvSpPr>
          <p:cNvPr id="72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730" name="PlaceHolder 3"/>
          <p:cNvSpPr>
            <a:spLocks noGrp="1"/>
          </p:cNvSpPr>
          <p:nvPr>
            <p:ph type="sldNum" idx="58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347A7C3-B773-432F-B50B-27DB7BB90DD2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87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8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760"/>
          </a:xfrm>
          <a:prstGeom prst="rect">
            <a:avLst/>
          </a:prstGeom>
          <a:ln w="0">
            <a:noFill/>
          </a:ln>
        </p:spPr>
      </p:sp>
      <p:sp>
        <p:nvSpPr>
          <p:cNvPr id="73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733" name="PlaceHolder 3"/>
          <p:cNvSpPr>
            <a:spLocks noGrp="1"/>
          </p:cNvSpPr>
          <p:nvPr>
            <p:ph type="sldNum" idx="59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D73DBF9-F5F3-4C5F-BB1F-6AE748956375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87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8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760"/>
          </a:xfrm>
          <a:prstGeom prst="rect">
            <a:avLst/>
          </a:prstGeom>
          <a:ln w="0">
            <a:noFill/>
          </a:ln>
        </p:spPr>
      </p:sp>
      <p:sp>
        <p:nvSpPr>
          <p:cNvPr id="73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736" name="PlaceHolder 3"/>
          <p:cNvSpPr>
            <a:spLocks noGrp="1"/>
          </p:cNvSpPr>
          <p:nvPr>
            <p:ph type="sldNum" idx="60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BC119FD-165D-4E26-BA2F-0BD7A21BD213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87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8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PlaceHolder 1"/>
          <p:cNvSpPr>
            <a:spLocks noGrp="1"/>
          </p:cNvSpPr>
          <p:nvPr>
            <p:ph type="sldNum" idx="61"/>
          </p:nvPr>
        </p:nvSpPr>
        <p:spPr>
          <a:xfrm>
            <a:off x="4403520" y="9555840"/>
            <a:ext cx="3362400" cy="4968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5400" rIns="95400" tIns="47520" bIns="475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59F0EC2-6557-46CA-8391-9D6BFF200D97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738" name="PlaceHolder 2"/>
          <p:cNvSpPr>
            <a:spLocks noGrp="1"/>
          </p:cNvSpPr>
          <p:nvPr>
            <p:ph type="sldImg"/>
          </p:nvPr>
        </p:nvSpPr>
        <p:spPr>
          <a:xfrm>
            <a:off x="534960" y="755640"/>
            <a:ext cx="6697440" cy="3765240"/>
          </a:xfrm>
          <a:prstGeom prst="rect">
            <a:avLst/>
          </a:prstGeom>
          <a:ln w="0">
            <a:noFill/>
          </a:ln>
        </p:spPr>
      </p:sp>
      <p:sp>
        <p:nvSpPr>
          <p:cNvPr id="739" name="PlaceHolder 3"/>
          <p:cNvSpPr>
            <a:spLocks noGrp="1"/>
          </p:cNvSpPr>
          <p:nvPr>
            <p:ph type="body"/>
          </p:nvPr>
        </p:nvSpPr>
        <p:spPr>
          <a:xfrm>
            <a:off x="1035360" y="4777200"/>
            <a:ext cx="5694840" cy="4520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5400" rIns="95400" tIns="47520" bIns="475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pc="-1" strike="noStrike">
                <a:latin typeface="Times New Roman"/>
              </a:rPr>
              <a:t>Nicht sicher, ob ich die Schrift in der Skizze richtig deuten konnte.</a:t>
            </a:r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8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  <a:ln w="0">
            <a:noFill/>
          </a:ln>
        </p:spPr>
      </p:sp>
      <p:sp>
        <p:nvSpPr>
          <p:cNvPr id="74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520" cy="45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742" name="PlaceHolder 3"/>
          <p:cNvSpPr>
            <a:spLocks noGrp="1"/>
          </p:cNvSpPr>
          <p:nvPr>
            <p:ph type="sldNum" idx="62"/>
          </p:nvPr>
        </p:nvSpPr>
        <p:spPr>
          <a:xfrm>
            <a:off x="4399200" y="9555480"/>
            <a:ext cx="3367800" cy="49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6644133-7C82-4765-B646-29F67A7BDAF8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41600" cy="68504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1438640" y="6453360"/>
            <a:ext cx="758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2C7F3084-F934-4BC2-9632-3BFE0ACEFBA8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08440" cy="3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2440" cy="56232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8280" cy="51444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08440" cy="3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5"/>
          <p:cNvSpPr/>
          <p:nvPr/>
        </p:nvSpPr>
        <p:spPr>
          <a:xfrm>
            <a:off x="11444760" y="0"/>
            <a:ext cx="741600" cy="68504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7"/>
          <p:cNvSpPr/>
          <p:nvPr/>
        </p:nvSpPr>
        <p:spPr>
          <a:xfrm>
            <a:off x="0" y="6646680"/>
            <a:ext cx="121863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DejaVu Sans"/>
              </a:rPr>
              <a:t>Click to edit the title text format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DejaVu Sans"/>
              </a:rPr>
              <a:t>Click to edit the outline text format</a:t>
            </a:r>
            <a:endParaRPr b="0" lang="en-US" sz="3200" spc="-1" strike="noStrike"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DejaVu Sans"/>
              </a:rPr>
              <a:t>Second Outline Level</a:t>
            </a:r>
            <a:endParaRPr b="0" lang="en-US" sz="2800" spc="-1" strike="noStrike"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DejaVu Sans"/>
              </a:rPr>
              <a:t>Third Outline Level</a:t>
            </a:r>
            <a:endParaRPr b="0" lang="en-US" sz="2400" spc="-1" strike="noStrike"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DejaVu Sans"/>
              </a:rPr>
              <a:t>Fourth Outline Level</a:t>
            </a:r>
            <a:endParaRPr b="0" lang="en-US" sz="2000" spc="-1" strike="noStrike"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Fifth Outline Level</a:t>
            </a:r>
            <a:endParaRPr b="0" lang="en-US" sz="2000" spc="-1" strike="noStrike"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Sixth Outline Level</a:t>
            </a:r>
            <a:endParaRPr b="0" lang="en-US" sz="2000" spc="-1" strike="noStrike"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Seventh Outline Level</a:t>
            </a:r>
            <a:endParaRPr b="0" lang="en-US" sz="2000" spc="-1" strike="noStrike"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44760" y="0"/>
            <a:ext cx="741600" cy="68504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2"/>
          <p:cNvSpPr/>
          <p:nvPr/>
        </p:nvSpPr>
        <p:spPr>
          <a:xfrm>
            <a:off x="11438640" y="6453360"/>
            <a:ext cx="758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1CDA3130-2191-4726-B6F6-8378E6C3EED0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2240" y="1268280"/>
            <a:ext cx="9208440" cy="3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2440" cy="562320"/>
          </a:xfrm>
          <a:prstGeom prst="rect">
            <a:avLst/>
          </a:prstGeom>
          <a:ln w="0">
            <a:noFill/>
          </a:ln>
        </p:spPr>
      </p:pic>
      <p:pic>
        <p:nvPicPr>
          <p:cNvPr id="5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8280" cy="514440"/>
          </a:xfrm>
          <a:prstGeom prst="rect">
            <a:avLst/>
          </a:prstGeom>
          <a:ln w="0"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912240" y="1268280"/>
            <a:ext cx="9208440" cy="3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"/>
          <p:cNvSpPr/>
          <p:nvPr/>
        </p:nvSpPr>
        <p:spPr>
          <a:xfrm>
            <a:off x="11444760" y="0"/>
            <a:ext cx="741600" cy="68504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7"/>
          <p:cNvSpPr/>
          <p:nvPr/>
        </p:nvSpPr>
        <p:spPr>
          <a:xfrm>
            <a:off x="0" y="6646680"/>
            <a:ext cx="121863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DejaVu Sans"/>
              </a:rPr>
              <a:t>Click to edit the title text format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DejaVu Sans"/>
              </a:rPr>
              <a:t>Click to edit the outline text format</a:t>
            </a:r>
            <a:endParaRPr b="0" lang="en-US" sz="3200" spc="-1" strike="noStrike"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DejaVu Sans"/>
              </a:rPr>
              <a:t>Second Outline Level</a:t>
            </a:r>
            <a:endParaRPr b="0" lang="en-US" sz="2800" spc="-1" strike="noStrike"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DejaVu Sans"/>
              </a:rPr>
              <a:t>Third Outline Level</a:t>
            </a:r>
            <a:endParaRPr b="0" lang="en-US" sz="2400" spc="-1" strike="noStrike"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DejaVu Sans"/>
              </a:rPr>
              <a:t>Fourth Outline Level</a:t>
            </a:r>
            <a:endParaRPr b="0" lang="en-US" sz="2000" spc="-1" strike="noStrike"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Fifth Outline Level</a:t>
            </a:r>
            <a:endParaRPr b="0" lang="en-US" sz="2000" spc="-1" strike="noStrike"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Sixth Outline Level</a:t>
            </a:r>
            <a:endParaRPr b="0" lang="en-US" sz="2000" spc="-1" strike="noStrike"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Seventh Outline Level</a:t>
            </a:r>
            <a:endParaRPr b="0" lang="en-US" sz="2000" spc="-1" strike="noStrike"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1444760" y="0"/>
            <a:ext cx="741600" cy="68504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2"/>
          <p:cNvSpPr/>
          <p:nvPr/>
        </p:nvSpPr>
        <p:spPr>
          <a:xfrm>
            <a:off x="11438640" y="6453360"/>
            <a:ext cx="758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DE9E2AAC-2062-498B-8E31-EF9BE8B52A5D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912240" y="1268280"/>
            <a:ext cx="9208440" cy="3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2440" cy="562320"/>
          </a:xfrm>
          <a:prstGeom prst="rect">
            <a:avLst/>
          </a:prstGeom>
          <a:ln w="0">
            <a:noFill/>
          </a:ln>
        </p:spPr>
      </p:pic>
      <p:pic>
        <p:nvPicPr>
          <p:cNvPr id="9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8280" cy="514440"/>
          </a:xfrm>
          <a:prstGeom prst="rect">
            <a:avLst/>
          </a:prstGeom>
          <a:ln w="0">
            <a:noFill/>
          </a:ln>
        </p:spPr>
      </p:pic>
      <p:sp>
        <p:nvSpPr>
          <p:cNvPr id="97" name="CustomShape 4"/>
          <p:cNvSpPr/>
          <p:nvPr/>
        </p:nvSpPr>
        <p:spPr>
          <a:xfrm>
            <a:off x="912240" y="1268280"/>
            <a:ext cx="9208440" cy="3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5"/>
          <p:cNvSpPr/>
          <p:nvPr/>
        </p:nvSpPr>
        <p:spPr>
          <a:xfrm>
            <a:off x="11444760" y="0"/>
            <a:ext cx="741600" cy="68504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7"/>
          <p:cNvSpPr/>
          <p:nvPr/>
        </p:nvSpPr>
        <p:spPr>
          <a:xfrm>
            <a:off x="0" y="6646680"/>
            <a:ext cx="121863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DejaVu Sans"/>
              </a:rPr>
              <a:t>Click to edit the title text format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DejaVu Sans"/>
              </a:rPr>
              <a:t>Click to edit the outline text format</a:t>
            </a:r>
            <a:endParaRPr b="0" lang="en-US" sz="3200" spc="-1" strike="noStrike"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DejaVu Sans"/>
              </a:rPr>
              <a:t>Second Outline Level</a:t>
            </a:r>
            <a:endParaRPr b="0" lang="en-US" sz="2800" spc="-1" strike="noStrike"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DejaVu Sans"/>
              </a:rPr>
              <a:t>Third Outline Level</a:t>
            </a:r>
            <a:endParaRPr b="0" lang="en-US" sz="2400" spc="-1" strike="noStrike"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DejaVu Sans"/>
              </a:rPr>
              <a:t>Fourth Outline Level</a:t>
            </a:r>
            <a:endParaRPr b="0" lang="en-US" sz="2000" spc="-1" strike="noStrike"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Fifth Outline Level</a:t>
            </a:r>
            <a:endParaRPr b="0" lang="en-US" sz="2000" spc="-1" strike="noStrike"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Sixth Outline Level</a:t>
            </a:r>
            <a:endParaRPr b="0" lang="en-US" sz="2000" spc="-1" strike="noStrike"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Seventh Outline Level</a:t>
            </a:r>
            <a:endParaRPr b="0" lang="en-US" sz="2000" spc="-1" strike="noStrike"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1444760" y="0"/>
            <a:ext cx="741600" cy="68504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2"/>
          <p:cNvSpPr/>
          <p:nvPr/>
        </p:nvSpPr>
        <p:spPr>
          <a:xfrm>
            <a:off x="11438640" y="6453360"/>
            <a:ext cx="758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70A7B532-52CE-4F39-A82E-0938C6E03D90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912240" y="1268280"/>
            <a:ext cx="9208440" cy="3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1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2440" cy="562320"/>
          </a:xfrm>
          <a:prstGeom prst="rect">
            <a:avLst/>
          </a:prstGeom>
          <a:ln w="0">
            <a:noFill/>
          </a:ln>
        </p:spPr>
      </p:pic>
      <p:pic>
        <p:nvPicPr>
          <p:cNvPr id="142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8280" cy="514440"/>
          </a:xfrm>
          <a:prstGeom prst="rect">
            <a:avLst/>
          </a:prstGeom>
          <a:ln w="0">
            <a:noFill/>
          </a:ln>
        </p:spPr>
      </p:pic>
      <p:sp>
        <p:nvSpPr>
          <p:cNvPr id="143" name="CustomShape 4"/>
          <p:cNvSpPr/>
          <p:nvPr/>
        </p:nvSpPr>
        <p:spPr>
          <a:xfrm>
            <a:off x="11444760" y="1440"/>
            <a:ext cx="741600" cy="68504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5"/>
          <p:cNvSpPr/>
          <p:nvPr/>
        </p:nvSpPr>
        <p:spPr>
          <a:xfrm>
            <a:off x="11427480" y="6453360"/>
            <a:ext cx="758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1A613E87-908C-47DB-9C03-2EAC706E8B60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  <p:sp>
        <p:nvSpPr>
          <p:cNvPr id="145" name="CustomShape 7"/>
          <p:cNvSpPr/>
          <p:nvPr/>
        </p:nvSpPr>
        <p:spPr>
          <a:xfrm>
            <a:off x="0" y="6646680"/>
            <a:ext cx="121863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DejaVu Sans"/>
              </a:rPr>
              <a:t>Click to edit the title text format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DejaVu Sans"/>
              </a:rPr>
              <a:t>Click to edit the outline text format</a:t>
            </a:r>
            <a:endParaRPr b="0" lang="en-US" sz="3200" spc="-1" strike="noStrike"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DejaVu Sans"/>
              </a:rPr>
              <a:t>Second Outline Level</a:t>
            </a:r>
            <a:endParaRPr b="0" lang="en-US" sz="2800" spc="-1" strike="noStrike"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DejaVu Sans"/>
              </a:rPr>
              <a:t>Third Outline Level</a:t>
            </a:r>
            <a:endParaRPr b="0" lang="en-US" sz="2400" spc="-1" strike="noStrike"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DejaVu Sans"/>
              </a:rPr>
              <a:t>Fourth Outline Level</a:t>
            </a:r>
            <a:endParaRPr b="0" lang="en-US" sz="2000" spc="-1" strike="noStrike"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Fifth Outline Level</a:t>
            </a:r>
            <a:endParaRPr b="0" lang="en-US" sz="2000" spc="-1" strike="noStrike"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Sixth Outline Level</a:t>
            </a:r>
            <a:endParaRPr b="0" lang="en-US" sz="2000" spc="-1" strike="noStrike"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Seventh Outline Level</a:t>
            </a:r>
            <a:endParaRPr b="0" lang="en-US" sz="2000" spc="-1" strike="noStrike"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NI43U9UpkQo" TargetMode="External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<Relationship Id="rId4" Type="http://schemas.openxmlformats.org/officeDocument/2006/relationships/comments" Target="../comments/comment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omments" Target="../comments/comment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comments" Target="../comments/comment30.xml"/><Relationship Id="rId4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4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6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0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2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0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2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3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4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6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7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2.wmf"/><Relationship Id="rId3" Type="http://schemas.openxmlformats.org/officeDocument/2006/relationships/image" Target="../media/image13.wmf"/><Relationship Id="rId4" Type="http://schemas.openxmlformats.org/officeDocument/2006/relationships/image" Target="../media/image14.wmf"/><Relationship Id="rId5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527400" y="1412640"/>
            <a:ext cx="10361520" cy="114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Requirement Engineering</a:t>
            </a:r>
            <a:endParaRPr b="0" lang="en-US" sz="3200" spc="-1" strike="noStrike">
              <a:latin typeface="DejaVu Sans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527400" y="2852640"/>
            <a:ext cx="10361520" cy="236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3: Requirements Elicitation</a:t>
            </a:r>
            <a:endParaRPr b="0" lang="en-US" sz="24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en-US" sz="16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Anant Sujatanagarjuna</a:t>
            </a:r>
            <a:endParaRPr b="0" lang="en-US" sz="16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Rectangle 2"/>
          <p:cNvSpPr/>
          <p:nvPr/>
        </p:nvSpPr>
        <p:spPr>
          <a:xfrm>
            <a:off x="457200" y="2057400"/>
            <a:ext cx="10738800" cy="4566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1700" spc="-1" strike="noStrike">
                <a:solidFill>
                  <a:srgbClr val="000000"/>
                </a:solidFill>
                <a:latin typeface="DejaVu Sans"/>
                <a:ea typeface="DejaVu Sans"/>
              </a:rPr>
              <a:t>Youtube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→</a:t>
            </a:r>
            <a:r>
              <a:rPr b="0" lang="en-US" sz="17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7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endParaRPr b="0" lang="en-US" sz="1700" spc="-1" strike="noStrike">
              <a:latin typeface="DejaVu Sans"/>
            </a:endParaRPr>
          </a:p>
        </p:txBody>
      </p:sp>
      <p:pic>
        <p:nvPicPr>
          <p:cNvPr id="247" name="Grafik 2" descr=""/>
          <p:cNvPicPr/>
          <p:nvPr/>
        </p:nvPicPr>
        <p:blipFill>
          <a:blip r:embed="rId2"/>
          <a:stretch/>
        </p:blipFill>
        <p:spPr>
          <a:xfrm>
            <a:off x="2329920" y="2606040"/>
            <a:ext cx="6985800" cy="2758680"/>
          </a:xfrm>
          <a:prstGeom prst="rect">
            <a:avLst/>
          </a:prstGeom>
          <a:ln w="0">
            <a:noFill/>
          </a:ln>
        </p:spPr>
      </p:pic>
      <p:sp>
        <p:nvSpPr>
          <p:cNvPr id="248" name="PlaceHolder 13"/>
          <p:cNvSpPr/>
          <p:nvPr/>
        </p:nvSpPr>
        <p:spPr>
          <a:xfrm>
            <a:off x="542880" y="72468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Getting the Right Information is Tricky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49" name="Rechteck 7"/>
          <p:cNvSpPr/>
          <p:nvPr/>
        </p:nvSpPr>
        <p:spPr>
          <a:xfrm>
            <a:off x="542880" y="127116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Communication Problems – Telephone Game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Rectangle 2"/>
          <p:cNvSpPr/>
          <p:nvPr/>
        </p:nvSpPr>
        <p:spPr>
          <a:xfrm>
            <a:off x="457200" y="2057400"/>
            <a:ext cx="10738800" cy="4566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Consideration of all stakeholders</a:t>
            </a:r>
            <a:endParaRPr b="0" lang="en-US" sz="20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Communication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Stakeholders can not describe abstractly what they are doing, why they are doing it, nor what they need to be able to do things.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Requests are much too general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Presentation of new possibilities and their consequences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 like to keep their existing approaches 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It is difficult to invent new approaches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251" name="PlaceHolder 8"/>
          <p:cNvSpPr/>
          <p:nvPr/>
        </p:nvSpPr>
        <p:spPr>
          <a:xfrm>
            <a:off x="542880" y="72468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Getting the Right Information is Tricky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52" name="Rechteck 8"/>
          <p:cNvSpPr/>
          <p:nvPr/>
        </p:nvSpPr>
        <p:spPr>
          <a:xfrm>
            <a:off x="542880" y="127116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Communication Problems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ctangle 5"/>
          <p:cNvSpPr/>
          <p:nvPr/>
        </p:nvSpPr>
        <p:spPr>
          <a:xfrm>
            <a:off x="457200" y="2057400"/>
            <a:ext cx="10738800" cy="4566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Conflicts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Cause of power struggles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Cause of opposition against charges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Priorities 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Stakeholders want too much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Stakeholders always add new ideas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254" name="PlaceHolder 9"/>
          <p:cNvSpPr/>
          <p:nvPr/>
        </p:nvSpPr>
        <p:spPr>
          <a:xfrm>
            <a:off x="542880" y="72468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Getting the Right Information is Tricky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55" name="Rechteck 9"/>
          <p:cNvSpPr/>
          <p:nvPr/>
        </p:nvSpPr>
        <p:spPr>
          <a:xfrm>
            <a:off x="542880" y="127116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Communication Problems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335520" y="4406760"/>
            <a:ext cx="10747440" cy="13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Requirement sources</a:t>
            </a:r>
            <a:endParaRPr b="0" lang="en-US" sz="3000" spc="-1" strike="noStrike">
              <a:latin typeface="DejaVu Sans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335520" y="2906640"/>
            <a:ext cx="10747440" cy="149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Sources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59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Sources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60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1080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Three kinds of requirement sources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People or organizations that influence the requirements of a system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users, operators, developers, architects, testers, ...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Contain important information that can provide requirements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e.g., standards, legal documents, requirements documents, error reports of legacy systems, ...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Systems in operation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Legacy/predecessor systems or computer systems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/>
          </p:nvPr>
        </p:nvSpPr>
        <p:spPr>
          <a:xfrm>
            <a:off x="465840" y="1828800"/>
            <a:ext cx="10730160" cy="4579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rmAutofit/>
          </a:bodyPr>
          <a:p>
            <a:pPr marL="216000" indent="-216000">
              <a:lnSpc>
                <a:spcPct val="9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Previous functions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spcBef>
                <a:spcPts val="32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 secretary organized meetings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9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Problems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spcBef>
                <a:spcPts val="32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 status of the organization is not recognizable for everyone, takes too long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9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Objectives for new functions / systems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spcBef>
                <a:spcPts val="32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 transparent organization, faster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9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Factors of success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spcBef>
                <a:spcPts val="32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 organizing a typical meeting within one day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9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Basic system architecture (how much components, partitioning)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spcBef>
                <a:spcPts val="32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 install software for every employee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263" name="Rechteck 5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Type of Knowledge to Gain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64" name="PlaceHolder 15"/>
          <p:cNvSpPr/>
          <p:nvPr/>
        </p:nvSpPr>
        <p:spPr>
          <a:xfrm>
            <a:off x="542880" y="72288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Sources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/>
          </p:nvPr>
        </p:nvSpPr>
        <p:spPr>
          <a:xfrm>
            <a:off x="465840" y="1828800"/>
            <a:ext cx="10730160" cy="4579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DejaVu Sans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DejaVu Sans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DejaVu Sans"/>
            </a:endParaRPr>
          </a:p>
          <a:p>
            <a:pPr marL="216000" indent="-216000">
              <a:lnSpc>
                <a:spcPct val="90000"/>
              </a:lnSpc>
              <a:spcBef>
                <a:spcPts val="865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Realistic Solutions</a:t>
            </a:r>
            <a:endParaRPr b="0" lang="en-US" sz="2000" spc="-1" strike="noStrike">
              <a:latin typeface="DejaVu San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 System is gathering data, people are solving problems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Consequences and risks</a:t>
            </a:r>
            <a:endParaRPr b="0" lang="en-US" sz="2000" spc="-1" strike="noStrike">
              <a:latin typeface="DejaVu San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 too little freedom of decision for participants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266" name="Rechteck 21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Type of Knowledge to Gain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67" name="PlaceHolder 43"/>
          <p:cNvSpPr/>
          <p:nvPr/>
        </p:nvSpPr>
        <p:spPr>
          <a:xfrm>
            <a:off x="542880" y="72288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Sources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/>
          </p:nvPr>
        </p:nvSpPr>
        <p:spPr>
          <a:xfrm>
            <a:off x="465840" y="1843200"/>
            <a:ext cx="10730160" cy="4353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28600" indent="-2286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  <a:tabLst>
                <a:tab algn="l" pos="0"/>
              </a:tabLst>
            </a:pPr>
            <a:endParaRPr b="0" lang="en-US" sz="3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Customer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Actual and potential customers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Project leader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Business manager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User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Old and new users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</p:txBody>
      </p:sp>
      <p:sp>
        <p:nvSpPr>
          <p:cNvPr id="269" name="Rechteck 5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Typical Stakeholders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70" name="PlaceHolder 16"/>
          <p:cNvSpPr/>
          <p:nvPr/>
        </p:nvSpPr>
        <p:spPr>
          <a:xfrm>
            <a:off x="542880" y="72396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Sources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/>
          </p:nvPr>
        </p:nvSpPr>
        <p:spPr>
          <a:xfrm>
            <a:off x="458280" y="1339200"/>
            <a:ext cx="10737720" cy="5056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rmAutofit/>
          </a:bodyPr>
          <a:p>
            <a:pPr marL="228600" indent="-2286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  <a:tabLst>
                <a:tab algn="l" pos="0"/>
              </a:tabLst>
            </a:pPr>
            <a:endParaRPr b="0" lang="en-US" sz="3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Developer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Product marketing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Project leader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Technical leader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Architect / Designer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Developer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Tester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Legal Department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Maybe in different locations, maybe in competing divisions</a:t>
            </a: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</p:txBody>
      </p:sp>
      <p:sp>
        <p:nvSpPr>
          <p:cNvPr id="272" name="Rechteck 5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Typical Stakeholders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73" name="PlaceHolder 17"/>
          <p:cNvSpPr/>
          <p:nvPr/>
        </p:nvSpPr>
        <p:spPr>
          <a:xfrm>
            <a:off x="542880" y="72396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Sources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Sources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75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Significance of Stakeholders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76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Stakeholders are the main source of requirements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Missing stakeholders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→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Missing requirements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Leads to change requests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Retroactive changes are expensive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all stakeholders are equally important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stakeholders also require prioritization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Never tell them!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Maintain checklists of all stakeholders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4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General Requirements Engineering Process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193" name="Rechteck 186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latin typeface="DejaVu Sans"/>
            </a:endParaRPr>
          </a:p>
        </p:txBody>
      </p:sp>
      <p:pic>
        <p:nvPicPr>
          <p:cNvPr id="194" name="Grafik 5" descr=""/>
          <p:cNvPicPr/>
          <p:nvPr/>
        </p:nvPicPr>
        <p:blipFill>
          <a:blip r:embed="rId1"/>
          <a:stretch/>
        </p:blipFill>
        <p:spPr>
          <a:xfrm>
            <a:off x="542880" y="2387520"/>
            <a:ext cx="10100880" cy="2078280"/>
          </a:xfrm>
          <a:prstGeom prst="rect">
            <a:avLst/>
          </a:prstGeom>
          <a:ln w="0">
            <a:noFill/>
          </a:ln>
        </p:spPr>
      </p:pic>
      <p:sp>
        <p:nvSpPr>
          <p:cNvPr id="195" name="Rahmen 6"/>
          <p:cNvSpPr/>
          <p:nvPr/>
        </p:nvSpPr>
        <p:spPr>
          <a:xfrm>
            <a:off x="474120" y="2297880"/>
            <a:ext cx="1816920" cy="2257200"/>
          </a:xfrm>
          <a:prstGeom prst="frame">
            <a:avLst>
              <a:gd name="adj1" fmla="val 1311"/>
            </a:avLst>
          </a:prstGeom>
          <a:solidFill>
            <a:srgbClr val="ff0000"/>
          </a:solidFill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Sources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79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Maintenance of Stakeholder Data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80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Use tables and spreadsheets to handle stakeholder data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For each stakeholder, maintain at least: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name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function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Additional personal and contact data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Temporal and spatial availability during the project progress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Relevance of the stakeholder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Area and extent of expertise of the stakeholder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Goals in interests regarding the project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Sources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83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Handling Stakeholders Throughout the Project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84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Continuous exchange of information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Periodic status updates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Continuous involvement turns stakeholders from affected by the project into collaborators</a:t>
            </a:r>
            <a:endParaRPr b="0" lang="en-US" sz="18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Principally affected stakeholders vs. well-integrated, jointly responsible stakeholders</a:t>
            </a:r>
            <a:endParaRPr b="0" lang="en-US" sz="16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Lack of attention may lead to overcritical stakeholders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However, stakeholders might not be motivated from the beginning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→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e.g., they like the existing legacy system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 supports project management with convincing stakeholders of the benefit of a project</a:t>
            </a:r>
            <a:endParaRPr b="0" lang="en-US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Sources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87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Agreement with Stakeholders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88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agreements with stakeholders are often useful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Avoid misunderstandings and disputes regarding competence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Such agreements should include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Tasks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Responsibilities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Managerial authority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Individual goals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Communication paths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Feedback loops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50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Sources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91" name="Rechteck 22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Agreement with Stakeholders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92" name="HSN-Hierarchy 3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US" sz="3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be informal (“shaking hands”) or formal with written documents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Should be signed of by the management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Sources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95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Tasks of the Requirements Engineer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96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Speaks language of the stakeholders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Becomes thoroughly familiar with the application domain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Creates a requirements document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Is able to get work results across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Maintains a respectful relationship with any stakeholder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Presents ideas and alternatives as well as realizations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Allows stakeholders to demand properties that make the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user-friendly and simple.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Ensures that the system satisfies the functional and qualitative demands of the stakeholders</a:t>
            </a:r>
            <a:endParaRPr b="0" lang="en-US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Sources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99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Tasks of the Stakeholder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00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Introduce the requirements engineer into the application domain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Supply the requirements engineer with requirements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Documents requirements assiduously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Make timely decisions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Respect the requirements engineer’s estimates of costs and feasibility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Prioritize requirements</a:t>
            </a:r>
            <a:endParaRPr b="0" lang="en-US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Sources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03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Tasks of the Stakeholder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04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Inspect requirements that the requirements engineer documents, such as prototypes, etc.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Communicate changes in the requirements immediately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Adhere to the predetermined change process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Respect the requirements engineering process that has been instated</a:t>
            </a:r>
            <a:endParaRPr b="0" lang="en-US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335520" y="4406760"/>
            <a:ext cx="10747440" cy="13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Elicitation Techniques</a:t>
            </a:r>
            <a:endParaRPr b="0" lang="en-US" sz="3000" spc="-1" strike="noStrike">
              <a:latin typeface="DejaVu Sans"/>
            </a:endParaRPr>
          </a:p>
        </p:txBody>
      </p:sp>
      <p:sp>
        <p:nvSpPr>
          <p:cNvPr id="307" name="CustomShape 2"/>
          <p:cNvSpPr/>
          <p:nvPr/>
        </p:nvSpPr>
        <p:spPr>
          <a:xfrm>
            <a:off x="335520" y="2906640"/>
            <a:ext cx="10747440" cy="149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09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10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Support the identification of the conscious, unconscious, and subconscious requirements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universal method!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 must match the project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Factors for choosing a technique are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distinction between conscious, unconscious and subconscious requirements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Time and budget constraints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Availability of stakeholders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Experience with a particular technique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Chances and risks of the project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Combination of different techniques minimizes risks</a:t>
            </a:r>
            <a:endParaRPr b="0" lang="en-US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13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14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15" name="Tabelle 2"/>
          <p:cNvGraphicFramePr/>
          <p:nvPr/>
        </p:nvGraphicFramePr>
        <p:xfrm>
          <a:off x="732960" y="1813320"/>
          <a:ext cx="9979920" cy="4518720"/>
        </p:xfrm>
        <a:graphic>
          <a:graphicData uri="http://schemas.openxmlformats.org/drawingml/2006/table">
            <a:tbl>
              <a:tblPr/>
              <a:tblGrid>
                <a:gridCol w="1930320"/>
                <a:gridCol w="1930320"/>
                <a:gridCol w="1930320"/>
                <a:gridCol w="1930320"/>
                <a:gridCol w="2259000"/>
              </a:tblGrid>
              <a:tr h="8877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Survey Techniques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Creativity Techniques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Document-centric Techniques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Observation Techniques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Support Techniques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224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Interviews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Brainstorming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System Archaeology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Field Observation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Mind Mapping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480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Questionnaires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Brainstorming Paradox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Perspective-based Reading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Apprenticing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Workshops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244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Change of Perspective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Reuse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CRC Cards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5880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Analogy Technique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Audio and Video Recording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244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Use Case Modeling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5712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Prototypes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/>
          </p:nvPr>
        </p:nvSpPr>
        <p:spPr>
          <a:xfrm>
            <a:off x="465840" y="1339200"/>
            <a:ext cx="11518920" cy="4857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StarSymbol"/>
              <a:buAutoNum type="arabicPlain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Getting the Right Information is Tricky</a:t>
            </a: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Arial"/>
              </a:rPr>
              <a:t>	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StarSymbol"/>
              <a:buAutoNum type="arabicPlain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Arial"/>
              </a:rPr>
              <a:t>Requirement Sources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StarSymbol"/>
              <a:buAutoNum type="arabicPlain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Arial"/>
              </a:rPr>
              <a:t>Elicitation Techniques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StarSymbol"/>
              <a:buAutoNum type="arabicPlain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Arial"/>
              </a:rPr>
              <a:t>Assistance/Support Techniques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197" name="Text Box 2"/>
          <p:cNvSpPr/>
          <p:nvPr/>
        </p:nvSpPr>
        <p:spPr>
          <a:xfrm>
            <a:off x="0" y="6858000"/>
            <a:ext cx="12185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HSN:/RE as part of Software Engineering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198" name="PlaceHolder 10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3: Requirements Elicitation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199" name="Rechteck 243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ext Box 49"/>
          <p:cNvSpPr/>
          <p:nvPr/>
        </p:nvSpPr>
        <p:spPr>
          <a:xfrm>
            <a:off x="2001960" y="3708720"/>
            <a:ext cx="1613880" cy="81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p = possible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g = good</a:t>
            </a:r>
            <a:endParaRPr b="0" lang="en-US" sz="1600" spc="-1" strike="noStrike">
              <a:latin typeface="DejaVu San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v = very good</a:t>
            </a:r>
            <a:endParaRPr b="0" lang="en-US" sz="1600" spc="-1" strike="noStrike">
              <a:latin typeface="DejaVu Sans"/>
            </a:endParaRPr>
          </a:p>
        </p:txBody>
      </p:sp>
      <p:sp>
        <p:nvSpPr>
          <p:cNvPr id="317" name="CustomShape 5"/>
          <p:cNvSpPr/>
          <p:nvPr/>
        </p:nvSpPr>
        <p:spPr>
          <a:xfrm>
            <a:off x="263520" y="6411600"/>
            <a:ext cx="1091808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S. Lauesen (2002) – Software Requirements – Styles and Techniques</a:t>
            </a:r>
            <a:endParaRPr b="0" lang="en-US" sz="900" spc="-1" strike="noStrike">
              <a:latin typeface="DejaVu Sans"/>
            </a:endParaRPr>
          </a:p>
        </p:txBody>
      </p:sp>
      <p:pic>
        <p:nvPicPr>
          <p:cNvPr id="318" name="Grafik 2" descr=""/>
          <p:cNvPicPr/>
          <p:nvPr/>
        </p:nvPicPr>
        <p:blipFill>
          <a:blip r:embed="rId1"/>
          <a:stretch/>
        </p:blipFill>
        <p:spPr>
          <a:xfrm>
            <a:off x="5619240" y="1320840"/>
            <a:ext cx="4226400" cy="5154840"/>
          </a:xfrm>
          <a:prstGeom prst="rect">
            <a:avLst/>
          </a:prstGeom>
          <a:ln w="0">
            <a:noFill/>
          </a:ln>
        </p:spPr>
      </p:pic>
      <p:sp>
        <p:nvSpPr>
          <p:cNvPr id="319" name="PlaceHolder 18"/>
          <p:cNvSpPr/>
          <p:nvPr/>
        </p:nvSpPr>
        <p:spPr>
          <a:xfrm>
            <a:off x="542880" y="72216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20" name="Rechteck 10"/>
          <p:cNvSpPr/>
          <p:nvPr/>
        </p:nvSpPr>
        <p:spPr>
          <a:xfrm>
            <a:off x="542880" y="126756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Aquisition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21" name="Stern: 5 Zacken 2"/>
          <p:cNvSpPr/>
          <p:nvPr/>
        </p:nvSpPr>
        <p:spPr>
          <a:xfrm>
            <a:off x="9950040" y="911520"/>
            <a:ext cx="519480" cy="49932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/>
          </p:nvPr>
        </p:nvSpPr>
        <p:spPr>
          <a:xfrm>
            <a:off x="612720" y="1697400"/>
            <a:ext cx="10414440" cy="4327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Interview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More time consuming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Requires explicit integration of standpoints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Allows better adaptation on background of the interviewed person and interests of the interviewee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Observations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Most complicated technique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Least impact of presumptions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323" name="CustomShape 5"/>
          <p:cNvSpPr/>
          <p:nvPr/>
        </p:nvSpPr>
        <p:spPr>
          <a:xfrm>
            <a:off x="263520" y="6411600"/>
            <a:ext cx="1091808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A.M. Hickey, A.M. Davis (2003)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Elicitation Technique Selection: How do Experts do it?</a:t>
            </a: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 </a:t>
            </a:r>
            <a:endParaRPr b="0" lang="en-US" sz="900" spc="-1" strike="noStrike">
              <a:latin typeface="DejaVu Sans"/>
            </a:endParaRPr>
          </a:p>
        </p:txBody>
      </p:sp>
      <p:sp>
        <p:nvSpPr>
          <p:cNvPr id="324" name="PlaceHolder 19"/>
          <p:cNvSpPr/>
          <p:nvPr/>
        </p:nvSpPr>
        <p:spPr>
          <a:xfrm>
            <a:off x="542880" y="72216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25" name="Rechteck 11"/>
          <p:cNvSpPr/>
          <p:nvPr/>
        </p:nvSpPr>
        <p:spPr>
          <a:xfrm>
            <a:off x="542880" y="126756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The most common / important techniques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4"/>
          <p:cNvSpPr/>
          <p:nvPr/>
        </p:nvSpPr>
        <p:spPr>
          <a:xfrm>
            <a:off x="263520" y="6411600"/>
            <a:ext cx="1091808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A.M. Hickey, A.M. Davis (2003)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Elicitation Technique Selection: How do Experts do it?</a:t>
            </a: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 </a:t>
            </a:r>
            <a:endParaRPr b="0" lang="en-US" sz="900" spc="-1" strike="noStrike">
              <a:latin typeface="DejaVu Sans"/>
            </a:endParaRPr>
          </a:p>
        </p:txBody>
      </p:sp>
      <p:sp>
        <p:nvSpPr>
          <p:cNvPr id="327" name="PlaceHolder 30"/>
          <p:cNvSpPr/>
          <p:nvPr/>
        </p:nvSpPr>
        <p:spPr>
          <a:xfrm>
            <a:off x="542880" y="72216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28" name="Rechteck 17"/>
          <p:cNvSpPr/>
          <p:nvPr/>
        </p:nvSpPr>
        <p:spPr>
          <a:xfrm>
            <a:off x="542880" y="126756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The most common / important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29" name="PlaceHolder 31"/>
          <p:cNvSpPr/>
          <p:nvPr/>
        </p:nvSpPr>
        <p:spPr>
          <a:xfrm>
            <a:off x="612720" y="1687680"/>
            <a:ext cx="10727280" cy="43279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Workshop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Frequently used technique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Relative little expenditure of time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Fundamental for team creation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Creates new ideas (→ Vision workshop)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Problems with social structures, focus on hot spots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Other techniques may be used in addition</a:t>
            </a:r>
            <a:endParaRPr b="0" lang="en-US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31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Survey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32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PlaceHolder 1"/>
          <p:cNvSpPr>
            <a:spLocks noGrp="1"/>
          </p:cNvSpPr>
          <p:nvPr>
            <p:ph/>
          </p:nvPr>
        </p:nvSpPr>
        <p:spPr>
          <a:xfrm>
            <a:off x="55764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requirements engineer asks questions, the stakeholders answer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Driven by the requirements engineer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Possible that stakeholder concerns are missed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Used for eliciting explicit knowledge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Conscious requirements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Assumptions: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All respondents are capable of explicitly expressing their knowledge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All respondents are committed to invest time and effort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35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Survey Techniques – Interviews 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36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be employed during the entire development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 prepares questions beforehand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Might be the same for multiple stakeholders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 that arise during the interview can be discussed immediately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Clever questions may uncover subconscious requirements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Experienced interviewers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control the course of the conversation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commit themselves to each stakeholder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inquire about specific aspects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Drawback of interviews: very time-consuming</a:t>
            </a:r>
            <a:endParaRPr b="0" lang="en-US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/>
          </p:nvPr>
        </p:nvSpPr>
        <p:spPr>
          <a:xfrm>
            <a:off x="557640" y="1339200"/>
            <a:ext cx="10512360" cy="5058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Preparation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Analysis of documents (e.g. scenarios, previous work documents)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Prepare questions (with at least one domain expert)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Performance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Two interviewers if possible (Analyst; Transcript writer) 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Single or multiple person interviews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Maybe recording on tape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Analysis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Analysis / Summary of answers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Feedback to participants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</p:txBody>
      </p:sp>
      <p:sp>
        <p:nvSpPr>
          <p:cNvPr id="339" name="PlaceHolder 20"/>
          <p:cNvSpPr/>
          <p:nvPr/>
        </p:nvSpPr>
        <p:spPr>
          <a:xfrm>
            <a:off x="542880" y="72216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40" name="Rechteck 12"/>
          <p:cNvSpPr/>
          <p:nvPr/>
        </p:nvSpPr>
        <p:spPr>
          <a:xfrm>
            <a:off x="542880" y="126756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Survey Techniques – Interviews 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/>
          </p:nvPr>
        </p:nvSpPr>
        <p:spPr>
          <a:xfrm>
            <a:off x="557640" y="1339200"/>
            <a:ext cx="10730520" cy="4858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228600" indent="-228600">
              <a:lnSpc>
                <a:spcPct val="104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DejaVu Sans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Purpose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Define the purpose of the interview explicitly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90000"/>
              </a:lnSpc>
              <a:spcBef>
                <a:spcPts val="187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Participants (interviewees)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Invite participants, taking the object of the interview into account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Communicate with participants (invitation, purpose and background)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90000"/>
              </a:lnSpc>
              <a:spcBef>
                <a:spcPts val="187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Location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Select a suitable location for the interview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90000"/>
              </a:lnSpc>
              <a:spcBef>
                <a:spcPts val="187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Questions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Prepare open and closed questions, where possible with a specific context (with at least one domain expert)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Avoid leading questions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90000"/>
              </a:lnSpc>
              <a:spcBef>
                <a:spcPts val="187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Interviewer → Make yourself familiar with the participants and their terminology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342" name="PlaceHolder 21"/>
          <p:cNvSpPr/>
          <p:nvPr/>
        </p:nvSpPr>
        <p:spPr>
          <a:xfrm>
            <a:off x="542880" y="72252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43" name="Rechteck 13"/>
          <p:cNvSpPr/>
          <p:nvPr/>
        </p:nvSpPr>
        <p:spPr>
          <a:xfrm>
            <a:off x="542880" y="126792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Survey Techniques – Prepare an Interview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/>
          </p:nvPr>
        </p:nvSpPr>
        <p:spPr>
          <a:xfrm>
            <a:off x="557640" y="1339200"/>
            <a:ext cx="10730520" cy="4858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Introduction 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What is the interview good for?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What will happen with the answers?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The questionnaire  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Start general, progress to more specific issues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Mixture of open and closed questions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Active listening! (esp. paraphrasing)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Ensure non-verbal communication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Prevent typical mistakes:</a:t>
            </a:r>
            <a:endParaRPr b="0" lang="en-US" sz="18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Deviation from topic</a:t>
            </a:r>
            <a:endParaRPr b="0" lang="en-US" sz="16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Answers too general</a:t>
            </a:r>
            <a:endParaRPr b="0" lang="en-US" sz="16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Uneasy atmosphere (noise, interruptions, etc.)</a:t>
            </a:r>
            <a:endParaRPr b="0" lang="en-US" sz="1600" spc="-1" strike="noStrike">
              <a:latin typeface="DejaVu Sans"/>
            </a:endParaRPr>
          </a:p>
        </p:txBody>
      </p:sp>
      <p:sp>
        <p:nvSpPr>
          <p:cNvPr id="345" name="PlaceHolder 22"/>
          <p:cNvSpPr/>
          <p:nvPr/>
        </p:nvSpPr>
        <p:spPr>
          <a:xfrm>
            <a:off x="542880" y="72288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46" name="Rechteck 14"/>
          <p:cNvSpPr/>
          <p:nvPr/>
        </p:nvSpPr>
        <p:spPr>
          <a:xfrm>
            <a:off x="542880" y="126828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Survey Techniques – Conduct an Interview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/>
          </p:nvPr>
        </p:nvSpPr>
        <p:spPr>
          <a:xfrm>
            <a:off x="465840" y="1339200"/>
            <a:ext cx="11520000" cy="4858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Finish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Comment on the first impression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Outline further activities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Thank the interviewed person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Interviewed person has the final say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348" name="Rechteck 15"/>
          <p:cNvSpPr/>
          <p:nvPr/>
        </p:nvSpPr>
        <p:spPr>
          <a:xfrm>
            <a:off x="542880" y="126864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Survey Techniques – Conduct an Interview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49" name="PlaceHolder 23"/>
          <p:cNvSpPr/>
          <p:nvPr/>
        </p:nvSpPr>
        <p:spPr>
          <a:xfrm>
            <a:off x="542880" y="72432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/>
          </p:nvPr>
        </p:nvSpPr>
        <p:spPr>
          <a:xfrm>
            <a:off x="465840" y="1339200"/>
            <a:ext cx="11520000" cy="4858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Write a protocol of the interview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Document explicitly gained requirements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Revise your models and scenarios used for the interview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Make a to-do-List of the remaining questions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Further communication with the interviewed persons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Give them your results, so they can check and confirm them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Identify conflicts between the requirements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Try to resolve identified conflicts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351" name="PlaceHolder 24"/>
          <p:cNvSpPr/>
          <p:nvPr/>
        </p:nvSpPr>
        <p:spPr>
          <a:xfrm>
            <a:off x="542880" y="72288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52" name="Rechteck 16"/>
          <p:cNvSpPr/>
          <p:nvPr/>
        </p:nvSpPr>
        <p:spPr>
          <a:xfrm>
            <a:off x="542880" y="126828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Survey Techniques – Post-processing the Interview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335520" y="4406760"/>
            <a:ext cx="10747440" cy="13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Getting the Right Information is Tricky</a:t>
            </a:r>
            <a:endParaRPr b="0" lang="en-US" sz="3000" spc="-1" strike="noStrike">
              <a:latin typeface="DejaVu Sans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335520" y="2906640"/>
            <a:ext cx="10747440" cy="149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54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Survey Techniques – Questionnaires 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55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Only viable option for a large number of participants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Cheap and time efficient in comparison to interviews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May use online questionnaire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use different kinds of questions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Open questions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What do you think is the most important feature of the new system?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Closed questions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 you think the new system requires a GUI?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Closed questions better suited for less experienced stakeholders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2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58" name="Rechteck 18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Survey Techniques – Questionnaires 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59" name="HSN-Hierarchy 1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US" sz="3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Drawbacks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Only for eliciting requirements known or conjectured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able to pose additional question due to feedback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immediate feedback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Forgotten or badly phrased questions possible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62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63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64" name="Tabelle 2"/>
          <p:cNvGraphicFramePr/>
          <p:nvPr/>
        </p:nvGraphicFramePr>
        <p:xfrm>
          <a:off x="732960" y="1813320"/>
          <a:ext cx="9979920" cy="4518720"/>
        </p:xfrm>
        <a:graphic>
          <a:graphicData uri="http://schemas.openxmlformats.org/drawingml/2006/table">
            <a:tbl>
              <a:tblPr/>
              <a:tblGrid>
                <a:gridCol w="1930320"/>
                <a:gridCol w="1930320"/>
                <a:gridCol w="1930320"/>
                <a:gridCol w="1930320"/>
                <a:gridCol w="2259000"/>
              </a:tblGrid>
              <a:tr h="8877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Survey Techniques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Creativity Techniques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Document-centric Techniques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Observation Techniques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Support Techniques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224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Interviews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Brainstorming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System Archaeology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Field Observation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Mind Mapping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480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Questionnaires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Brainstorming Paradox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Perspective-based Reading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Apprenticing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Workshops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244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Change of Perspective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Reuse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CRC Cards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5880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Analogy Technique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Audio and Video Recording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244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Use Case Modeling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5712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Prototypes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66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Creativity Techniques 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67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Well-suited for: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Outlining an initial vision of a system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Developing innovative requirements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Eliciting excitement factors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well-suited for getting fine-grained requirements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Techniques yield general ideas about possible requirements, not specifics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Especially unsuited for complex charting of system behavior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70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Creativity Techniques – Brainstorming  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71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Fixed timeframe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Usually in groups of 5 to 10 people</a:t>
            </a: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Moderator documents ideas without discussing, judging, or commenting on them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Participants expand and modify ideas to add new ones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Once the ideas are collected, they are discussed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Each idea is subjected to thorough analysis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Especially effective if different stakeholders are involved</a:t>
            </a:r>
            <a:endParaRPr b="0" lang="en-US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74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Creativity Techniques – Brainstorming  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75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Large number of ideas can be collected in a short amount of time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People can expand on ideas collaboratively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Unbiased collection allows new ideas and solutions to pop up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Effectiveness depends on the group dynamics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Varied levels of dominance effectively reduce number of participants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Other techniques better suited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6-3-5 method: six participants, three ideas each, fivefold hand-off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78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Creativity Techniques – Brainstorming Paradox  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79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Variant of brainstorming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Collects events that must not occur, instead of ideas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Develops measures to prevent the events</a:t>
            </a: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Well-suited for the early identification of risks and countermeasures</a:t>
            </a: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Same advantages and drawbacks as brainstorming</a:t>
            </a:r>
            <a:endParaRPr b="0" lang="en-US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82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Creativity Techniques – Change of Perspective  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83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Involved people change their perspective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Most popular: Six Thinking Hats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Approach a problem from six different perspectives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Information: what is available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Emotions: intuitive reactions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Discernment: logical analysis of reasons to be cautious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38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86" name="Rechteck 1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Creativity Techniques – Change of Perspective  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87" name="HSN-Hierarchy 2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362600" cy="48542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US" sz="32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Optimistic response: logically identifying benefits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Creativity: provocation and investigation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Ordered: overview over processes, “big picture”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Solutions approach the problems from different standpoints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Stakeholders convinced of their opinion are persuaded to adopt a different point of view</a:t>
            </a:r>
            <a:endParaRPr b="0" lang="en-US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90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Creativity Techniques – Analogy Technique  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91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Provide an analogy for the system or a partial problem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Discuss the analogy instead of the system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Draw conclusions for the real system based on the analogy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Assumes that each participant is capable of analogous thinking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be applied in the open or covertly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Covert application</a:t>
            </a:r>
            <a:endParaRPr b="0" lang="en-US" sz="18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Only the requirements engineer knows the relationship to the real system</a:t>
            </a:r>
            <a:endParaRPr b="0" lang="en-US" sz="16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Participants only know the analogy</a:t>
            </a:r>
            <a:endParaRPr b="0" lang="en-US" sz="16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 responsible to map everything back to the real world</a:t>
            </a:r>
            <a:endParaRPr b="0" lang="en-US" sz="16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Open application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Everybody knows the relationship to the real system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393" name="Stern: 5 Zacken 1"/>
          <p:cNvSpPr/>
          <p:nvPr/>
        </p:nvSpPr>
        <p:spPr>
          <a:xfrm>
            <a:off x="9950040" y="915480"/>
            <a:ext cx="519480" cy="49932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5"/>
          <p:cNvSpPr/>
          <p:nvPr/>
        </p:nvSpPr>
        <p:spPr>
          <a:xfrm>
            <a:off x="542880" y="72252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Getting the Right Information is Tricky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03" name="Rechteck 1"/>
          <p:cNvSpPr/>
          <p:nvPr/>
        </p:nvSpPr>
        <p:spPr>
          <a:xfrm>
            <a:off x="542880" y="127116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Requirements Engineering = Communication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04" name="Rectangle 4"/>
          <p:cNvSpPr/>
          <p:nvPr/>
        </p:nvSpPr>
        <p:spPr>
          <a:xfrm>
            <a:off x="493560" y="1828800"/>
            <a:ext cx="10846440" cy="4566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 Software Engineering (SE) we can assume that there exists prior documentation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→  </a:t>
            </a:r>
            <a:r>
              <a:rPr b="1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But not in Requirements Engineering</a:t>
            </a:r>
            <a:endParaRPr b="0" lang="en-US" sz="20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95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96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97" name="Tabelle 2"/>
          <p:cNvGraphicFramePr/>
          <p:nvPr/>
        </p:nvGraphicFramePr>
        <p:xfrm>
          <a:off x="732960" y="1813320"/>
          <a:ext cx="9979920" cy="4518720"/>
        </p:xfrm>
        <a:graphic>
          <a:graphicData uri="http://schemas.openxmlformats.org/drawingml/2006/table">
            <a:tbl>
              <a:tblPr/>
              <a:tblGrid>
                <a:gridCol w="1930320"/>
                <a:gridCol w="1930320"/>
                <a:gridCol w="1930320"/>
                <a:gridCol w="1930320"/>
                <a:gridCol w="2259000"/>
              </a:tblGrid>
              <a:tr h="8877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Survey Techniques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Creativity Techniques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Document-centric Techniques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Observation Techniques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Support Techniques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224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Interviews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Brainstorming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System Archaeology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Field Observation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Mind Mapping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480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Questionnaires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Brainstorming Paradox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Perspective-based Reading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Apprenticing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Workshops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244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Change of Perspective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Reuse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CRC Cards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5880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Analogy Technique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Audio and Video Recording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244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Use Case Modeling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5712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Prototypes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99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Document-centric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00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Reuse of solutions and experiences made with existing systems</a:t>
            </a: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Used when a legacy system is replaced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Make sure that the new system covers all important features of the legacy system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Should be combined with other techniques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of the elicited requirements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Discovery of new requirements impossible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/>
          </p:nvPr>
        </p:nvSpPr>
        <p:spPr>
          <a:xfrm>
            <a:off x="465840" y="2057400"/>
            <a:ext cx="10730520" cy="4140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Document analysis is an important part of requirements elicitation</a:t>
            </a: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Typical types of documents: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Development documents (of current or earlier systems)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Standards &amp; Norms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Compliance (legal information)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403" name="PlaceHolder 133"/>
          <p:cNvSpPr/>
          <p:nvPr/>
        </p:nvSpPr>
        <p:spPr>
          <a:xfrm>
            <a:off x="542880" y="71856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04" name="Rechteck 401"/>
          <p:cNvSpPr/>
          <p:nvPr/>
        </p:nvSpPr>
        <p:spPr>
          <a:xfrm>
            <a:off x="542880" y="127116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Document-centric Techniques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06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Document-centric Techniques – System Archaeology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07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Extracts information from documentation or implementations of existing systems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Legacy systems or competitor’s system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recover lost knowledge about system logic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logic is elicited anew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Yields large amount of detailed requirements</a:t>
            </a:r>
            <a:endParaRPr b="0" lang="en-US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10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Document-centric Techniques – Reuse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11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Assumption: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Documented requirements are available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requirements have a high quality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Such requirements do not have to be reelicited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Instead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→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just reuse the existing requirements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Saves costs and time!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14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Document-centric Techniques – Perspective-based Reading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15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Analyzes documents from a certain perspective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→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e.g., implementer or tester</a:t>
            </a: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All aspects not related to the perspective are ignored</a:t>
            </a: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Allows analysis focused on particular aspects</a:t>
            </a: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separate technology-related or implementation- related aspects from operational aspects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417" name="Stern: 5 Zacken 1"/>
          <p:cNvSpPr/>
          <p:nvPr/>
        </p:nvSpPr>
        <p:spPr>
          <a:xfrm>
            <a:off x="9950040" y="915480"/>
            <a:ext cx="519480" cy="49932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/>
          </p:nvPr>
        </p:nvSpPr>
        <p:spPr>
          <a:xfrm>
            <a:off x="465840" y="2057400"/>
            <a:ext cx="10730520" cy="4140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Define goals and expected results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Define perspectives based on the goals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Pick documents based on the defined perspectives and goal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Choose stakeholders matching the perspectives to do the reading</a:t>
            </a:r>
            <a:r>
              <a:rPr b="0" lang="en-US" sz="185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endParaRPr b="0" lang="en-US" sz="1850" spc="-1" strike="noStrike">
              <a:latin typeface="DejaVu Sans"/>
            </a:endParaRPr>
          </a:p>
        </p:txBody>
      </p:sp>
      <p:sp>
        <p:nvSpPr>
          <p:cNvPr id="419" name="PlaceHolder 135"/>
          <p:cNvSpPr/>
          <p:nvPr/>
        </p:nvSpPr>
        <p:spPr>
          <a:xfrm>
            <a:off x="542880" y="71784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20" name="Rechteck 407"/>
          <p:cNvSpPr/>
          <p:nvPr/>
        </p:nvSpPr>
        <p:spPr>
          <a:xfrm>
            <a:off x="542880" y="127116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Document-centric Techniques – Prepare Perspective-based Reading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21" name="Stern: 5 Zacken 1"/>
          <p:cNvSpPr/>
          <p:nvPr/>
        </p:nvSpPr>
        <p:spPr>
          <a:xfrm>
            <a:off x="9950040" y="915480"/>
            <a:ext cx="519480" cy="49932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/>
          </p:nvPr>
        </p:nvSpPr>
        <p:spPr>
          <a:xfrm>
            <a:off x="465840" y="2057400"/>
            <a:ext cx="10730520" cy="4140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316440" indent="-3164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The two methods to conduct perspective-based reading are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sequenced reading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and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top-down reading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.</a:t>
            </a: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Sequenced reading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The whole documents are read with the defined perspectives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Top-down reading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The documents must have structuring means (table of contents, index, list of figures etc.)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Only relevant text passages found with the structuring means and the perspective are read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423" name="PlaceHolder 136"/>
          <p:cNvSpPr/>
          <p:nvPr/>
        </p:nvSpPr>
        <p:spPr>
          <a:xfrm>
            <a:off x="542880" y="71784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24" name="Rechteck 410"/>
          <p:cNvSpPr/>
          <p:nvPr/>
        </p:nvSpPr>
        <p:spPr>
          <a:xfrm>
            <a:off x="542880" y="127116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Document-centric Techniques – Conduct Perspective-based Reading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25" name="Stern: 5 Zacken 1"/>
          <p:cNvSpPr/>
          <p:nvPr/>
        </p:nvSpPr>
        <p:spPr>
          <a:xfrm>
            <a:off x="9950040" y="915480"/>
            <a:ext cx="519480" cy="49932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/>
          </p:nvPr>
        </p:nvSpPr>
        <p:spPr>
          <a:xfrm>
            <a:off x="465840" y="1339200"/>
            <a:ext cx="10730520" cy="4858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Documenting the requirements 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Document the gained requirements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	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Ensure the traceability between the requirements and the text passages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427" name="PlaceHolder 137"/>
          <p:cNvSpPr/>
          <p:nvPr/>
        </p:nvSpPr>
        <p:spPr>
          <a:xfrm>
            <a:off x="542880" y="71748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28" name="Rechteck 413"/>
          <p:cNvSpPr/>
          <p:nvPr/>
        </p:nvSpPr>
        <p:spPr>
          <a:xfrm>
            <a:off x="542880" y="127116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Document-centric Techniques – Post-process Perspective-based Reading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29" name="Stern: 5 Zacken 1"/>
          <p:cNvSpPr/>
          <p:nvPr/>
        </p:nvSpPr>
        <p:spPr>
          <a:xfrm>
            <a:off x="9950040" y="915480"/>
            <a:ext cx="519480" cy="49932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31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32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33" name="Tabelle 2"/>
          <p:cNvGraphicFramePr/>
          <p:nvPr/>
        </p:nvGraphicFramePr>
        <p:xfrm>
          <a:off x="732960" y="1813320"/>
          <a:ext cx="9979920" cy="4518720"/>
        </p:xfrm>
        <a:graphic>
          <a:graphicData uri="http://schemas.openxmlformats.org/drawingml/2006/table">
            <a:tbl>
              <a:tblPr/>
              <a:tblGrid>
                <a:gridCol w="1930320"/>
                <a:gridCol w="1930320"/>
                <a:gridCol w="1930320"/>
                <a:gridCol w="1930320"/>
                <a:gridCol w="2259000"/>
              </a:tblGrid>
              <a:tr h="8877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Survey Techniques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Creativity Techniques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Document-centric Techniques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Observation Techniques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Support Techniques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224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Interviews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Brainstorming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System Archaeology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Field Observation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Mind Mapping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480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Questionnaires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Brainstorming Paradox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Perspective-based Reading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Apprenticing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Workshops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244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Change of Perspective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Reuse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CRC Cards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5880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Analogy Technique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Audio and Video Recording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244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Use Case Modeling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5712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Prototypes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Rectangle 7"/>
          <p:cNvSpPr/>
          <p:nvPr/>
        </p:nvSpPr>
        <p:spPr>
          <a:xfrm>
            <a:off x="493560" y="1828800"/>
            <a:ext cx="10846440" cy="4566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 Software Engineering (SE) we can assume that there exists prior documentation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→  </a:t>
            </a:r>
            <a:r>
              <a:rPr b="1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But not in Requirements Engineering</a:t>
            </a:r>
            <a:endParaRPr b="0" lang="en-US" sz="20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 the beginning requirements are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unknown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unconscious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spcAft>
                <a:spcPts val="1001"/>
              </a:spcAft>
              <a:buClr>
                <a:srgbClr val="000000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Misunderstood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Furthermore there are different opinions about the requirements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(in general at least one per stakeholder)</a:t>
            </a:r>
            <a:endParaRPr b="0" lang="en-US" sz="20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</p:txBody>
      </p:sp>
      <p:sp>
        <p:nvSpPr>
          <p:cNvPr id="206" name="PlaceHolder 4"/>
          <p:cNvSpPr/>
          <p:nvPr/>
        </p:nvSpPr>
        <p:spPr>
          <a:xfrm>
            <a:off x="542880" y="72252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Getting the Right Information is Tricky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07" name="Rechteck 2"/>
          <p:cNvSpPr/>
          <p:nvPr/>
        </p:nvSpPr>
        <p:spPr>
          <a:xfrm>
            <a:off x="542880" y="127116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Requirements Engineering = Communication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35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Observation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36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Observation of stakeholders during their work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Instead of a stakeholder or domain expert describing their work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Active demonstration or passive observation both possible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 documents all steps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Elicits the business process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Observes mistakes, risks, and open questions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 the existing process in order to determine how the process should look like</a:t>
            </a:r>
            <a:endParaRPr b="0" lang="en-US" sz="18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Avoids documenting an outdated or suboptimal process</a:t>
            </a:r>
            <a:endParaRPr b="0" lang="en-US" sz="16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Well-suited to obtain dissatisfiers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well-suited for the development of new requirements</a:t>
            </a:r>
            <a:endParaRPr b="0" lang="en-US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Observation Techniques – Field Observation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39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 is on location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Observes and documents processes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May be supported by video and audio recordings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Well-suited for requirements and processes that are difficult to describe verbally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Instead, they are simply shown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441" name="PlaceHolder 26"/>
          <p:cNvSpPr/>
          <p:nvPr/>
        </p:nvSpPr>
        <p:spPr>
          <a:xfrm>
            <a:off x="542880" y="72324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/>
          </p:nvPr>
        </p:nvSpPr>
        <p:spPr>
          <a:xfrm>
            <a:off x="465840" y="1339200"/>
            <a:ext cx="10730160" cy="4857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28600" indent="-2286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None/>
              <a:tabLst>
                <a:tab algn="l" pos="0"/>
              </a:tabLst>
            </a:pPr>
            <a:endParaRPr b="0" lang="en-US" sz="3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Purpose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Decide on the purpose of the observation 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9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Object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Decide on the object of the observation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9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Work results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Define the planed work results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443" name="Rechteck 421"/>
          <p:cNvSpPr/>
          <p:nvPr/>
        </p:nvSpPr>
        <p:spPr>
          <a:xfrm>
            <a:off x="542880" y="127116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Observation Techniques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Prepare Observation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44" name="PlaceHolder 25"/>
          <p:cNvSpPr/>
          <p:nvPr/>
        </p:nvSpPr>
        <p:spPr>
          <a:xfrm>
            <a:off x="542880" y="72324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/>
          </p:nvPr>
        </p:nvSpPr>
        <p:spPr>
          <a:xfrm>
            <a:off x="465840" y="1743120"/>
            <a:ext cx="10730160" cy="4453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rmAutofit/>
          </a:bodyPr>
          <a:p>
            <a:pPr marL="343080" indent="-34308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Ethnographic observation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observer works together with the stakeholders over a longer time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During this time the observer watches the stakeholders to learn and understand their mode of operation and procedure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If possible, the observer does these operations independently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9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Direct observation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observer watches the stakeholders, analyses their operations and asks comprehension questions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Also systems can be observed through observation of their usage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446" name="Rechteck 424"/>
          <p:cNvSpPr/>
          <p:nvPr/>
        </p:nvSpPr>
        <p:spPr>
          <a:xfrm>
            <a:off x="542880" y="127116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Observation Techniques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Conduct Observation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47" name="PlaceHolder 81"/>
          <p:cNvSpPr/>
          <p:nvPr/>
        </p:nvSpPr>
        <p:spPr>
          <a:xfrm>
            <a:off x="542880" y="72252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/>
          </p:nvPr>
        </p:nvSpPr>
        <p:spPr>
          <a:xfrm>
            <a:off x="465840" y="1743120"/>
            <a:ext cx="10730160" cy="4453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28600" indent="-2286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None/>
              <a:tabLst>
                <a:tab algn="l" pos="0"/>
              </a:tabLst>
            </a:pPr>
            <a:endParaRPr b="0" lang="en-US" sz="3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Guideline for an observation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Gain the trust of the observed stakeholders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Pay attention to details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Write down your expressions immediately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Check the objectivity of your documentation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Check the authenticity of the observed activities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9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Forms of documentation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Writing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Audio recording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Video recording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449" name="Rechteck 427"/>
          <p:cNvSpPr/>
          <p:nvPr/>
        </p:nvSpPr>
        <p:spPr>
          <a:xfrm>
            <a:off x="542880" y="127116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Observation Techniques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Conduct Observation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50" name="PlaceHolder 86"/>
          <p:cNvSpPr/>
          <p:nvPr/>
        </p:nvSpPr>
        <p:spPr>
          <a:xfrm>
            <a:off x="542880" y="72252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/>
          </p:nvPr>
        </p:nvSpPr>
        <p:spPr>
          <a:xfrm>
            <a:off x="465840" y="1743120"/>
            <a:ext cx="10730160" cy="4453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Post process the records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Link the records of your observation with the gained requirements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Adjust  your results together with the participating stakeholders (for example with an interview or a workshop)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452" name="Rechteck 430"/>
          <p:cNvSpPr/>
          <p:nvPr/>
        </p:nvSpPr>
        <p:spPr>
          <a:xfrm>
            <a:off x="542880" y="127116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Observation Techniques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Post-process Observation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53" name="PlaceHolder 91"/>
          <p:cNvSpPr/>
          <p:nvPr/>
        </p:nvSpPr>
        <p:spPr>
          <a:xfrm>
            <a:off x="542880" y="72252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/>
          </p:nvPr>
        </p:nvSpPr>
        <p:spPr>
          <a:xfrm>
            <a:off x="465840" y="1743120"/>
            <a:ext cx="10730160" cy="4880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Observation of stakeholders in their environment: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be done by observer, camera or computer monitoring</a:t>
            </a: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Objectives are: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Identify fundamental knowledge, that nobody is going to mention (implicit knowledge)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Find hidden requirements / causes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Get a better understanding for the real situation on the side of the requirements engineers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Disadvantages: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Large amounts of irrelevant data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Time consuming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Rare events may be eventually disregarded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455" name="Rechteck 433"/>
          <p:cNvSpPr/>
          <p:nvPr/>
        </p:nvSpPr>
        <p:spPr>
          <a:xfrm>
            <a:off x="542880" y="127116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Observation Techniques – Ethnography / Observations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56" name="PlaceHolder 96"/>
          <p:cNvSpPr/>
          <p:nvPr/>
        </p:nvSpPr>
        <p:spPr>
          <a:xfrm>
            <a:off x="542880" y="72252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58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Observation Techniques – Apprenticing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59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requirements engineer actively learns and performs the procedures of the stakeholders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Like an apprentice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Encouraged to question unclear and complex procedures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Allows the elicitation of requirements the stakeholders take for granted</a:t>
            </a: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Reverses the balance of power between the requirements engineer and the domain specialist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461" name="Stern: 5 Zacken 1"/>
          <p:cNvSpPr/>
          <p:nvPr/>
        </p:nvSpPr>
        <p:spPr>
          <a:xfrm>
            <a:off x="9950040" y="915480"/>
            <a:ext cx="519480" cy="49932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335520" y="4406760"/>
            <a:ext cx="10747440" cy="13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Assistance / Support Techniques</a:t>
            </a: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	</a:t>
            </a:r>
            <a:endParaRPr b="0" lang="en-US" sz="3000" spc="-1" strike="noStrike">
              <a:latin typeface="DejaVu Sans"/>
            </a:endParaRPr>
          </a:p>
        </p:txBody>
      </p:sp>
      <p:sp>
        <p:nvSpPr>
          <p:cNvPr id="463" name="CustomShape 2"/>
          <p:cNvSpPr/>
          <p:nvPr/>
        </p:nvSpPr>
        <p:spPr>
          <a:xfrm>
            <a:off x="335520" y="2906640"/>
            <a:ext cx="10747440" cy="149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65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66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67" name="Tabelle 2"/>
          <p:cNvGraphicFramePr/>
          <p:nvPr/>
        </p:nvGraphicFramePr>
        <p:xfrm>
          <a:off x="732960" y="1813320"/>
          <a:ext cx="9979920" cy="4518720"/>
        </p:xfrm>
        <a:graphic>
          <a:graphicData uri="http://schemas.openxmlformats.org/drawingml/2006/table">
            <a:tbl>
              <a:tblPr/>
              <a:tblGrid>
                <a:gridCol w="1930320"/>
                <a:gridCol w="1930320"/>
                <a:gridCol w="1930320"/>
                <a:gridCol w="1930320"/>
                <a:gridCol w="2259000"/>
              </a:tblGrid>
              <a:tr h="8877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Survey Techniques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Creativity Techniques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Document-centric Techniques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Observation Techniques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Support Techniques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224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Interviews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Brainstorming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System Archaeology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Field Observation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Mind Mapping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480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Questionnaires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Brainstorming Paradox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Perspective-based Reading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Apprenticing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Workshops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244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Change of Perspective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Reuse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CRC Cards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5880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Analogy Technique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Audio and Video Recording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244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Use Case Modeling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5712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Prototypes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Rectangle 11"/>
          <p:cNvSpPr/>
          <p:nvPr/>
        </p:nvSpPr>
        <p:spPr>
          <a:xfrm>
            <a:off x="493560" y="1828800"/>
            <a:ext cx="10846440" cy="4566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 Software Engineering (SE) we can assume that there exists prior documentation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→  </a:t>
            </a:r>
            <a:r>
              <a:rPr b="1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But not in Requirements Engineering</a:t>
            </a:r>
            <a:endParaRPr b="0" lang="en-US" sz="20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 the beginning requirements are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unknown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unconscious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spcAft>
                <a:spcPts val="1001"/>
              </a:spcAft>
              <a:buClr>
                <a:srgbClr val="000000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Misunderstood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Furthermore there are different opinions about the requirements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(in general at least one per stakeholder)</a:t>
            </a:r>
            <a:endParaRPr b="0" lang="en-US" sz="20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Acquisition of information as part of the requirements engineering activity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is called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</a:t>
            </a:r>
            <a:endParaRPr b="0" lang="en-US" sz="20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</p:txBody>
      </p:sp>
      <p:sp>
        <p:nvSpPr>
          <p:cNvPr id="209" name="PlaceHolder 6"/>
          <p:cNvSpPr/>
          <p:nvPr/>
        </p:nvSpPr>
        <p:spPr>
          <a:xfrm>
            <a:off x="542880" y="72252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Getting the Right Information is Tricky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10" name="Rechteck 3"/>
          <p:cNvSpPr/>
          <p:nvPr/>
        </p:nvSpPr>
        <p:spPr>
          <a:xfrm>
            <a:off x="542880" y="127116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Requirements Engineering = Communication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Assistance / Support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69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Support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70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Support the previously presented elicitation techniques</a:t>
            </a: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General techniques not only related to requirements</a:t>
            </a: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every support technique is suitable for every elicitation technique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Should improve the efficiency, balance out weakness, or prevent pitfalls of a technique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Assistance / Support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73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Support Techniques – Mind Mapping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74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87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Graphical representation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Shows relationships and interdependencies between terms</a:t>
            </a:r>
            <a:endParaRPr b="0" lang="en-US" sz="1800" spc="-1" strike="noStrike">
              <a:latin typeface="DejaVu Sans"/>
            </a:endParaRPr>
          </a:p>
        </p:txBody>
      </p:sp>
      <p:pic>
        <p:nvPicPr>
          <p:cNvPr id="476" name="Grafik 2" descr=""/>
          <p:cNvPicPr/>
          <p:nvPr/>
        </p:nvPicPr>
        <p:blipFill>
          <a:blip r:embed="rId1"/>
          <a:stretch/>
        </p:blipFill>
        <p:spPr>
          <a:xfrm>
            <a:off x="1995480" y="2663640"/>
            <a:ext cx="7450200" cy="3787560"/>
          </a:xfrm>
          <a:prstGeom prst="rect">
            <a:avLst/>
          </a:prstGeom>
          <a:ln w="0">
            <a:noFill/>
          </a:ln>
        </p:spPr>
      </p:pic>
      <p:sp>
        <p:nvSpPr>
          <p:cNvPr id="477" name="CustomShape 5"/>
          <p:cNvSpPr/>
          <p:nvPr/>
        </p:nvSpPr>
        <p:spPr>
          <a:xfrm>
            <a:off x="263520" y="6411600"/>
            <a:ext cx="1091808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b="0" lang="en-US" sz="9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Assistance / Support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79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Support Techniques – Workshop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80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Joint meeting of requirements engineer and stakeholders</a:t>
            </a: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Use meeting to elaborate on goals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May also go into details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Example: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 a workshop to design the user interfaces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/>
          </p:nvPr>
        </p:nvSpPr>
        <p:spPr>
          <a:xfrm>
            <a:off x="465840" y="1339200"/>
            <a:ext cx="10734840" cy="5060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Objective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Define the objective of the workshop explicitly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Work results and procedure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Decide the work results explicitly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Define the procedure to gain and develop the work results 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Combine them to an agenda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Plan regular breaks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483" name="PlaceHolder 122"/>
          <p:cNvSpPr/>
          <p:nvPr/>
        </p:nvSpPr>
        <p:spPr>
          <a:xfrm>
            <a:off x="542880" y="72072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Assistance / Support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84" name="Rechteck 380"/>
          <p:cNvSpPr/>
          <p:nvPr/>
        </p:nvSpPr>
        <p:spPr>
          <a:xfrm>
            <a:off x="542880" y="126612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Support Techniques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Prepare Workshop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45"/>
          <p:cNvSpPr/>
          <p:nvPr/>
        </p:nvSpPr>
        <p:spPr>
          <a:xfrm>
            <a:off x="542880" y="72072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Assistance / Support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86" name="Rechteck 20"/>
          <p:cNvSpPr/>
          <p:nvPr/>
        </p:nvSpPr>
        <p:spPr>
          <a:xfrm>
            <a:off x="542880" y="126612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Support Techniques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Prepare Workshop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87" name="PlaceHolder 46"/>
          <p:cNvSpPr/>
          <p:nvPr/>
        </p:nvSpPr>
        <p:spPr>
          <a:xfrm>
            <a:off x="457200" y="1980720"/>
            <a:ext cx="10884960" cy="4602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Participants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Choose the participants based on the work results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Make sure your selection of participants is representative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Invite the participants early enough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Agree with the participants upon the work results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/>
          </p:nvPr>
        </p:nvSpPr>
        <p:spPr>
          <a:xfrm>
            <a:off x="465840" y="1339200"/>
            <a:ext cx="10730520" cy="4858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DejaVu San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DejaVu San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Location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Ensure the location has enough room for the participants 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Provide the proper atmosphere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Organize technical equipment (whiteboard, projector etc.)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Moderator and transcript writer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Invite an external moderator and an external transcript writer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489" name="PlaceHolder 124"/>
          <p:cNvSpPr/>
          <p:nvPr/>
        </p:nvSpPr>
        <p:spPr>
          <a:xfrm>
            <a:off x="542880" y="72036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Assistance / Support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90" name="Rechteck 383"/>
          <p:cNvSpPr/>
          <p:nvPr/>
        </p:nvSpPr>
        <p:spPr>
          <a:xfrm>
            <a:off x="542880" y="126576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Support Techniques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Prepare Workshop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/>
          </p:nvPr>
        </p:nvSpPr>
        <p:spPr>
          <a:xfrm>
            <a:off x="465840" y="1339200"/>
            <a:ext cx="10730520" cy="4858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Introduction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Present the workshops object and work results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Give the participants the opportunity to discuss them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Explain the procedure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Set the discussion rules explicitly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Let the participants vote on the application of these rules one by one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Working part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Make sure that the participants adhere to the agenda and the discussion rules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Protocol the results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Document and identify conflicts and try to solve them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Document decisions explicitly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</p:txBody>
      </p:sp>
      <p:sp>
        <p:nvSpPr>
          <p:cNvPr id="492" name="PlaceHolder 125"/>
          <p:cNvSpPr/>
          <p:nvPr/>
        </p:nvSpPr>
        <p:spPr>
          <a:xfrm>
            <a:off x="542880" y="7200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Assistance / Support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93" name="Rechteck 386"/>
          <p:cNvSpPr/>
          <p:nvPr/>
        </p:nvSpPr>
        <p:spPr>
          <a:xfrm>
            <a:off x="542880" y="127116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Support Techniques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Conduct Workshop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/>
          </p:nvPr>
        </p:nvSpPr>
        <p:spPr>
          <a:xfrm>
            <a:off x="465840" y="1339200"/>
            <a:ext cx="10730520" cy="4858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Finish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Be sure to gather all remaining topics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Define the further procedure for each remaining topic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Allow your participants to give a feedback about the workshop (participants have the last word)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Thank the participants for their attendance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495" name="PlaceHolder 126"/>
          <p:cNvSpPr/>
          <p:nvPr/>
        </p:nvSpPr>
        <p:spPr>
          <a:xfrm>
            <a:off x="542880" y="71964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Assistance / Support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96" name="Rechteck 389"/>
          <p:cNvSpPr/>
          <p:nvPr/>
        </p:nvSpPr>
        <p:spPr>
          <a:xfrm>
            <a:off x="542880" y="127116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Support Techniques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Conduct Workshop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/>
          </p:cNvSpPr>
          <p:nvPr>
            <p:ph/>
          </p:nvPr>
        </p:nvSpPr>
        <p:spPr>
          <a:xfrm>
            <a:off x="465840" y="1339200"/>
            <a:ext cx="10730520" cy="4858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DejaVu Sans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Consolidate the work results</a:t>
            </a: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Ask the participants for their approval of the transcript</a:t>
            </a: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Let each participant approve on the consolidated work results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498" name="PlaceHolder 127"/>
          <p:cNvSpPr/>
          <p:nvPr/>
        </p:nvSpPr>
        <p:spPr>
          <a:xfrm>
            <a:off x="542880" y="71928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Assistance / Support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99" name="Rechteck 392"/>
          <p:cNvSpPr/>
          <p:nvPr/>
        </p:nvSpPr>
        <p:spPr>
          <a:xfrm>
            <a:off x="542880" y="127116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Support Techniques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Post-processing Workshop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Assistance / Support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501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Support Techniques – Prototypes for Illustrations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502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Well-suited to illustrate requirements</a:t>
            </a: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Allows clarification of vague requirements</a:t>
            </a: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Consequences of new or changed requirements can be identified</a:t>
            </a: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Mostly used for user interface prototypes</a:t>
            </a:r>
            <a:endParaRPr b="0" lang="en-US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ectangle 3"/>
          <p:cNvSpPr/>
          <p:nvPr/>
        </p:nvSpPr>
        <p:spPr>
          <a:xfrm>
            <a:off x="457560" y="1842480"/>
            <a:ext cx="5709240" cy="4795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rm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Why do we need to elicit information?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Knowledge acquisition (Elicitation, Acquisition)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About involved persons and objectives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Current state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Expectations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Domain</a:t>
            </a:r>
            <a:endParaRPr b="0" lang="en-US" sz="1800" spc="-1" strike="noStrike">
              <a:latin typeface="DejaVu Sans"/>
            </a:endParaRPr>
          </a:p>
        </p:txBody>
      </p:sp>
      <p:pic>
        <p:nvPicPr>
          <p:cNvPr id="212" name="Grafik 9" descr=""/>
          <p:cNvPicPr/>
          <p:nvPr/>
        </p:nvPicPr>
        <p:blipFill>
          <a:blip r:embed="rId1"/>
          <a:stretch/>
        </p:blipFill>
        <p:spPr>
          <a:xfrm>
            <a:off x="6171840" y="3615120"/>
            <a:ext cx="5108400" cy="1049040"/>
          </a:xfrm>
          <a:prstGeom prst="rect">
            <a:avLst/>
          </a:prstGeom>
          <a:ln w="0">
            <a:noFill/>
          </a:ln>
        </p:spPr>
      </p:pic>
      <p:sp>
        <p:nvSpPr>
          <p:cNvPr id="213" name="PlaceHolder 11"/>
          <p:cNvSpPr/>
          <p:nvPr/>
        </p:nvSpPr>
        <p:spPr>
          <a:xfrm>
            <a:off x="542880" y="72252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Getting the Right Information is Tricky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14" name="Rechteck 4"/>
          <p:cNvSpPr/>
          <p:nvPr/>
        </p:nvSpPr>
        <p:spPr>
          <a:xfrm>
            <a:off x="542880" y="127116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Objectives of the Elicitation Phase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/>
          </p:nvPr>
        </p:nvSpPr>
        <p:spPr>
          <a:xfrm>
            <a:off x="465840" y="1743120"/>
            <a:ext cx="10730160" cy="4652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228600" indent="-2286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  <a:tabLst>
                <a:tab algn="l" pos="0"/>
              </a:tabLst>
            </a:pPr>
            <a:endParaRPr b="0" lang="en-US" sz="32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Prototypes can be very different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Paper prototypes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 for graphical user interfaces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Wizard of Oz” Prototype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Development of a graphical user interface (GUI), but input will be sent directly to an operator, who is simulating the systems behavior and who produces the appropriate output. 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Software prototypes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 realized in Visual Basic  (throw-away prototypes)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505" name="Rechteck 442"/>
          <p:cNvSpPr/>
          <p:nvPr/>
        </p:nvSpPr>
        <p:spPr>
          <a:xfrm>
            <a:off x="542880" y="127116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Support Techniques – Prototypes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506" name="PlaceHolder 62"/>
          <p:cNvSpPr/>
          <p:nvPr/>
        </p:nvSpPr>
        <p:spPr>
          <a:xfrm>
            <a:off x="542880" y="72252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Assistance / Support Techniques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/>
          </p:nvPr>
        </p:nvSpPr>
        <p:spPr>
          <a:xfrm>
            <a:off x="465840" y="1339200"/>
            <a:ext cx="10730520" cy="48582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DejaVu San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DejaVu San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Special form of workshop (6-10 participants)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Start with problems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e.g. map collection, flipchart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Collect reasons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Then focus on optimal solution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But not only opposites of the problems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Collect reasons, too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Then group the issues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Should be about 40 issues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Then priorities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e.g. distribute 10 points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e.g. in groups according to stakeholder roles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Finish with a review of the results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508" name="PlaceHolder 128"/>
          <p:cNvSpPr/>
          <p:nvPr/>
        </p:nvSpPr>
        <p:spPr>
          <a:xfrm>
            <a:off x="542880" y="71892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Assistance / Support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509" name="Rechteck 395"/>
          <p:cNvSpPr/>
          <p:nvPr/>
        </p:nvSpPr>
        <p:spPr>
          <a:xfrm>
            <a:off x="542880" y="127116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Support Techniques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Focus Group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510" name="Stern: 5 Zacken 1"/>
          <p:cNvSpPr/>
          <p:nvPr/>
        </p:nvSpPr>
        <p:spPr>
          <a:xfrm>
            <a:off x="9950040" y="915480"/>
            <a:ext cx="519480" cy="49932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Assistance / Support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512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Support Techniques – CRC Cards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513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CRC = Class Responsibility Collaboration</a:t>
            </a: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Denote context aspects and their attributes on index cards</a:t>
            </a: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Formulate requirements based on the cards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515" name="Stern: 5 Zacken 1"/>
          <p:cNvSpPr/>
          <p:nvPr/>
        </p:nvSpPr>
        <p:spPr>
          <a:xfrm>
            <a:off x="9950040" y="915480"/>
            <a:ext cx="519480" cy="49932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Assistance / Support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517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Support Techniques – Audio and Video Recordings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518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Recordings as substitute for actual contact with the stakeholders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If the stakeholders are not available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budget is tight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system is highly critical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Especially useful for field observations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Stakeholders might feel supervised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Changes behavior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Might refuse to participate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520" name="Stern: 5 Zacken 1"/>
          <p:cNvSpPr/>
          <p:nvPr/>
        </p:nvSpPr>
        <p:spPr>
          <a:xfrm>
            <a:off x="9950040" y="915480"/>
            <a:ext cx="519480" cy="49932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Assistance / Support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522" name="Rechteck 209"/>
          <p:cNvSpPr/>
          <p:nvPr/>
        </p:nvSpPr>
        <p:spPr>
          <a:xfrm>
            <a:off x="542880" y="12672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Support Techniques – Modeling Action Sequences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523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Use cases are the external view of how the system will be used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Have a trigger event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Have an expected result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Describe functionality that the system must support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525" name="Stern: 5 Zacken 1"/>
          <p:cNvSpPr/>
          <p:nvPr/>
        </p:nvSpPr>
        <p:spPr>
          <a:xfrm>
            <a:off x="9950040" y="915480"/>
            <a:ext cx="519480" cy="49932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CustomShape 1"/>
          <p:cNvSpPr/>
          <p:nvPr/>
        </p:nvSpPr>
        <p:spPr>
          <a:xfrm>
            <a:off x="335520" y="4406760"/>
            <a:ext cx="10747440" cy="13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Summary</a:t>
            </a:r>
            <a:endParaRPr b="0" lang="en-US" sz="3000" spc="-1" strike="noStrike">
              <a:latin typeface="DejaVu Sans"/>
            </a:endParaRPr>
          </a:p>
        </p:txBody>
      </p:sp>
      <p:sp>
        <p:nvSpPr>
          <p:cNvPr id="527" name="CustomShape 2"/>
          <p:cNvSpPr/>
          <p:nvPr/>
        </p:nvSpPr>
        <p:spPr>
          <a:xfrm>
            <a:off x="335520" y="2906640"/>
            <a:ext cx="10747440" cy="149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Ellipse 7"/>
          <p:cNvSpPr/>
          <p:nvPr/>
        </p:nvSpPr>
        <p:spPr>
          <a:xfrm>
            <a:off x="1823400" y="2057400"/>
            <a:ext cx="4979520" cy="509760"/>
          </a:xfrm>
          <a:prstGeom prst="ellipse">
            <a:avLst/>
          </a:prstGeom>
          <a:solidFill>
            <a:srgbClr val="ffc000"/>
          </a:solidFill>
          <a:ln w="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Prepare about domain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529" name="Ellipse 1"/>
          <p:cNvSpPr/>
          <p:nvPr/>
        </p:nvSpPr>
        <p:spPr>
          <a:xfrm>
            <a:off x="1540440" y="2943360"/>
            <a:ext cx="5560560" cy="538200"/>
          </a:xfrm>
          <a:prstGeom prst="ellipse">
            <a:avLst/>
          </a:prstGeom>
          <a:solidFill>
            <a:srgbClr val="ffc000"/>
          </a:solidFill>
          <a:ln w="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Identify Information Goals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530" name="Ellipse 2"/>
          <p:cNvSpPr/>
          <p:nvPr/>
        </p:nvSpPr>
        <p:spPr>
          <a:xfrm>
            <a:off x="1547280" y="3888000"/>
            <a:ext cx="5554080" cy="699480"/>
          </a:xfrm>
          <a:prstGeom prst="ellipse">
            <a:avLst/>
          </a:prstGeom>
          <a:solidFill>
            <a:srgbClr val="ffc000"/>
          </a:solidFill>
          <a:ln w="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Determine appr.techniques / identify stakeholders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531" name="Ellipse 3"/>
          <p:cNvSpPr/>
          <p:nvPr/>
        </p:nvSpPr>
        <p:spPr>
          <a:xfrm>
            <a:off x="2244960" y="4965480"/>
            <a:ext cx="4164480" cy="525960"/>
          </a:xfrm>
          <a:prstGeom prst="ellipse">
            <a:avLst/>
          </a:prstGeom>
          <a:solidFill>
            <a:srgbClr val="ffc000"/>
          </a:solidFill>
          <a:ln w="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Conduct technique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532" name="Gerade Verbindung mit Pfeil 1"/>
          <p:cNvSpPr/>
          <p:nvPr/>
        </p:nvSpPr>
        <p:spPr>
          <a:xfrm flipH="1" rot="16200000">
            <a:off x="4134960" y="2754720"/>
            <a:ext cx="364680" cy="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8064a2"/>
            </a:solidFill>
            <a:round/>
            <a:tailEnd len="med" type="arrow" w="med"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533" name="Gerade Verbindung mit Pfeil 2"/>
          <p:cNvSpPr/>
          <p:nvPr/>
        </p:nvSpPr>
        <p:spPr>
          <a:xfrm flipH="1" rot="16200000">
            <a:off x="4120920" y="3684600"/>
            <a:ext cx="394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8064a2"/>
            </a:solidFill>
            <a:round/>
            <a:tailEnd len="med" type="arrow" w="med"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534" name="Gerade Verbindung mit Pfeil 3"/>
          <p:cNvSpPr/>
          <p:nvPr/>
        </p:nvSpPr>
        <p:spPr>
          <a:xfrm flipH="1" rot="16200000">
            <a:off x="4137840" y="4776120"/>
            <a:ext cx="366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8064a2"/>
            </a:solidFill>
            <a:round/>
            <a:tailEnd len="med" type="arrow" w="med"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535" name="Gerade Verbindung mit Pfeil 4"/>
          <p:cNvSpPr/>
          <p:nvPr/>
        </p:nvSpPr>
        <p:spPr>
          <a:xfrm flipH="1" rot="16200000">
            <a:off x="4074480" y="5747760"/>
            <a:ext cx="501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8064a2"/>
            </a:solidFill>
            <a:round/>
            <a:tailEnd len="med" type="arrow" w="med"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536" name="Gewinkelte Verbindung 1"/>
          <p:cNvSpPr/>
          <p:nvPr/>
        </p:nvSpPr>
        <p:spPr>
          <a:xfrm rot="10800000">
            <a:off x="1545840" y="3221280"/>
            <a:ext cx="699120" cy="2009880"/>
          </a:xfrm>
          <a:prstGeom prst="bentConnector3">
            <a:avLst>
              <a:gd name="adj1" fmla="val 185666"/>
            </a:avLst>
          </a:prstGeom>
          <a:noFill/>
          <a:ln>
            <a:solidFill>
              <a:srgbClr val="8064a2"/>
            </a:solidFill>
            <a:round/>
            <a:tailEnd len="med" type="arrow" w="med"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</p:sp>
      <p:grpSp>
        <p:nvGrpSpPr>
          <p:cNvPr id="537" name="Group 3"/>
          <p:cNvGrpSpPr/>
          <p:nvPr/>
        </p:nvGrpSpPr>
        <p:grpSpPr>
          <a:xfrm>
            <a:off x="7539480" y="2774520"/>
            <a:ext cx="3656520" cy="1745280"/>
            <a:chOff x="7539480" y="2774520"/>
            <a:chExt cx="3656520" cy="1745280"/>
          </a:xfrm>
        </p:grpSpPr>
        <p:sp>
          <p:nvSpPr>
            <p:cNvPr id="538" name="Wolke 1"/>
            <p:cNvSpPr/>
            <p:nvPr/>
          </p:nvSpPr>
          <p:spPr>
            <a:xfrm>
              <a:off x="7539480" y="2774520"/>
              <a:ext cx="3656520" cy="1745280"/>
            </a:xfrm>
            <a:prstGeom prst="cloud">
              <a:avLst/>
            </a:prstGeom>
            <a:solidFill>
              <a:srgbClr val="fbc726"/>
            </a:solidFill>
            <a:ln w="0"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/>
          </p:style>
        </p:sp>
        <p:sp>
          <p:nvSpPr>
            <p:cNvPr id="539" name="TextBox 1"/>
            <p:cNvSpPr/>
            <p:nvPr/>
          </p:nvSpPr>
          <p:spPr>
            <a:xfrm>
              <a:off x="7809840" y="2946960"/>
              <a:ext cx="2984040" cy="1306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Not shown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:</a:t>
              </a:r>
              <a:endParaRPr b="0" lang="en-US" sz="1600" spc="-1" strike="noStrike">
                <a:latin typeface="DejaVu Sans"/>
              </a:endParaRPr>
            </a:p>
            <a:p>
              <a:pPr marL="216000" indent="-21600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 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Application of analysis techniques</a:t>
              </a:r>
              <a:endParaRPr b="0" lang="en-US" sz="1600" spc="-1" strike="noStrike">
                <a:latin typeface="DejaVu Sans"/>
              </a:endParaRPr>
            </a:p>
            <a:p>
              <a:pPr marL="216000" indent="-21600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 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Often overlapping and parallel activities</a:t>
              </a:r>
              <a:endParaRPr b="0" lang="en-US" sz="1600" spc="-1" strike="noStrike">
                <a:latin typeface="DejaVu Sans"/>
              </a:endParaRPr>
            </a:p>
          </p:txBody>
        </p:sp>
      </p:grpSp>
      <p:sp>
        <p:nvSpPr>
          <p:cNvPr id="540" name="Textfeld 1"/>
          <p:cNvSpPr/>
          <p:nvPr/>
        </p:nvSpPr>
        <p:spPr>
          <a:xfrm rot="16200000">
            <a:off x="226800" y="3867840"/>
            <a:ext cx="13744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still deficits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541" name="Textfeld 2"/>
          <p:cNvSpPr/>
          <p:nvPr/>
        </p:nvSpPr>
        <p:spPr>
          <a:xfrm>
            <a:off x="4167000" y="5557320"/>
            <a:ext cx="3352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Sufficient knowledge</a:t>
            </a:r>
            <a:endParaRPr b="0" lang="en-US" sz="1800" spc="-1" strike="noStrike">
              <a:latin typeface="DejaVu Sans"/>
            </a:endParaRPr>
          </a:p>
        </p:txBody>
      </p:sp>
      <p:grpSp>
        <p:nvGrpSpPr>
          <p:cNvPr id="542" name="Gruppieren 1"/>
          <p:cNvGrpSpPr/>
          <p:nvPr/>
        </p:nvGrpSpPr>
        <p:grpSpPr>
          <a:xfrm>
            <a:off x="4073040" y="6004800"/>
            <a:ext cx="516600" cy="386280"/>
            <a:chOff x="4073040" y="6004800"/>
            <a:chExt cx="516600" cy="386280"/>
          </a:xfrm>
        </p:grpSpPr>
        <p:sp>
          <p:nvSpPr>
            <p:cNvPr id="543" name="Ellipse 4"/>
            <p:cNvSpPr/>
            <p:nvPr/>
          </p:nvSpPr>
          <p:spPr>
            <a:xfrm>
              <a:off x="4110480" y="6028920"/>
              <a:ext cx="447480" cy="33444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rgbClr val="ffffff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/>
          </p:style>
        </p:sp>
        <p:sp>
          <p:nvSpPr>
            <p:cNvPr id="544" name="Ellipse 5"/>
            <p:cNvSpPr/>
            <p:nvPr/>
          </p:nvSpPr>
          <p:spPr>
            <a:xfrm>
              <a:off x="4073040" y="6004800"/>
              <a:ext cx="516600" cy="38628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45" name="Rechteck 464"/>
          <p:cNvSpPr/>
          <p:nvPr/>
        </p:nvSpPr>
        <p:spPr>
          <a:xfrm>
            <a:off x="542880" y="127116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Planning Requirement Elicitation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546" name="PlaceHolder 44"/>
          <p:cNvSpPr/>
          <p:nvPr/>
        </p:nvSpPr>
        <p:spPr>
          <a:xfrm>
            <a:off x="542880" y="72252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Summary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PlaceHolder 7"/>
          <p:cNvSpPr/>
          <p:nvPr/>
        </p:nvSpPr>
        <p:spPr>
          <a:xfrm>
            <a:off x="542880" y="721800"/>
            <a:ext cx="1035576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Summary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548" name="HSN-Hierarchy 6"/>
          <p:cNvSpPr/>
          <p:nvPr/>
        </p:nvSpPr>
        <p:spPr>
          <a:xfrm>
            <a:off x="451800" y="1709280"/>
            <a:ext cx="8223120" cy="4351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16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is a core activity of requirements engineering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Without good elicitation, requirements will be wrong or missing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Stakeholders, documents and existing systems as requirements sources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Missing a source leads to missing the requirements of the source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Many techniques for requirements elicitation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every technique is good in every scenario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Select the techniques depending on the project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Usually, a combination of multiple techniques yields the best results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CustomShape 1"/>
          <p:cNvSpPr/>
          <p:nvPr/>
        </p:nvSpPr>
        <p:spPr>
          <a:xfrm>
            <a:off x="335520" y="1268640"/>
            <a:ext cx="10745640" cy="503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en-US" sz="4000" spc="-1" strike="noStrike">
              <a:latin typeface="DejaVu Sans"/>
            </a:endParaRPr>
          </a:p>
        </p:txBody>
      </p:sp>
      <p:sp>
        <p:nvSpPr>
          <p:cNvPr id="551" name="CustomShape 3"/>
          <p:cNvSpPr/>
          <p:nvPr/>
        </p:nvSpPr>
        <p:spPr>
          <a:xfrm>
            <a:off x="335520" y="764640"/>
            <a:ext cx="1074564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ctangle 1"/>
          <p:cNvSpPr/>
          <p:nvPr/>
        </p:nvSpPr>
        <p:spPr>
          <a:xfrm>
            <a:off x="466560" y="1827360"/>
            <a:ext cx="10509840" cy="1379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rm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Communication happens via speech 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Representation of experiences → perceptions)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Communication of personal reality → presentation) Conflicts</a:t>
            </a:r>
            <a:endParaRPr b="0" lang="en-US" sz="2000" spc="-1" strike="noStrike">
              <a:latin typeface="DejaVu Sans"/>
            </a:endParaRPr>
          </a:p>
        </p:txBody>
      </p:sp>
      <p:pic>
        <p:nvPicPr>
          <p:cNvPr id="216" name="Picture 1" descr="C:\Users\voges\AppData\Local\Microsoft\Windows\Temporary Internet Files\Content.IE5\M08JDKOM\MC900356473[1].wmf"/>
          <p:cNvPicPr/>
          <p:nvPr/>
        </p:nvPicPr>
        <p:blipFill>
          <a:blip r:embed="rId1"/>
          <a:stretch/>
        </p:blipFill>
        <p:spPr>
          <a:xfrm>
            <a:off x="3981960" y="4142520"/>
            <a:ext cx="1260000" cy="974880"/>
          </a:xfrm>
          <a:prstGeom prst="rect">
            <a:avLst/>
          </a:prstGeom>
          <a:ln w="0">
            <a:noFill/>
          </a:ln>
        </p:spPr>
      </p:pic>
      <p:sp>
        <p:nvSpPr>
          <p:cNvPr id="217" name="Text Box 3"/>
          <p:cNvSpPr/>
          <p:nvPr/>
        </p:nvSpPr>
        <p:spPr>
          <a:xfrm>
            <a:off x="1229040" y="5077440"/>
            <a:ext cx="1620000" cy="33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Objective reality</a:t>
            </a:r>
            <a:endParaRPr b="0" lang="en-US" sz="1600" spc="-1" strike="noStrike">
              <a:latin typeface="DejaVu Sans"/>
            </a:endParaRPr>
          </a:p>
        </p:txBody>
      </p:sp>
      <p:sp>
        <p:nvSpPr>
          <p:cNvPr id="218" name="Text Box 4"/>
          <p:cNvSpPr/>
          <p:nvPr/>
        </p:nvSpPr>
        <p:spPr>
          <a:xfrm>
            <a:off x="3880440" y="5077440"/>
            <a:ext cx="1575720" cy="33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Personal reality</a:t>
            </a:r>
            <a:endParaRPr b="0" lang="en-US" sz="1600" spc="-1" strike="noStrike">
              <a:latin typeface="DejaVu Sans"/>
            </a:endParaRPr>
          </a:p>
        </p:txBody>
      </p:sp>
      <p:sp>
        <p:nvSpPr>
          <p:cNvPr id="219" name="Line 1"/>
          <p:cNvSpPr/>
          <p:nvPr/>
        </p:nvSpPr>
        <p:spPr>
          <a:xfrm>
            <a:off x="2440080" y="4501440"/>
            <a:ext cx="1656720" cy="360"/>
          </a:xfrm>
          <a:prstGeom prst="line">
            <a:avLst/>
          </a:prstGeom>
          <a:ln>
            <a:solidFill>
              <a:srgbClr val="f79646"/>
            </a:solidFill>
            <a:round/>
            <a:tailEnd len="sm" type="triangle" w="sm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220" name="Text Box 5"/>
          <p:cNvSpPr/>
          <p:nvPr/>
        </p:nvSpPr>
        <p:spPr>
          <a:xfrm>
            <a:off x="2716560" y="4108680"/>
            <a:ext cx="1142640" cy="33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Perception</a:t>
            </a:r>
            <a:endParaRPr b="0" lang="en-US" sz="1600" spc="-1" strike="noStrike">
              <a:latin typeface="DejaVu Sans"/>
            </a:endParaRPr>
          </a:p>
        </p:txBody>
      </p:sp>
      <p:sp>
        <p:nvSpPr>
          <p:cNvPr id="221" name="Text Box 6"/>
          <p:cNvSpPr/>
          <p:nvPr/>
        </p:nvSpPr>
        <p:spPr>
          <a:xfrm>
            <a:off x="6320880" y="5077440"/>
            <a:ext cx="2054160" cy="33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Linguistic expression</a:t>
            </a:r>
            <a:endParaRPr b="0" lang="en-US" sz="1600" spc="-1" strike="noStrike">
              <a:latin typeface="DejaVu Sans"/>
            </a:endParaRPr>
          </a:p>
        </p:txBody>
      </p:sp>
      <p:sp>
        <p:nvSpPr>
          <p:cNvPr id="222" name="Line 2"/>
          <p:cNvSpPr/>
          <p:nvPr/>
        </p:nvSpPr>
        <p:spPr>
          <a:xfrm>
            <a:off x="5247720" y="4501440"/>
            <a:ext cx="1401120" cy="360"/>
          </a:xfrm>
          <a:prstGeom prst="line">
            <a:avLst/>
          </a:prstGeom>
          <a:ln>
            <a:solidFill>
              <a:srgbClr val="f79646"/>
            </a:solidFill>
            <a:round/>
            <a:tailEnd len="sm" type="triangle" w="sm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223" name="Text Box 7"/>
          <p:cNvSpPr/>
          <p:nvPr/>
        </p:nvSpPr>
        <p:spPr>
          <a:xfrm>
            <a:off x="5246280" y="4108680"/>
            <a:ext cx="1311840" cy="33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Presentation</a:t>
            </a:r>
            <a:endParaRPr b="0" lang="en-US" sz="1600" spc="-1" strike="noStrike">
              <a:latin typeface="DejaVu Sans"/>
            </a:endParaRPr>
          </a:p>
        </p:txBody>
      </p:sp>
      <p:sp>
        <p:nvSpPr>
          <p:cNvPr id="224" name="Line 3"/>
          <p:cNvSpPr/>
          <p:nvPr/>
        </p:nvSpPr>
        <p:spPr>
          <a:xfrm>
            <a:off x="7863120" y="4501440"/>
            <a:ext cx="1494360" cy="360"/>
          </a:xfrm>
          <a:prstGeom prst="line">
            <a:avLst/>
          </a:prstGeom>
          <a:ln>
            <a:solidFill>
              <a:srgbClr val="f79646"/>
            </a:solidFill>
            <a:round/>
            <a:tailEnd len="sm" type="triangle" w="sm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225" name="Text Box 8"/>
          <p:cNvSpPr/>
          <p:nvPr/>
        </p:nvSpPr>
        <p:spPr>
          <a:xfrm>
            <a:off x="7932960" y="4108680"/>
            <a:ext cx="1365480" cy="33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Interpretation</a:t>
            </a:r>
            <a:endParaRPr b="0" lang="en-US" sz="1600" spc="-1" strike="noStrike">
              <a:latin typeface="DejaVu Sans"/>
            </a:endParaRPr>
          </a:p>
        </p:txBody>
      </p:sp>
      <p:sp>
        <p:nvSpPr>
          <p:cNvPr id="226" name="Text Box 9"/>
          <p:cNvSpPr/>
          <p:nvPr/>
        </p:nvSpPr>
        <p:spPr>
          <a:xfrm>
            <a:off x="9641880" y="5077440"/>
            <a:ext cx="752760" cy="33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Result</a:t>
            </a:r>
            <a:endParaRPr b="0" lang="en-US" sz="1600" spc="-1" strike="noStrike">
              <a:latin typeface="DejaVu Sans"/>
            </a:endParaRPr>
          </a:p>
        </p:txBody>
      </p:sp>
      <p:sp>
        <p:nvSpPr>
          <p:cNvPr id="227" name="Line 4"/>
          <p:cNvSpPr/>
          <p:nvPr/>
        </p:nvSpPr>
        <p:spPr>
          <a:xfrm flipV="1">
            <a:off x="1046880" y="3774960"/>
            <a:ext cx="720" cy="322920"/>
          </a:xfrm>
          <a:prstGeom prst="line">
            <a:avLst/>
          </a:prstGeom>
          <a:ln>
            <a:solidFill>
              <a:srgbClr val="f79646"/>
            </a:solidFill>
            <a:rou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228" name="Line 5"/>
          <p:cNvSpPr/>
          <p:nvPr/>
        </p:nvSpPr>
        <p:spPr>
          <a:xfrm>
            <a:off x="1046880" y="3794760"/>
            <a:ext cx="6068160" cy="360"/>
          </a:xfrm>
          <a:prstGeom prst="line">
            <a:avLst/>
          </a:prstGeom>
          <a:ln>
            <a:solidFill>
              <a:srgbClr val="f79646"/>
            </a:solidFill>
            <a:rou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229" name="Line 6"/>
          <p:cNvSpPr/>
          <p:nvPr/>
        </p:nvSpPr>
        <p:spPr>
          <a:xfrm>
            <a:off x="7115040" y="3774960"/>
            <a:ext cx="360" cy="242280"/>
          </a:xfrm>
          <a:prstGeom prst="line">
            <a:avLst/>
          </a:prstGeom>
          <a:ln>
            <a:solidFill>
              <a:srgbClr val="f79646"/>
            </a:solidFill>
            <a:rou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230" name="Text Box 11"/>
          <p:cNvSpPr/>
          <p:nvPr/>
        </p:nvSpPr>
        <p:spPr>
          <a:xfrm>
            <a:off x="2879280" y="3381840"/>
            <a:ext cx="1651680" cy="33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Customer / User</a:t>
            </a:r>
            <a:endParaRPr b="0" lang="en-US" sz="1600" spc="-1" strike="noStrike">
              <a:latin typeface="DejaVu Sans"/>
            </a:endParaRPr>
          </a:p>
        </p:txBody>
      </p:sp>
      <p:sp>
        <p:nvSpPr>
          <p:cNvPr id="231" name="Line 7"/>
          <p:cNvSpPr/>
          <p:nvPr/>
        </p:nvSpPr>
        <p:spPr>
          <a:xfrm flipV="1">
            <a:off x="7302240" y="3774960"/>
            <a:ext cx="720" cy="242280"/>
          </a:xfrm>
          <a:prstGeom prst="line">
            <a:avLst/>
          </a:prstGeom>
          <a:ln>
            <a:solidFill>
              <a:srgbClr val="f79646"/>
            </a:solidFill>
            <a:rou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232" name="Line 8"/>
          <p:cNvSpPr/>
          <p:nvPr/>
        </p:nvSpPr>
        <p:spPr>
          <a:xfrm>
            <a:off x="7302240" y="3794760"/>
            <a:ext cx="3174120" cy="360"/>
          </a:xfrm>
          <a:prstGeom prst="line">
            <a:avLst/>
          </a:prstGeom>
          <a:ln>
            <a:solidFill>
              <a:srgbClr val="f79646"/>
            </a:solidFill>
            <a:rou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233" name="Line 9"/>
          <p:cNvSpPr/>
          <p:nvPr/>
        </p:nvSpPr>
        <p:spPr>
          <a:xfrm>
            <a:off x="10476360" y="3774960"/>
            <a:ext cx="360" cy="242280"/>
          </a:xfrm>
          <a:prstGeom prst="line">
            <a:avLst/>
          </a:prstGeom>
          <a:ln>
            <a:solidFill>
              <a:srgbClr val="f79646"/>
            </a:solidFill>
            <a:rou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234" name="Text Box 13"/>
          <p:cNvSpPr/>
          <p:nvPr/>
        </p:nvSpPr>
        <p:spPr>
          <a:xfrm>
            <a:off x="7627680" y="3381840"/>
            <a:ext cx="2308680" cy="33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Requirements Engineer</a:t>
            </a:r>
            <a:endParaRPr b="0" lang="en-US" sz="1600" spc="-1" strike="noStrike">
              <a:latin typeface="DejaVu Sans"/>
            </a:endParaRPr>
          </a:p>
        </p:txBody>
      </p:sp>
      <p:sp>
        <p:nvSpPr>
          <p:cNvPr id="235" name="Line 10"/>
          <p:cNvSpPr/>
          <p:nvPr/>
        </p:nvSpPr>
        <p:spPr>
          <a:xfrm flipV="1">
            <a:off x="3283200" y="4632840"/>
            <a:ext cx="720" cy="1130040"/>
          </a:xfrm>
          <a:prstGeom prst="line">
            <a:avLst/>
          </a:prstGeom>
          <a:ln>
            <a:solidFill>
              <a:srgbClr val="f79646"/>
            </a:solidFill>
            <a:round/>
            <a:tailEnd len="med" type="triangle" w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236" name="Line 11"/>
          <p:cNvSpPr/>
          <p:nvPr/>
        </p:nvSpPr>
        <p:spPr>
          <a:xfrm flipV="1">
            <a:off x="5902920" y="4632840"/>
            <a:ext cx="360" cy="1130040"/>
          </a:xfrm>
          <a:prstGeom prst="line">
            <a:avLst/>
          </a:prstGeom>
          <a:ln>
            <a:solidFill>
              <a:srgbClr val="f79646"/>
            </a:solidFill>
            <a:round/>
            <a:tailEnd len="med" type="triangle" w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237" name="Line 12"/>
          <p:cNvSpPr/>
          <p:nvPr/>
        </p:nvSpPr>
        <p:spPr>
          <a:xfrm flipV="1">
            <a:off x="8813520" y="4632840"/>
            <a:ext cx="720" cy="1130040"/>
          </a:xfrm>
          <a:prstGeom prst="line">
            <a:avLst/>
          </a:prstGeom>
          <a:ln>
            <a:solidFill>
              <a:srgbClr val="f79646"/>
            </a:solidFill>
            <a:round/>
            <a:tailEnd len="med" type="triangle" w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238" name="Text Box 15"/>
          <p:cNvSpPr/>
          <p:nvPr/>
        </p:nvSpPr>
        <p:spPr>
          <a:xfrm>
            <a:off x="2430360" y="5783760"/>
            <a:ext cx="1701000" cy="333000"/>
          </a:xfrm>
          <a:prstGeom prst="rect">
            <a:avLst/>
          </a:prstGeom>
          <a:gradFill rotWithShape="0">
            <a:gsLst>
              <a:gs pos="0">
                <a:srgbClr val="2e5f99"/>
              </a:gs>
              <a:gs pos="100000">
                <a:srgbClr val="3c7ac7"/>
              </a:gs>
            </a:gsLst>
            <a:lin ang="16200000"/>
          </a:gradFill>
          <a:ln w="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799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interference</a:t>
            </a:r>
            <a:endParaRPr b="0" lang="en-US" sz="1600" spc="-1" strike="noStrike">
              <a:latin typeface="DejaVu Sans"/>
            </a:endParaRPr>
          </a:p>
        </p:txBody>
      </p:sp>
      <p:sp>
        <p:nvSpPr>
          <p:cNvPr id="239" name="Text Box 17"/>
          <p:cNvSpPr/>
          <p:nvPr/>
        </p:nvSpPr>
        <p:spPr>
          <a:xfrm>
            <a:off x="5055840" y="5790240"/>
            <a:ext cx="1701360" cy="333000"/>
          </a:xfrm>
          <a:prstGeom prst="rect">
            <a:avLst/>
          </a:prstGeom>
          <a:gradFill rotWithShape="0">
            <a:gsLst>
              <a:gs pos="0">
                <a:srgbClr val="2e5f99"/>
              </a:gs>
              <a:gs pos="100000">
                <a:srgbClr val="3c7ac7"/>
              </a:gs>
            </a:gsLst>
            <a:lin ang="16200000"/>
          </a:gradFill>
          <a:ln w="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799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interference</a:t>
            </a:r>
            <a:endParaRPr b="0" lang="en-US" sz="1600" spc="-1" strike="noStrike">
              <a:latin typeface="DejaVu Sans"/>
            </a:endParaRPr>
          </a:p>
        </p:txBody>
      </p:sp>
      <p:sp>
        <p:nvSpPr>
          <p:cNvPr id="240" name="Text Box 19"/>
          <p:cNvSpPr/>
          <p:nvPr/>
        </p:nvSpPr>
        <p:spPr>
          <a:xfrm>
            <a:off x="7947720" y="5776920"/>
            <a:ext cx="1701360" cy="333000"/>
          </a:xfrm>
          <a:prstGeom prst="rect">
            <a:avLst/>
          </a:prstGeom>
          <a:gradFill rotWithShape="0">
            <a:gsLst>
              <a:gs pos="0">
                <a:srgbClr val="2e5f99"/>
              </a:gs>
              <a:gs pos="100000">
                <a:srgbClr val="3c7ac7"/>
              </a:gs>
            </a:gsLst>
            <a:lin ang="16200000"/>
          </a:gradFill>
          <a:ln w="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799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interference</a:t>
            </a:r>
            <a:endParaRPr b="0" lang="en-US" sz="1600" spc="-1" strike="noStrike">
              <a:latin typeface="DejaVu Sans"/>
            </a:endParaRPr>
          </a:p>
        </p:txBody>
      </p:sp>
      <p:pic>
        <p:nvPicPr>
          <p:cNvPr id="241" name="Picture 2" descr="C:\Users\voges\AppData\Local\Microsoft\Windows\Temporary Internet Files\Content.IE5\MRX1DDN7\MC900351284[1].wmf"/>
          <p:cNvPicPr/>
          <p:nvPr/>
        </p:nvPicPr>
        <p:blipFill>
          <a:blip r:embed="rId2"/>
          <a:stretch/>
        </p:blipFill>
        <p:spPr>
          <a:xfrm>
            <a:off x="302400" y="3884760"/>
            <a:ext cx="1837080" cy="1411920"/>
          </a:xfrm>
          <a:prstGeom prst="rect">
            <a:avLst/>
          </a:prstGeom>
          <a:ln w="0">
            <a:noFill/>
          </a:ln>
        </p:spPr>
      </p:pic>
      <p:pic>
        <p:nvPicPr>
          <p:cNvPr id="242" name="Picture 3" descr="C:\Users\voges\AppData\Local\Microsoft\Windows\Temporary Internet Files\Content.IE5\M08JDKOM\MC900340226[1].wmf"/>
          <p:cNvPicPr/>
          <p:nvPr/>
        </p:nvPicPr>
        <p:blipFill>
          <a:blip r:embed="rId3"/>
          <a:stretch/>
        </p:blipFill>
        <p:spPr>
          <a:xfrm>
            <a:off x="6684480" y="4017240"/>
            <a:ext cx="1117080" cy="1110240"/>
          </a:xfrm>
          <a:prstGeom prst="rect">
            <a:avLst/>
          </a:prstGeom>
          <a:ln w="0">
            <a:noFill/>
          </a:ln>
        </p:spPr>
      </p:pic>
      <p:pic>
        <p:nvPicPr>
          <p:cNvPr id="243" name="Picture 4" descr="C:\Users\voges\AppData\Local\Microsoft\Windows\Temporary Internet Files\Content.IE5\M08JDKOM\MC900352373[1].wmf"/>
          <p:cNvPicPr/>
          <p:nvPr/>
        </p:nvPicPr>
        <p:blipFill>
          <a:blip r:embed="rId4"/>
          <a:stretch/>
        </p:blipFill>
        <p:spPr>
          <a:xfrm>
            <a:off x="9654840" y="3909600"/>
            <a:ext cx="1541160" cy="1179000"/>
          </a:xfrm>
          <a:prstGeom prst="rect">
            <a:avLst/>
          </a:prstGeom>
          <a:ln w="0">
            <a:noFill/>
          </a:ln>
        </p:spPr>
      </p:pic>
      <p:sp>
        <p:nvSpPr>
          <p:cNvPr id="244" name="PlaceHolder 12"/>
          <p:cNvSpPr/>
          <p:nvPr/>
        </p:nvSpPr>
        <p:spPr>
          <a:xfrm>
            <a:off x="542880" y="72468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Getting the Right Information is Tricky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45" name="Rechteck 6"/>
          <p:cNvSpPr/>
          <p:nvPr/>
        </p:nvSpPr>
        <p:spPr>
          <a:xfrm>
            <a:off x="542880" y="127116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Communication Problems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</TotalTime>
  <Application>LibreOffice/7.3.0.3$Linux_X86_64 LibreOffice_project/30$Build-3</Application>
  <AppVersion>15.0000</AppVersion>
  <Words>4021</Words>
  <Paragraphs>929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/>
  <dcterms:modified xsi:type="dcterms:W3CDTF">2022-02-22T16:22:45Z</dcterms:modified>
  <cp:revision>3203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54</vt:i4>
  </property>
  <property fmtid="{D5CDD505-2E9C-101B-9397-08002B2CF9AE}" pid="3" name="PresentationFormat">
    <vt:lpwstr>Widescreen</vt:lpwstr>
  </property>
  <property fmtid="{D5CDD505-2E9C-101B-9397-08002B2CF9AE}" pid="4" name="Slides">
    <vt:i4>82</vt:i4>
  </property>
</Properties>
</file>