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comments/comment60.xml" ContentType="application/vnd.openxmlformats-officedocument.presentationml.comments+xml"/>
  <Override PartName="/ppt/comments/comment61.xml" ContentType="application/vnd.openxmlformats-officedocument.presentationml.comments+xml"/>
  <Override PartName="/ppt/comments/comment62.xml" ContentType="application/vnd.openxmlformats-officedocument.presentationml.comments+xml"/>
  <Override PartName="/ppt/comments/comment6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presProps" Target="presProps.xml"/><Relationship Id="rId85" Type="http://schemas.openxmlformats.org/officeDocument/2006/relationships/commentAuthors" Target="commentAuthors.xml"/>
</Relationships>
</file>

<file path=ppt/comments/comment60.xml><?xml version="1.0" encoding="utf-8"?>
<p:cmLst xmlns:p="http://schemas.openxmlformats.org/presentationml/2006/main">
  <p:cm authorId="0" dt="2022-02-15T18:19:09.000000000" idx="1">
    <p:pos x="0" y="0"/>
    <p:text>Split into two slides?</p:text>
  </p:cm>
</p:cmLst>
</file>

<file path=ppt/comments/comment61.xml><?xml version="1.0" encoding="utf-8"?>
<p:cmLst xmlns:p="http://schemas.openxmlformats.org/presentationml/2006/main">
  <p:cm authorId="0" dt="2022-02-15T18:19:09.000000000" idx="2">
    <p:pos x="0" y="0"/>
    <p:text/>
  </p:cm>
</p:cmLst>
</file>

<file path=ppt/comments/comment62.xml><?xml version="1.0" encoding="utf-8"?>
<p:cmLst xmlns:p="http://schemas.openxmlformats.org/presentationml/2006/main">
  <p:cm authorId="0" dt="2022-02-15T18:19:09.000000000" idx="3">
    <p:pos x="0" y="0"/>
    <p:text/>
  </p:cm>
</p:cmLst>
</file>

<file path=ppt/comments/comment63.xml><?xml version="1.0" encoding="utf-8"?>
<p:cmLst xmlns:p="http://schemas.openxmlformats.org/presentationml/2006/main">
  <p:cm authorId="0" dt="2022-02-15T18:19:09.000000000" idx="4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B8EEDC17-D09C-498A-AB52-7BE68F5A8FDA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D8C873-4569-485D-B3C3-A09761EB40D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4ADE84-D9B7-4430-ACC7-027A7E8334A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824EE7-6FCA-4B56-915D-91F790815E0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FBB78D-147A-4E77-9D5D-ABF2434F844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BE1301-7222-4368-A5D5-EA9E4C5AF46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1DD4E1-BD09-41C7-A2F6-C7A67A07727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E21539-6A84-49A2-B782-BE8F4D5645D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E3C82-B5F3-4650-9FB4-DF3E747A99B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AD3B5A-FDA2-4007-9A9D-5D033B356C7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D43BB4-1B7E-45D6-9A5C-10426D73676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3FB014-4F9B-468B-8D9B-5FE421CEA17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29B10D-7D09-485A-8B3F-B59331E561C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40E5DE-875D-4BB7-83A4-271841FE2D0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A1674-C279-40C8-97D7-F1A8676F772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7F942E-19A2-44D0-9671-96A3E90C43C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7AECB7-A123-4CB2-BB87-B6A987C5EDE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DA64C5-266C-4199-A21F-25AFC2E23B6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5CE6A4-A0F8-488C-845C-BFC8DA7F4F5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54F887-485B-44F4-9410-BC1C192E35C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75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0" name="Rectangle 44"/>
          <p:cNvSpPr/>
          <p:nvPr/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  <a:buNone/>
            </a:pPr>
            <a:fld id="{76CE6994-F935-4FF0-B8F9-CD0E9F876E37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75</a:t>
            </a:fld>
            <a:endParaRPr b="0" lang="en-US" sz="1600" spc="-1" strike="noStrike">
              <a:latin typeface="DejaVu Sans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6360" cy="37659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592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further benefits Pohl, Kap. 3, F. 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9A8D3-6BA6-424E-812F-A9A00541443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75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4" name="Rectangle 56"/>
          <p:cNvSpPr/>
          <p:nvPr/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  <a:buNone/>
            </a:pPr>
            <a:fld id="{7A66566E-9FB9-43E1-BF5C-C250A041D8F7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75</a:t>
            </a:fld>
            <a:endParaRPr b="0" lang="en-US" sz="1600" spc="-1" strike="noStrike">
              <a:latin typeface="DejaVu Sans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6360" cy="376596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592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further benefits Pohl, Kap. 3, F. 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0D0603-10C8-4359-8B9B-A4D8B255FDD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4C569D-7CC3-437F-AD27-FFDF74DD7C7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FD761F-D4F0-4819-A71D-95322CCAE9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B418C2-4C12-4D4A-BA58-D383F1657E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326F31-A4B5-4E35-A617-6E7FE4E879A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9EC234-7C25-461F-9FB4-D4C1553881C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467DC8-7CE8-44B5-AF26-8A352DFCF86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E9772-37CA-449F-9874-B442AD40C2A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5F0BF8-B4D1-4F63-B004-9F6453D9B57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7D3EF3-C203-4CFA-B0F9-E96247953F3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01D18E-79BB-412B-BF39-988A458C5E1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07CA36-EB63-4774-B9CC-AFDC28A9634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698EB1-4786-4ED6-B01D-B521D27FEC6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C21D3E-3B29-48CC-80AB-1322B41EA8B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7F5E43-49A9-43E2-AC58-18FB9F883EC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545DBE-E0EC-4231-8851-59159F990B0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D91C36-8AAA-42C4-B352-3F3FFBCE36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4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E3199A-A04D-41E9-9BDC-8202320DDB7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1BB118-35E3-40A4-877A-ABE764E0714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4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785BF9-0786-4F73-A8CB-07D823DC42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4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EB47EB-BD60-4976-B3BB-F76700BC8DF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4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AB8BD9-FC9A-4986-8943-44AB31BF725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5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96BD0E-1881-4E45-8B06-EAE756CA1AB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36A46E-4CD7-40E7-8901-8047C65A222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5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264CF4-B147-4707-BBED-0980213B89B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5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C0330F-C92D-4AA3-8E08-ABE6A2E6E1F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15B6B5-ECB0-4F19-991D-E320A4C4BD6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5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9325DD-CCF6-4DDD-8F18-BC52215983B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40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FDCD59-FE12-4A3A-979D-E3C2703FD9C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5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80F119-C44C-4E88-B15C-CE07D3FAAFA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5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CBC45C-C8E3-42C2-A697-06E8A13811F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5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531C59-9D63-4BF5-BD3C-ED8BF3818F9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A0A070-9EF8-48E4-AB4D-C12E5AC043A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6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4241A7-50EC-4F22-96D0-6C1BEB7A4BD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6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32C58E-CDFE-45F9-A57A-BCCD7F6919A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6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29DF56-DAEF-4A61-A4E8-8E01EE8FFC7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6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691BF0-3C2B-4F75-9DF5-363A752D6E6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6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567CB6-60A6-4E77-9E55-8FE89F541F6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6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FC5C20-59F1-4BC0-A2FE-311E6E0CB6B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9DD0B8-D1BA-4ED4-B615-639EF07A17A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6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A64290-2D87-400C-AF30-A8694FAA742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6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B48D87-30CE-4FDC-9A96-9AF85568F33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6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30413C-98F1-4452-B4F1-42792C8204B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A812B8-B767-4C44-8D97-89381399064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8824FD-E4BB-43AA-A3E0-27CFC70CCD0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600024C2-7DFB-43B1-B24B-28D76B95B8E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15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C372F59-4232-42A7-BE7B-FF529D51165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43A0647-A52B-447F-AA8F-B6F79FF9D0B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5EA29469-4828-4C5F-830C-E99A8C9D20D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CCE0B31-0F78-4B33-8B0D-1C17AE7DEFE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487FEA76-BB1B-499D-89E6-D2EE8F0F304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0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1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2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3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hyperlink" Target="http://ftp.tu-clausthal.de/pub/institute/informatik/v-modell-xt/Releases/2.3/Dokumentation/V-Modell-XT-HTML/index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hyperlink" Target="https://www.volere.org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1880" cy="11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1880" cy="23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 1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2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555156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Specification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that is in accordance with a certain specification approach.  (not necessarily formal)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also used to imply that the requirements are specified on the level of developer requirements (we will not use it this way).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26" name="Documentation"/>
          <p:cNvSpPr/>
          <p:nvPr/>
        </p:nvSpPr>
        <p:spPr>
          <a:xfrm>
            <a:off x="6400800" y="2178000"/>
            <a:ext cx="4567680" cy="3196080"/>
          </a:xfrm>
          <a:custGeom>
            <a:avLst/>
            <a:gdLst/>
            <a:ahLst/>
            <a:rect l="l" t="t" r="r" b="b"/>
            <a:pathLst>
              <a:path w="12702" h="8892">
                <a:moveTo>
                  <a:pt x="1481" y="0"/>
                </a:moveTo>
                <a:lnTo>
                  <a:pt x="1482" y="0"/>
                </a:lnTo>
                <a:cubicBezTo>
                  <a:pt x="1222" y="0"/>
                  <a:pt x="966" y="68"/>
                  <a:pt x="741" y="199"/>
                </a:cubicBezTo>
                <a:cubicBezTo>
                  <a:pt x="516" y="329"/>
                  <a:pt x="329" y="516"/>
                  <a:pt x="199" y="741"/>
                </a:cubicBezTo>
                <a:cubicBezTo>
                  <a:pt x="68" y="966"/>
                  <a:pt x="0" y="1222"/>
                  <a:pt x="0" y="1482"/>
                </a:cubicBezTo>
                <a:lnTo>
                  <a:pt x="0" y="7409"/>
                </a:lnTo>
                <a:lnTo>
                  <a:pt x="0" y="7409"/>
                </a:lnTo>
                <a:cubicBezTo>
                  <a:pt x="0" y="7669"/>
                  <a:pt x="68" y="7925"/>
                  <a:pt x="199" y="8150"/>
                </a:cubicBezTo>
                <a:cubicBezTo>
                  <a:pt x="329" y="8375"/>
                  <a:pt x="516" y="8562"/>
                  <a:pt x="741" y="8692"/>
                </a:cubicBezTo>
                <a:cubicBezTo>
                  <a:pt x="966" y="8823"/>
                  <a:pt x="1222" y="8891"/>
                  <a:pt x="1482" y="8891"/>
                </a:cubicBezTo>
                <a:lnTo>
                  <a:pt x="11219" y="8891"/>
                </a:lnTo>
                <a:lnTo>
                  <a:pt x="11219" y="8891"/>
                </a:lnTo>
                <a:cubicBezTo>
                  <a:pt x="11479" y="8891"/>
                  <a:pt x="11735" y="8823"/>
                  <a:pt x="11960" y="8692"/>
                </a:cubicBezTo>
                <a:cubicBezTo>
                  <a:pt x="12185" y="8562"/>
                  <a:pt x="12372" y="8375"/>
                  <a:pt x="12502" y="8150"/>
                </a:cubicBezTo>
                <a:cubicBezTo>
                  <a:pt x="12633" y="7925"/>
                  <a:pt x="12701" y="7669"/>
                  <a:pt x="12701" y="7409"/>
                </a:cubicBezTo>
                <a:lnTo>
                  <a:pt x="12701" y="1481"/>
                </a:lnTo>
                <a:lnTo>
                  <a:pt x="12701" y="1482"/>
                </a:lnTo>
                <a:lnTo>
                  <a:pt x="12701" y="1482"/>
                </a:lnTo>
                <a:cubicBezTo>
                  <a:pt x="12701" y="1222"/>
                  <a:pt x="12633" y="966"/>
                  <a:pt x="12502" y="741"/>
                </a:cubicBezTo>
                <a:cubicBezTo>
                  <a:pt x="12372" y="516"/>
                  <a:pt x="12185" y="329"/>
                  <a:pt x="11960" y="199"/>
                </a:cubicBezTo>
                <a:cubicBezTo>
                  <a:pt x="11735" y="68"/>
                  <a:pt x="11479" y="0"/>
                  <a:pt x="11219" y="0"/>
                </a:cubicBezTo>
                <a:lnTo>
                  <a:pt x="1481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Freihandform: Form 8"/>
          <p:cNvSpPr/>
          <p:nvPr/>
        </p:nvSpPr>
        <p:spPr>
          <a:xfrm>
            <a:off x="6858000" y="2514600"/>
            <a:ext cx="3653280" cy="2053080"/>
          </a:xfrm>
          <a:custGeom>
            <a:avLst/>
            <a:gdLst/>
            <a:ahLst/>
            <a:rect l="l" t="t" r="r" b="b"/>
            <a:pathLst>
              <a:path w="10162" h="5717">
                <a:moveTo>
                  <a:pt x="952" y="0"/>
                </a:moveTo>
                <a:lnTo>
                  <a:pt x="953" y="0"/>
                </a:lnTo>
                <a:cubicBezTo>
                  <a:pt x="785" y="0"/>
                  <a:pt x="621" y="44"/>
                  <a:pt x="476" y="128"/>
                </a:cubicBezTo>
                <a:cubicBezTo>
                  <a:pt x="332" y="211"/>
                  <a:pt x="211" y="332"/>
                  <a:pt x="128" y="476"/>
                </a:cubicBezTo>
                <a:cubicBezTo>
                  <a:pt x="44" y="621"/>
                  <a:pt x="0" y="785"/>
                  <a:pt x="0" y="953"/>
                </a:cubicBezTo>
                <a:lnTo>
                  <a:pt x="0" y="4763"/>
                </a:lnTo>
                <a:lnTo>
                  <a:pt x="0" y="4763"/>
                </a:lnTo>
                <a:cubicBezTo>
                  <a:pt x="0" y="4931"/>
                  <a:pt x="44" y="5095"/>
                  <a:pt x="128" y="5240"/>
                </a:cubicBezTo>
                <a:cubicBezTo>
                  <a:pt x="211" y="5384"/>
                  <a:pt x="332" y="5505"/>
                  <a:pt x="476" y="5588"/>
                </a:cubicBezTo>
                <a:cubicBezTo>
                  <a:pt x="621" y="5672"/>
                  <a:pt x="785" y="5716"/>
                  <a:pt x="953" y="5716"/>
                </a:cubicBezTo>
                <a:lnTo>
                  <a:pt x="9208" y="5715"/>
                </a:lnTo>
                <a:lnTo>
                  <a:pt x="9208" y="5716"/>
                </a:lnTo>
                <a:cubicBezTo>
                  <a:pt x="9376" y="5716"/>
                  <a:pt x="9540" y="5672"/>
                  <a:pt x="9685" y="5588"/>
                </a:cubicBezTo>
                <a:cubicBezTo>
                  <a:pt x="9829" y="5505"/>
                  <a:pt x="9950" y="5384"/>
                  <a:pt x="10033" y="5240"/>
                </a:cubicBezTo>
                <a:cubicBezTo>
                  <a:pt x="10117" y="5095"/>
                  <a:pt x="10161" y="4931"/>
                  <a:pt x="10161" y="4763"/>
                </a:cubicBezTo>
                <a:lnTo>
                  <a:pt x="10161" y="952"/>
                </a:lnTo>
                <a:lnTo>
                  <a:pt x="10161" y="953"/>
                </a:lnTo>
                <a:lnTo>
                  <a:pt x="10161" y="953"/>
                </a:lnTo>
                <a:cubicBezTo>
                  <a:pt x="10161" y="785"/>
                  <a:pt x="10117" y="621"/>
                  <a:pt x="10033" y="476"/>
                </a:cubicBezTo>
                <a:cubicBezTo>
                  <a:pt x="9950" y="332"/>
                  <a:pt x="9829" y="211"/>
                  <a:pt x="9685" y="128"/>
                </a:cubicBezTo>
                <a:cubicBezTo>
                  <a:pt x="9540" y="44"/>
                  <a:pt x="9376" y="0"/>
                  <a:pt x="9208" y="0"/>
                </a:cubicBezTo>
                <a:lnTo>
                  <a:pt x="952" y="0"/>
                </a:lnTo>
              </a:path>
            </a:pathLst>
          </a:cu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Freihandform: Form 9"/>
          <p:cNvSpPr/>
          <p:nvPr/>
        </p:nvSpPr>
        <p:spPr>
          <a:xfrm>
            <a:off x="7315200" y="2971800"/>
            <a:ext cx="2738880" cy="910080"/>
          </a:xfrm>
          <a:custGeom>
            <a:avLst/>
            <a:gdLst/>
            <a:ahLst/>
            <a:rect l="l" t="t" r="r" b="b"/>
            <a:pathLst>
              <a:path w="7622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7197" y="2541"/>
                </a:lnTo>
                <a:lnTo>
                  <a:pt x="7198" y="2541"/>
                </a:lnTo>
                <a:cubicBezTo>
                  <a:pt x="7272" y="2541"/>
                  <a:pt x="7345" y="2521"/>
                  <a:pt x="7409" y="2484"/>
                </a:cubicBezTo>
                <a:cubicBezTo>
                  <a:pt x="7474" y="2447"/>
                  <a:pt x="7527" y="2394"/>
                  <a:pt x="7564" y="2329"/>
                </a:cubicBezTo>
                <a:cubicBezTo>
                  <a:pt x="7601" y="2265"/>
                  <a:pt x="7621" y="2192"/>
                  <a:pt x="7621" y="2118"/>
                </a:cubicBezTo>
                <a:lnTo>
                  <a:pt x="7621" y="423"/>
                </a:lnTo>
                <a:lnTo>
                  <a:pt x="7621" y="424"/>
                </a:lnTo>
                <a:lnTo>
                  <a:pt x="7621" y="424"/>
                </a:lnTo>
                <a:cubicBezTo>
                  <a:pt x="7621" y="349"/>
                  <a:pt x="7601" y="276"/>
                  <a:pt x="7564" y="212"/>
                </a:cubicBezTo>
                <a:cubicBezTo>
                  <a:pt x="7527" y="147"/>
                  <a:pt x="7474" y="94"/>
                  <a:pt x="7409" y="57"/>
                </a:cubicBezTo>
                <a:cubicBezTo>
                  <a:pt x="7345" y="20"/>
                  <a:pt x="7272" y="0"/>
                  <a:pt x="7198" y="0"/>
                </a:cubicBezTo>
                <a:lnTo>
                  <a:pt x="423" y="0"/>
                </a:lnTo>
              </a:path>
            </a:pathLst>
          </a:cu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Textfeld 10"/>
          <p:cNvSpPr/>
          <p:nvPr/>
        </p:nvSpPr>
        <p:spPr>
          <a:xfrm>
            <a:off x="7543800" y="3200400"/>
            <a:ext cx="22816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Specification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30" name="Textfeld 11"/>
          <p:cNvSpPr/>
          <p:nvPr/>
        </p:nvSpPr>
        <p:spPr>
          <a:xfrm>
            <a:off x="7543800" y="4800600"/>
            <a:ext cx="22816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31" name="Textfeld 12"/>
          <p:cNvSpPr/>
          <p:nvPr/>
        </p:nvSpPr>
        <p:spPr>
          <a:xfrm>
            <a:off x="7543800" y="3987720"/>
            <a:ext cx="228168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168560" y="1912320"/>
            <a:ext cx="8661240" cy="425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5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37" name="Rechteck 12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8" name="HSN-Hierarchy 12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 different perspectives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Data perspective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Static-structural perspective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Structure of input/output data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 structure of the system itself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Usage relationships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Dependencies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perspective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is received by the system and how is it manipulated?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Data-flow through the system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Dynamic!</a:t>
            </a:r>
            <a:endParaRPr b="0" lang="en-US" sz="16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 perspective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State-oriented perspective on how the system is embedded into the system context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Documents reactions by the system on events in the system context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 depends on the system’s state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Reactions include state transitions and effects on the system’s environment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different ways to document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Natural language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Conceptual Models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Hybrid approach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“one best way”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project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People involved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Natural Language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commonly applied documentation form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Usually: prose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read by every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Applicable for miscellaneous purposes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any kind of requirement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Well-suited for all three perspectives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possible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kinds of requirements possible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perspectives possible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5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kinds of conceptual models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Cannot be used universally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Have to fit the type of the requirements and the perspective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Correct use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no switch of perspective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Compact documentation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Easy for trained readers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Less ambiguity than natural language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Knowledge about modeling required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263" name="Picture 2" descr=""/>
          <p:cNvPicPr/>
          <p:nvPr/>
        </p:nvPicPr>
        <p:blipFill>
          <a:blip r:embed="rId1"/>
          <a:stretch/>
        </p:blipFill>
        <p:spPr>
          <a:xfrm>
            <a:off x="3778560" y="3278520"/>
            <a:ext cx="7076160" cy="3129840"/>
          </a:xfrm>
          <a:prstGeom prst="rect">
            <a:avLst/>
          </a:prstGeom>
          <a:ln w="0">
            <a:noFill/>
          </a:ln>
        </p:spPr>
      </p:pic>
      <p:sp>
        <p:nvSpPr>
          <p:cNvPr id="264" name="PlaceHolder 1"/>
          <p:cNvSpPr/>
          <p:nvPr/>
        </p:nvSpPr>
        <p:spPr>
          <a:xfrm>
            <a:off x="609480" y="1769400"/>
            <a:ext cx="10586880" cy="15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Use case diagrams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Quick overview of system functionalities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 not describe responsibilities in detail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69" name="PlaceHolder 1"/>
          <p:cNvSpPr/>
          <p:nvPr/>
        </p:nvSpPr>
        <p:spPr>
          <a:xfrm>
            <a:off x="609480" y="1769400"/>
            <a:ext cx="10586880" cy="15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Class diagrams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Capture static structure of data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Structural dependencies between the system and the context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3270960" y="3299760"/>
            <a:ext cx="5646960" cy="310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600" cy="207900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3846240" y="2297880"/>
            <a:ext cx="1817640" cy="22579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PlaceHolder 1"/>
          <p:cNvSpPr/>
          <p:nvPr/>
        </p:nvSpPr>
        <p:spPr>
          <a:xfrm>
            <a:off x="609480" y="1769400"/>
            <a:ext cx="5089320" cy="28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Activity diagrams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processes, sequence-oriented dependencies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Sequential character of use cases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276" name="Picture 2" descr=""/>
          <p:cNvPicPr/>
          <p:nvPr/>
        </p:nvPicPr>
        <p:blipFill>
          <a:blip r:embed="rId1"/>
          <a:stretch/>
        </p:blipFill>
        <p:spPr>
          <a:xfrm>
            <a:off x="8055000" y="1709280"/>
            <a:ext cx="2723400" cy="504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81" name="PlaceHolder 1"/>
          <p:cNvSpPr/>
          <p:nvPr/>
        </p:nvSpPr>
        <p:spPr>
          <a:xfrm>
            <a:off x="609480" y="1769400"/>
            <a:ext cx="10586880" cy="15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State diagram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Event-driven behavior of a system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282" name="Picture 2" descr=""/>
          <p:cNvPicPr/>
          <p:nvPr/>
        </p:nvPicPr>
        <p:blipFill>
          <a:blip r:embed="rId1"/>
          <a:stretch/>
        </p:blipFill>
        <p:spPr>
          <a:xfrm>
            <a:off x="1234080" y="3342240"/>
            <a:ext cx="8499240" cy="293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8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single type of documentation has to be selected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view, audience, ...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Hybrid = natural language + conceptual models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Not redundant, but complementary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Balance out each others weaknesses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Example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Description of the general architecture in natural language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Details in form of models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Criteria For Good Requirements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9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63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reflects the correct and agreed upon opinion of all stakeholders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Ranked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by legal obligations or priorities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important if not all functionalities are provided at with the same release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Unambiguous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understood in only one way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help to achieve this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 and up-to-date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consistent with the system context and not outdated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9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62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 represents the idea of the stakeholder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not contradict each other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on the same level of abstraction/detail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should use the same documentation type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9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00" name="Rechteck 2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1" name="HSN-Hierarchy 2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62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Verifiable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a requirement must allow for its verification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through tests or measurements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Realizable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implementable within the scope of the project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Traceable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Retracing of</a:t>
            </a:r>
            <a:endParaRPr b="0" lang="en-US" sz="1800" spc="-1" strike="noStrike">
              <a:latin typeface="DejaVu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origin</a:t>
            </a:r>
            <a:endParaRPr b="0" lang="en-US" sz="1600" spc="-1" strike="noStrike">
              <a:latin typeface="DejaVu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realization</a:t>
            </a:r>
            <a:endParaRPr b="0" lang="en-US" sz="1600" spc="-1" strike="noStrike">
              <a:latin typeface="DejaVu San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to other documents → e.g., through unique identifiers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PlaceHolder 1"/>
          <p:cNvSpPr>
            <a:spLocks noGrp="1"/>
          </p:cNvSpPr>
          <p:nvPr>
            <p:ph/>
          </p:nvPr>
        </p:nvSpPr>
        <p:spPr>
          <a:xfrm>
            <a:off x="595440" y="1780920"/>
            <a:ext cx="10586880" cy="462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fully describe the specified functionality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not yet known → mark, e.g., as “tbd” (“to be determined”)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comprehensible for all stakeholders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1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Further Characteristics of Good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Atomic (it is not possible to subdivide the requirement)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465840" y="1519200"/>
            <a:ext cx="10731240" cy="419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are these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unambiguous?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14" name="Text Box 14"/>
          <p:cNvSpPr/>
          <p:nvPr/>
        </p:nvSpPr>
        <p:spPr>
          <a:xfrm>
            <a:off x="727920" y="2957400"/>
            <a:ext cx="9223920" cy="100404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 order to retrieve money from the ATM (automatic teller machine), the customer needs to insert a valid card and type in his PIN. If the validation fails, the machine keeps the card. 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15" name="Text Box 15"/>
          <p:cNvSpPr/>
          <p:nvPr/>
        </p:nvSpPr>
        <p:spPr>
          <a:xfrm>
            <a:off x="711000" y="4102560"/>
            <a:ext cx="9223920" cy="69912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When the driver turns the steering wheel, the direction of the car is changed accordingly.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16" name="PlaceHolder 11"/>
          <p:cNvSpPr/>
          <p:nvPr/>
        </p:nvSpPr>
        <p:spPr>
          <a:xfrm>
            <a:off x="542880" y="6904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latin typeface="DejaVu Sans"/>
            </a:endParaRPr>
          </a:p>
        </p:txBody>
      </p:sp>
      <p:sp>
        <p:nvSpPr>
          <p:cNvPr id="317" name="Rechteck 7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Unambiguous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7" name="Rechteck 334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in General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Criteria for Good Requirements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Structure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is this </a:t>
            </a:r>
            <a:r>
              <a:rPr b="0" lang="en-US" sz="2000" spc="-1" strike="noStrike">
                <a:solidFill>
                  <a:srgbClr val="c0504d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atomic ?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319" name="Text Box 12"/>
          <p:cNvSpPr/>
          <p:nvPr/>
        </p:nvSpPr>
        <p:spPr>
          <a:xfrm>
            <a:off x="727920" y="3399840"/>
            <a:ext cx="9223920" cy="69948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As part of the web shop, the customers may search for goods using key words or product categories.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20" name="PlaceHolder 12"/>
          <p:cNvSpPr/>
          <p:nvPr/>
        </p:nvSpPr>
        <p:spPr>
          <a:xfrm>
            <a:off x="542880" y="6904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latin typeface="DejaVu Sans"/>
            </a:endParaRPr>
          </a:p>
        </p:txBody>
      </p:sp>
      <p:sp>
        <p:nvSpPr>
          <p:cNvPr id="321" name="Rechteck 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Atomic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 Structure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2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Unambiguity and Consistency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individual requirements also to be unambiguous and consistent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requirements should be uniquely identifiable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Modifiability and Extendibility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easy to modify and to extend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subject to a version control management system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3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2600" cy="462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Completeness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contain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requirement must be documented completely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additional information must be present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261720" y="649692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21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35" name="Rechteck 3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6" name="HSN-Hierarchy 3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2600" cy="462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Includes: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reactions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Influential factors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and exception cases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completeness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Labels for figures and tables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references and index directories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261720" y="649692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4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609480" y="176688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(IEEE Std. 830-1998)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between requirements documents and other documents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of changes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Clear Structure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and clear structure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shown in the previous section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4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13400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 (engl. product requirements document)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customer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is expected / has to be provided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Legally: may define a call for bids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49" name="Rechteck 4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0" name="HSN-Hierarchy 4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PlaceHolder 27"/>
          <p:cNvSpPr/>
          <p:nvPr/>
        </p:nvSpPr>
        <p:spPr>
          <a:xfrm>
            <a:off x="613800" y="2286000"/>
            <a:ext cx="10620000" cy="41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 (engl. scope statement)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development organization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will be delivered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(this may exceed, restrict, or modify the expectations of the “Lastenheft”)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352" name="Rectangle 1"/>
          <p:cNvSpPr/>
          <p:nvPr/>
        </p:nvSpPr>
        <p:spPr>
          <a:xfrm>
            <a:off x="539640" y="5486400"/>
            <a:ext cx="1065960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Lasten- and Pflichtenheft are mostly defined by their implications for legal affairs and negotiation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5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609480" y="2286360"/>
            <a:ext cx="5331960" cy="29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overconstrain the possible solution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focus on prioritized expectations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57" name="PlaceHolder 6"/>
          <p:cNvSpPr/>
          <p:nvPr/>
        </p:nvSpPr>
        <p:spPr>
          <a:xfrm>
            <a:off x="5973840" y="2286360"/>
            <a:ext cx="5331960" cy="29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also have a user focus in writing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addresses “User requirements”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uses the same techniques for specification as in Lastenheft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358" name="Rectangle 341"/>
          <p:cNvSpPr/>
          <p:nvPr/>
        </p:nvSpPr>
        <p:spPr>
          <a:xfrm>
            <a:off x="685800" y="5258160"/>
            <a:ext cx="10513440" cy="12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Note: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There are typically requirements that are not described in “Pflichtenheft”, e.g., internal to development organization, higher level of detail, technical aspects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6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ToC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 requirement document should contain certain contents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Overview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of the concrete structure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 in general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6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information about the entire document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Provides an overview of the system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Why was the document created, who is the target audience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coverage → Name, principle goals, and advantages of the system to be developed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→  List of stakeholders and their relevant information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5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68" name="Rechteck 5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9" name="HSN-Hierarchy 5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Definitions, acronyms, and abbreviations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Terms used throughout the document are defined for consistent use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also be in the appendix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 (might be part of the appendix)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List of all referenced documents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Outline of the content and structure of the remainder of the document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7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that increase the understandability of the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information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administrative, management of organizational aspects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environment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is the system embedded into its environment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system boundary and the context boundary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interfaces of the system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pertaining to the architecture → e.g., storage limitations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3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76" name="Rechteck 11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7" name="HSN-Hierarchy 11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functionality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and coarse functionalities of the system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use cases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and target audience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of the system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 the target audience separately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users are necessarily part of the target audience!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that is not documented elsewhere that poses constraints on the system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assumptions about the system context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that a certain functionality is out of scope due to budgeting reasons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8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Remainder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the functional and non-functional requirements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that completes the document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Standards, conventions, background information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Table of contents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 directory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8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technical terms are ambiguous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Java Interfaces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API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Web service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Generic term to describe provided functionality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87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8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not be known by all stakeholders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be specific to the project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Driven Architecture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 Testing Framework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92" name="Stern: 5 Zacken 5"/>
          <p:cNvSpPr/>
          <p:nvPr/>
        </p:nvSpPr>
        <p:spPr>
          <a:xfrm>
            <a:off x="9950040" y="93564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9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Purpose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meaning of terms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understandability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misunderstandings and different interpretations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Unifies language between the stakeholders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 entries can (and should) be reused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Across projects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definitions are even universal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Std. 610.12-1990: Standard Glossary of Software Engineering Terminology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97" name="Stern: 5 Zacken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9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Definition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 book for the terms in the requirements document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 indent="-2286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 indent="-2286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 indent="-2286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 indent="-2286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 indent="-2286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609480" y="3384720"/>
            <a:ext cx="10579680" cy="1624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108000" indent="-2286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glossary is a collection of technical terms that are part of a language (terminology). A glossary defines the specific meaning of each of these terms. A glossary can additionally contain references to related terms as well as examples that explain the terms.”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404" name="Stern: 5 Zacken 7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0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Elements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Context-specific technical terms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Abbreviations and acronyms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concepts with special meaning in the given context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meaning, different terms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Homonyms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meaning, same terms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09" name="Stern: 5 Zacken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required.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s leads to short term gains, but incurs long term costs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1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Central Management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valid glossary at a time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 must be clear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individual must be responsible for the glossary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confusion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glossary is a living document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maintained throughout the life cycle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Commonly accessible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for all involved persons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14" name="Stern: 5 Zacken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1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Obligatory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terms from the glossary are to be used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additional synonyms are available, they are not to be used!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include sources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source for a term is available, it should be part of a glossary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discussions about terms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between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should agree on the terminology that is used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structure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entries must have the same structure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19" name="Stern: 5 Zacken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2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entry in a glossary should have the same general structure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glossary structure contains: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 of the term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definition of the term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 of the term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terms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Examples/counter-examples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24" name="Stern: 5 Zacken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2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 (Example)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of a (tabular) glossary entry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429" name="Stern: 5 Zacken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0" name="Table 3"/>
          <p:cNvGraphicFramePr/>
          <p:nvPr/>
        </p:nvGraphicFramePr>
        <p:xfrm>
          <a:off x="1469160" y="3819240"/>
          <a:ext cx="8869320" cy="2031840"/>
        </p:xfrm>
        <a:graphic>
          <a:graphicData uri="http://schemas.openxmlformats.org/drawingml/2006/table">
            <a:tbl>
              <a:tblPr/>
              <a:tblGrid>
                <a:gridCol w="3435480"/>
                <a:gridCol w="54342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Term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Route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Definition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specific distance of a direction from a starting point to a destination.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Synonyms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Itinerary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Related Terms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Alternative route (specialization)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Examples/Counter-examples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https://goo.gl/maps/3L82YanUoidbj1HJ6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3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How to create a glossary?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structure of the glossary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initial entries and definitions for all glossary entries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stakeholders to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definitions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their own definition in case of differences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missing entries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 and align definitions in the glossary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the glossary available to everyone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online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35" name="Stern: 5 Zacken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Document Templates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437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3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outlines predefine the structure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Simplify incorporation of new staff members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Desired contents can be quickly found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Selective reading possibly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Automated verification of documents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their completeness (is every required section present)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contents of other requirements documents</a:t>
            </a:r>
            <a:endParaRPr b="0" lang="en-US" sz="1800" spc="-1" strike="noStrike">
              <a:latin typeface="DejaVu Sans"/>
            </a:endParaRPr>
          </a:p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108000" indent="-2286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2668680" y="5590800"/>
            <a:ext cx="6599520" cy="541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Structures must be tailored to project properties!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4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 – Overview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document templates and guidelines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selected (common) examples: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IEEE-830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XT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4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Recommended Practice for Software Requirements Specifications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by IEEE 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a template that might be used to specify developer requirements (some times it is partially used to describe user developer requirements as it contains parts that are on a higher level)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addition the template provides characteristics for a good software requirements specification document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5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Structure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Suggest dividing the document into three main chapters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introductory information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goal, system bounds, ...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general descriptions of the software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 of the system, future users, constraints, ...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specific requirements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and non-functional requirements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0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586880" cy="31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316440" indent="-31644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072520" y="5374440"/>
            <a:ext cx="7629120" cy="1128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316440" indent="-31644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Agile methods try to avoid documentation.</a:t>
            </a:r>
            <a:endParaRPr b="0" lang="en-US" sz="2000" spc="-1" strike="noStrike">
              <a:latin typeface="DejaVu Sans"/>
            </a:endParaRPr>
          </a:p>
          <a:p>
            <a:pPr marL="316440" indent="-31644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leads to short term gains, but incurs long term costs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5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PlaceHolder 1"/>
          <p:cNvSpPr>
            <a:spLocks noGrp="1"/>
          </p:cNvSpPr>
          <p:nvPr>
            <p:ph/>
          </p:nvPr>
        </p:nvSpPr>
        <p:spPr>
          <a:xfrm>
            <a:off x="609480" y="1805400"/>
            <a:ext cx="10134000" cy="456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59" name="Stern: 5 Zacken 6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8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61" name="Rechteck 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2" name="HSN-Hierarchy 8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Stern: 5 Zacken 4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PlaceHolder 42"/>
          <p:cNvSpPr/>
          <p:nvPr/>
        </p:nvSpPr>
        <p:spPr>
          <a:xfrm>
            <a:off x="577800" y="2514600"/>
            <a:ext cx="10394280" cy="38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0" bIns="0" anchor="ctr">
            <a:normAutofit fontScale="74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6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None/>
            </a:pPr>
            <a:endParaRPr b="0" lang="en-US" sz="16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None/>
            </a:pPr>
            <a:endParaRPr b="0" lang="en-US" sz="16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None/>
            </a:pP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3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66" name="Rechteck 8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7" name="HSN-Hierarchy 7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Stern: 5 Zacken 3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PlaceHolder 37"/>
          <p:cNvSpPr/>
          <p:nvPr/>
        </p:nvSpPr>
        <p:spPr>
          <a:xfrm>
            <a:off x="575640" y="1758600"/>
            <a:ext cx="10971360" cy="415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470" name="PlaceHolder 38"/>
          <p:cNvSpPr/>
          <p:nvPr/>
        </p:nvSpPr>
        <p:spPr>
          <a:xfrm>
            <a:off x="5879880" y="1801800"/>
            <a:ext cx="4973400" cy="461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8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72" name="Rechteck 1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3" name="HSN-Hierarchy 1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464220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8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2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2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2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2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2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2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2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2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475" name="PlaceHolder 10"/>
          <p:cNvSpPr/>
          <p:nvPr/>
        </p:nvSpPr>
        <p:spPr>
          <a:xfrm>
            <a:off x="6095880" y="1812600"/>
            <a:ext cx="4642200" cy="48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98000"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2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 Requirements</a:t>
            </a:r>
            <a:endParaRPr b="0" lang="en-US" sz="12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US" sz="12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2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2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2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200" spc="-1" strike="noStrike">
              <a:latin typeface="DejaVu Sans"/>
            </a:endParaRPr>
          </a:p>
        </p:txBody>
      </p:sp>
      <p:sp>
        <p:nvSpPr>
          <p:cNvPr id="476" name="Stern: 5 Zacken 2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7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different structures, depending on the creator of the document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Germany DIN 69905 defines the structure and terminology of the “Lastenheft” and “Pflichtenheft”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Requirements Specification (“Lastenheft”)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demands on the contractor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Deliveries and services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includes demands of users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 constraints on the system, the development, ...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82" name="Rechteck 10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3" name="HSN-Hierarchy 9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Requirements Specification (“Pflichtenheft”)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Costumer Requirements Specification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that includes implementation suggestions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8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– Structure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Customer/System Requirements Specification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Usage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Data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Difference in the level of detail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9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XT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XT =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Extreme Tailoring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vs. V-Model XT: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Tailoring V-Model to specific needs, thereby avoiding unnecessary work by defining deletion conditions for small and medium-sized projects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suited for smaller and medium-sized projects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Involvement of the client: Up to now, the specifications were geared towards the contractor.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Greater modularization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Stronger orientation towards agile and incremental approaches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Online (German): </a:t>
            </a:r>
            <a:r>
              <a:rPr b="0" lang="en-US" sz="18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9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(XT) – Why V?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495" name="Grafik 2" descr=""/>
          <p:cNvPicPr/>
          <p:nvPr/>
        </p:nvPicPr>
        <p:blipFill>
          <a:blip r:embed="rId1"/>
          <a:stretch/>
        </p:blipFill>
        <p:spPr>
          <a:xfrm>
            <a:off x="1881720" y="1812600"/>
            <a:ext cx="8424000" cy="46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49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Developed by James &amp; Suzanne Robertson (The Atlantic Systems Guild)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Presents a template that may be used to specify user requirements as well as developer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describe very detailed information about the system while other sections are very high level (developer vs. user)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can be used for a developer audience as well as a user audience.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 these cases either the used notation is the key differentiator or the information contained in the user document is refined in the developer section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Available online: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Arial"/>
                <a:hlinkClick r:id="rId1"/>
              </a:rPr>
              <a:t>Link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1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the basis of system development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Influence analysis, design, implementation, and test phases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 has strong impact on the project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Specifications have legal relevance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Often the foundation for contracts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may lead to legal conflicts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possibly extremely complex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Thousands of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Complex interdependencies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must be accessible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Without documentation access for all involved persons not possible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50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Purpose of the Project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Stakeholders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4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Constraints</a:t>
            </a:r>
            <a:endParaRPr b="0" lang="en-US" sz="20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Mandated Constraints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Naming Conventions and Definitions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Relevant Facts and Assumptions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endParaRPr b="0" lang="en-US" sz="20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Work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Data Model &amp; Data Dictionary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Product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 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506" name="Stern: 5 Zacken 6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50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</a:t>
            </a:r>
            <a:endParaRPr b="0" lang="en-US" sz="20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Look and Feel Requirements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Usability and Humanity Requirements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 Requirements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Operational and Environmental Requirements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Maintainability and Support Requirements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Security Requirements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Cultural Requirements</a:t>
            </a:r>
            <a:endParaRPr b="0" lang="en-US" sz="1800" spc="-1" strike="noStrike">
              <a:latin typeface="DejaVu Sans"/>
            </a:endParaRPr>
          </a:p>
          <a:p>
            <a:pPr marL="432000" indent="-324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Legal Requirements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512" name="Stern: 5 Zacken 6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51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Issues</a:t>
            </a:r>
            <a:endParaRPr b="0" lang="en-US" sz="20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Open Issues</a:t>
            </a:r>
            <a:endParaRPr b="0" lang="en-US" sz="18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Off-the-Shelf Solutions</a:t>
            </a:r>
            <a:endParaRPr b="0" lang="en-US" sz="18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New Problems</a:t>
            </a:r>
            <a:endParaRPr b="0" lang="en-US" sz="18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Tasks</a:t>
            </a:r>
            <a:endParaRPr b="0" lang="en-US" sz="18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Migration to the New Product (Cutover)</a:t>
            </a:r>
            <a:endParaRPr b="0" lang="en-US" sz="18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Risks</a:t>
            </a:r>
            <a:endParaRPr b="0" lang="en-US" sz="18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Costs</a:t>
            </a:r>
            <a:endParaRPr b="0" lang="en-US" sz="18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User Documentation and Testing</a:t>
            </a:r>
            <a:endParaRPr b="0" lang="en-US" sz="18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Waiting Room</a:t>
            </a:r>
            <a:endParaRPr b="0" lang="en-US" sz="1800" spc="-1" strike="noStrike">
              <a:latin typeface="DejaVu Sans"/>
            </a:endParaRPr>
          </a:p>
          <a:p>
            <a:pPr marL="451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AutoNum type="arabicPeriod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Ideas for Solutions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518" name="Stern: 5 Zacken 6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2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documentation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language, conceptual models, and hybrid approach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Data, functional, and behavioral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Standardized structures available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provide means to structure requirements documents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what should be the content of a requirements specification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4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25" name="HSN-Hierarchy 10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do not: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specify different parts or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guarantee the characteristics of a good document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to choose notation to specify a certain section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in how to achieve for example completeness or traceability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the documentation is important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756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 serves communication purposes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within the team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over time (e.g., change of personnel)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between development team and customer (contracts)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Depending 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importance of these dimensions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involved stakeholder groups (e.g., capability to deal with notations)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characteristics (e.g., reliabiliy, maintenance period)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amount, form and contents of the requirements documentation needs to be adapted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1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55764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Refers to any form of information written down relating to a software or system artifact.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Requirements documentation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form of explicit documentation of a requirement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(documented) information relating to a system that shall be developed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8c4f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used in contrast to specification, then requirements only refers to informal (i.e. abstract)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Application>LibreOffice/7.3.0.3$Linux_X86_64 LibreOffice_project/30$Build-3</Application>
  <AppVersion>15.0000</AppVersion>
  <Words>3568</Words>
  <Paragraphs>732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2022-02-23T17:05:02Z</dcterms:modified>
  <cp:revision>3342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57</vt:i4>
  </property>
  <property fmtid="{D5CDD505-2E9C-101B-9397-08002B2CF9AE}" pid="4" name="PresentationFormat">
    <vt:lpwstr>Widescreen</vt:lpwstr>
  </property>
  <property fmtid="{D5CDD505-2E9C-101B-9397-08002B2CF9AE}" pid="5" name="Slides">
    <vt:i4>68</vt:i4>
  </property>
</Properties>
</file>