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43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2.wmf" ContentType="image/x-wmf"/>
  <Override PartName="/ppt/media/image4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media/image1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58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2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8E9B0797-1B7C-416D-9C67-F2BC823B0C2C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9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A3E7AD-67E9-4310-87FE-708DC85F5A5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9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20C02E-AAA5-4174-8134-F2EC041376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81DF51-F577-4E70-A21D-FDB49A1D61F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D74AE1-00F0-4DCB-9F0D-20558636822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4F88F-1409-4736-AE4F-A0FB9B1B219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6CB868-94C6-47F9-ACB3-800A8A50FDB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701B33-A6D5-48DB-A415-79363215797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FE768-307F-47DD-BB35-8448DBBC26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703560" cy="377136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1037520" y="4777200"/>
            <a:ext cx="569484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3ABC02-5F31-4B30-80D5-B916106AE71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703560" cy="377136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1037520" y="4777200"/>
            <a:ext cx="569484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4AD04-4724-47C6-86BF-7E496CBE77C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AF404A-18BC-44CF-9A4E-A6F8CE69AC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Genau in der Systemgrenze, vergleiche Kapitel 2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C1F09A-6F48-4070-878F-6074B3C2457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pc="-1" strike="noStrike">
                <a:latin typeface="DejaVu Sans"/>
              </a:rPr>
              <a:t>WIMP</a:t>
            </a:r>
            <a:r>
              <a:rPr b="0" lang="de-DE" sz="2000" spc="-1" strike="noStrike">
                <a:latin typeface="DejaVu Sans"/>
              </a:rPr>
              <a:t> steht meist für „Windows“, „Icons“, „Menus“ und „Pointer“ </a:t>
            </a:r>
            <a:r>
              <a:rPr b="0" lang="de-DE" sz="2000" spc="-1" strike="noStrike">
                <a:latin typeface="Wingdings"/>
              </a:rPr>
              <a:t></a:t>
            </a:r>
            <a:r>
              <a:rPr b="0" lang="de-DE" sz="2000" spc="-1" strike="noStrike">
                <a:latin typeface="DejaVu Serif"/>
              </a:rPr>
              <a:t> GUI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A2BCD1-643F-4F64-8856-E94F70E4EF4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Auffinden von fremden Diensten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Identifikation von Services, Protokoll, Datenformat gegeben </a:t>
            </a:r>
            <a:r>
              <a:rPr b="0" lang="de-DE" sz="2000" spc="-1" strike="noStrike">
                <a:latin typeface="Wingdings"/>
              </a:rPr>
              <a:t></a:t>
            </a:r>
            <a:r>
              <a:rPr b="0" lang="de-DE" sz="2000" spc="-1" strike="noStrike">
                <a:latin typeface="Times New Roman"/>
              </a:rPr>
              <a:t> gleich zu HW Interface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279D27-E777-40A3-944E-BD596C9654A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Wenn ich A mache muss ich min 5 Sekunden warten und max 7 Sekunden warten bis ich Aktion B mache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Nachdem ich Ventil geöffnet habe muss ich x Sekunden warten, bis ich korrekten Druckwert ablesen kann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Embbeded Systeme/Register, wenn ich folgende Daten in Speicherzelle 3700 ablege, wie werden diese interpretiert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Hardware Adressen nehmen mir RAM Adressen weg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Beispiel: http://en.wikipedia.org/wiki/Memory-mapped_I/O 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1C5C81-93E0-48EB-90EE-E65D2D79BA8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6A248-5FE3-47DA-971E-E22DFEF02D5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912DB5-40A3-4AF8-8614-245BED98673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128AF7-3D8F-4E0C-950F-75CCFBC66AB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B79C4A-A6A6-4389-9EAF-FA803E5626D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9DE3F1-5F0F-4B81-AB07-628581324AE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EC4F18-3685-41FC-B0F6-0AD9AA3F0B5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50790C-BE08-4C7A-8169-715935B2E25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Was muss ich für 5% mehr </a:t>
            </a:r>
            <a:r>
              <a:rPr b="0" lang="de-DE" sz="2000" spc="-1" strike="noStrike">
                <a:latin typeface="Times New Roman"/>
              </a:rPr>
              <a:t>Umsatz machen?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F07823-4DAC-49D7-BD12-5442B5D3C2D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CC3378-221E-4541-8D94-5E6F0205377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C901F4-54F5-4E91-AC0E-61FA1A04D53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49FD2D-6B66-4A65-926F-64082B60A59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Num" idx="35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AF6CFC-CEBB-48ED-8F6B-073491C0B25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Num" idx="36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CC9796-7F18-4ABF-A971-CAF1565C526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Num" idx="37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6653CF-BD1B-4DBE-8FC8-181BCA7F570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Num" idx="38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47AADB-75A4-41AE-B951-C708BCF5339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Num" idx="39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503C63-52F7-4FD6-BA76-5EE2BFFD506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Actor muss klar sein: Tut es das System oder die Umgebung.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Aber nicht Entwurf vorwegnehmen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Num" idx="40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F8555-662E-4CC1-9A66-B6313F719C7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Sauber trennen was ist Requirement und was ist Begründung (Rationale)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Num" idx="41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4BBED9-A905-4002-9979-5130784BBA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Num" idx="42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B25B76-6E99-4927-86D1-EEF73D69DC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Num" idx="43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3666E3-485D-4F8A-8F89-F0DAEB6DAA5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8080" cy="4525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den Begriff Telefon verwenden um alle 3 Teile zu subsumieren, sondern Zielgruppe adäquat ansprechen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Num" idx="44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36E62A-4D64-4C4E-8E0C-B2AE41FFEC6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9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CE9E0D-3136-49A8-B4CB-DA6DE8497FE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Num" idx="45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942C67-731A-476B-A979-EB216F9AE32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Num" idx="46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B531E5-5172-49EB-8D7B-F3F346AC17E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Num" idx="47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62B321-99C7-4E3C-9346-79D119F79E9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61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Num" idx="48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B817AD-A0B8-4ED2-80A5-7DB0B20FDE1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Num" idx="49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AAF09C-3786-4BC5-A252-8984097CD09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Num" idx="50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824CE0-9B19-42C6-90D6-7CF5A061BE5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Num" idx="51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9F21FD-1C9A-4954-A4C7-A0ADF8F329B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Num" idx="52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5F02CE-F9A8-4203-868D-08C8CF8E69B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Num" idx="53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D2E8CF-D5A3-4532-96C7-CE3A55A5035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Num" idx="54"/>
          </p:nvPr>
        </p:nvSpPr>
        <p:spPr>
          <a:xfrm>
            <a:off x="4403880" y="9556200"/>
            <a:ext cx="3365640" cy="50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6D2DB7-1928-4718-B0E6-F983B48C4EE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560" cy="37699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8080" cy="4523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9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4C06D8-1AEA-41CE-961D-B6D7EA88B95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9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6FDA7-AAA0-49EF-99C3-A9F74443C29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5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62B9F1-864A-449C-8F10-E4E3F894D7C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1760" cy="37699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5400" cy="452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7068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51201-4E55-4621-A395-1E98D152CB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29770C9-8C9F-466A-8079-3B1EC89CB8C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960" cy="5648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800" cy="5169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92874B87-A777-4219-AFC4-06F8BE5D75C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960" cy="5648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800" cy="5169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1AAF447-1310-4025-95FC-BF73CD7FDC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960" cy="5648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800" cy="5169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42D4A09-8CC5-4825-8174-8DDB4D8D9A2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4497B08-5C37-46CD-A6FB-6C9C1F98001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960" cy="5648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800" cy="5169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0013477-7B4F-4116-A5AF-7970BF59A70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404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404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 2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hteck 209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Context Diagram Example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Rectangle 391"/>
          <p:cNvSpPr/>
          <p:nvPr/>
        </p:nvSpPr>
        <p:spPr>
          <a:xfrm>
            <a:off x="5573160" y="3101400"/>
            <a:ext cx="156564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manage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courses and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customers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24" name="Oval 11"/>
          <p:cNvSpPr/>
          <p:nvPr/>
        </p:nvSpPr>
        <p:spPr>
          <a:xfrm>
            <a:off x="5381640" y="2877480"/>
            <a:ext cx="1908720" cy="126108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Rectangle 392"/>
          <p:cNvSpPr/>
          <p:nvPr/>
        </p:nvSpPr>
        <p:spPr>
          <a:xfrm>
            <a:off x="1510560" y="2517120"/>
            <a:ext cx="1459800" cy="8546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Rectangle 393"/>
          <p:cNvSpPr/>
          <p:nvPr/>
        </p:nvSpPr>
        <p:spPr>
          <a:xfrm>
            <a:off x="1629000" y="2818800"/>
            <a:ext cx="12564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customer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27" name="Rectangle 394"/>
          <p:cNvSpPr/>
          <p:nvPr/>
        </p:nvSpPr>
        <p:spPr>
          <a:xfrm>
            <a:off x="9286920" y="1772640"/>
            <a:ext cx="1458000" cy="8546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Rectangle 395"/>
          <p:cNvSpPr/>
          <p:nvPr/>
        </p:nvSpPr>
        <p:spPr>
          <a:xfrm>
            <a:off x="9405360" y="2075760"/>
            <a:ext cx="128664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instructor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29" name="Rectangle 396"/>
          <p:cNvSpPr/>
          <p:nvPr/>
        </p:nvSpPr>
        <p:spPr>
          <a:xfrm>
            <a:off x="1493640" y="4817520"/>
            <a:ext cx="1459800" cy="8546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Rectangle 397"/>
          <p:cNvSpPr/>
          <p:nvPr/>
        </p:nvSpPr>
        <p:spPr>
          <a:xfrm>
            <a:off x="1510560" y="4987080"/>
            <a:ext cx="1491480" cy="82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customer</a:t>
            </a:r>
            <a:br/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clerk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90000"/>
              </a:lnSpc>
              <a:buNone/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31" name="Rectangle 398"/>
          <p:cNvSpPr/>
          <p:nvPr/>
        </p:nvSpPr>
        <p:spPr>
          <a:xfrm>
            <a:off x="9351000" y="4782600"/>
            <a:ext cx="1459800" cy="8546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Rectangle 399"/>
          <p:cNvSpPr/>
          <p:nvPr/>
        </p:nvSpPr>
        <p:spPr>
          <a:xfrm>
            <a:off x="9585000" y="4826880"/>
            <a:ext cx="1062720" cy="58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courses</a:t>
            </a: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clerk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3" name="Rectangle 400"/>
          <p:cNvSpPr/>
          <p:nvPr/>
        </p:nvSpPr>
        <p:spPr>
          <a:xfrm>
            <a:off x="5574600" y="5279400"/>
            <a:ext cx="1459800" cy="85464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Rectangle 401"/>
          <p:cNvSpPr/>
          <p:nvPr/>
        </p:nvSpPr>
        <p:spPr>
          <a:xfrm>
            <a:off x="5601960" y="5536440"/>
            <a:ext cx="14436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t">
            <a:spAutoFit/>
          </a:bodyPr>
          <a:p>
            <a:pPr algn="ctr">
              <a:lnSpc>
                <a:spcPct val="9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accounting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35" name="Line 404"/>
          <p:cNvSpPr/>
          <p:nvPr/>
        </p:nvSpPr>
        <p:spPr>
          <a:xfrm>
            <a:off x="2987280" y="3007440"/>
            <a:ext cx="2442600" cy="24120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Line 405"/>
          <p:cNvSpPr/>
          <p:nvPr/>
        </p:nvSpPr>
        <p:spPr>
          <a:xfrm flipV="1">
            <a:off x="2955600" y="3818520"/>
            <a:ext cx="2505960" cy="100332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Line 406"/>
          <p:cNvSpPr/>
          <p:nvPr/>
        </p:nvSpPr>
        <p:spPr>
          <a:xfrm flipV="1">
            <a:off x="6306480" y="4156920"/>
            <a:ext cx="360" cy="112860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407"/>
          <p:cNvSpPr/>
          <p:nvPr/>
        </p:nvSpPr>
        <p:spPr>
          <a:xfrm flipH="1" flipV="1">
            <a:off x="7157520" y="3829680"/>
            <a:ext cx="2184120" cy="93672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408"/>
          <p:cNvSpPr/>
          <p:nvPr/>
        </p:nvSpPr>
        <p:spPr>
          <a:xfrm flipH="1">
            <a:off x="7237440" y="2629440"/>
            <a:ext cx="2057400" cy="619200"/>
          </a:xfrm>
          <a:prstGeom prst="line">
            <a:avLst/>
          </a:prstGeom>
          <a:ln w="127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PlaceHolder 17"/>
          <p:cNvSpPr/>
          <p:nvPr/>
        </p:nvSpPr>
        <p:spPr>
          <a:xfrm>
            <a:off x="542880" y="7239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hteck 209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Behavioral Perspective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9040" cy="48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316440" indent="-316440">
              <a:lnSpc>
                <a:spcPct val="85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Behavioral requirements describe what a system will do (with the data):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how input information is transformed into state information and output information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sequences of interaction of the software system with its environment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(people, software, hardware)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behavior is important on various levels: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- describe the fundamental flow of activities in an enterprise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Task level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- describe the interaction of people with a software system on a coarse grained level (e.g., define new customer)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Stimulus / response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- describe interactions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44" name="PlaceHolder 18"/>
          <p:cNvSpPr/>
          <p:nvPr/>
        </p:nvSpPr>
        <p:spPr>
          <a:xfrm>
            <a:off x="542880" y="7239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88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Many different techniques were developed for specifying this: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Textual Use Cases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 Modeling Languages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Scenario-Based Modeling Approaches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Event-Based Modeling Techniques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The techniques can be categorized along the following dimensions: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data-flow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(-transformation) vs.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stimulus-/response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description vs.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prototypical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46" name="Rechteck 1308"/>
          <p:cNvSpPr/>
          <p:nvPr/>
        </p:nvSpPr>
        <p:spPr>
          <a:xfrm>
            <a:off x="542880" y="12693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Behavioral Perspective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7" name="PlaceHolder 19"/>
          <p:cNvSpPr/>
          <p:nvPr/>
        </p:nvSpPr>
        <p:spPr>
          <a:xfrm>
            <a:off x="542880" y="72612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53208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The UML provides different approaches:</a:t>
            </a:r>
            <a:endParaRPr b="0" lang="en-US" sz="20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Use Case Diagram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State Machine Diagram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Activity Diagram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 Diagram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249" name="Picture 1" descr=""/>
          <p:cNvPicPr/>
          <p:nvPr/>
        </p:nvPicPr>
        <p:blipFill>
          <a:blip r:embed="rId1"/>
          <a:stretch/>
        </p:blipFill>
        <p:spPr>
          <a:xfrm>
            <a:off x="4191480" y="3429000"/>
            <a:ext cx="6941520" cy="2969640"/>
          </a:xfrm>
          <a:prstGeom prst="rect">
            <a:avLst/>
          </a:prstGeom>
          <a:ln w="0">
            <a:noFill/>
          </a:ln>
        </p:spPr>
      </p:pic>
      <p:sp>
        <p:nvSpPr>
          <p:cNvPr id="250" name="Rechteck 1313"/>
          <p:cNvSpPr/>
          <p:nvPr/>
        </p:nvSpPr>
        <p:spPr>
          <a:xfrm>
            <a:off x="542880" y="12697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Behavioral Perspective – </a:t>
            </a: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Specification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1" name="PlaceHolder 20"/>
          <p:cNvSpPr/>
          <p:nvPr/>
        </p:nvSpPr>
        <p:spPr>
          <a:xfrm>
            <a:off x="542880" y="72612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qualitative attributes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the whole system, a single function or a group of functions, i.e. how good a system shall do the things it is supposed to do.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 are used to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encompass all kinds of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for a system: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should be related to the functional requirement or group of requirements they are relevant to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constraints should be captured separately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project aspects should be clearly separated from product aspects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he term 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53" name="PlaceHolder 66"/>
          <p:cNvSpPr/>
          <p:nvPr/>
        </p:nvSpPr>
        <p:spPr>
          <a:xfrm>
            <a:off x="53964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4" name="Rechteck 1320"/>
          <p:cNvSpPr/>
          <p:nvPr/>
        </p:nvSpPr>
        <p:spPr>
          <a:xfrm>
            <a:off x="539640" y="1271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Definition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4"/>
          <p:cNvSpPr/>
          <p:nvPr/>
        </p:nvSpPr>
        <p:spPr>
          <a:xfrm>
            <a:off x="1130040" y="5518800"/>
            <a:ext cx="9478440" cy="681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419040" indent="-31644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term non-functional requirements is depreciated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(according to IEEE)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6" name="PlaceHolder 4"/>
          <p:cNvSpPr/>
          <p:nvPr/>
        </p:nvSpPr>
        <p:spPr>
          <a:xfrm>
            <a:off x="53964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539640" y="1271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Definition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8" name="PlaceHolder 5"/>
          <p:cNvSpPr/>
          <p:nvPr/>
        </p:nvSpPr>
        <p:spPr>
          <a:xfrm>
            <a:off x="540000" y="1339560"/>
            <a:ext cx="10733400" cy="4861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qualitative attributes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the whole system, a single function or a group of functions, i.e. how good a system shall do the things it is supposed to do.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 are used to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encompass all kinds of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for a system: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quality requirements should be related to the functional requirement or group of requirements they are relevant to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constraints should be captured separately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project aspects should be clearly separated from product aspects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430"/>
          <p:cNvSpPr/>
          <p:nvPr/>
        </p:nvSpPr>
        <p:spPr>
          <a:xfrm>
            <a:off x="3259440" y="2045160"/>
            <a:ext cx="2176200" cy="392400"/>
          </a:xfrm>
          <a:prstGeom prst="rect">
            <a:avLst/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Requirements</a:t>
            </a:r>
            <a:endParaRPr b="0" lang="en-US" sz="1600" spc="-1" strike="noStrike">
              <a:latin typeface="DejaVu Sans"/>
            </a:endParaRPr>
          </a:p>
        </p:txBody>
      </p:sp>
      <p:grpSp>
        <p:nvGrpSpPr>
          <p:cNvPr id="260" name="Group 45"/>
          <p:cNvGrpSpPr/>
          <p:nvPr/>
        </p:nvGrpSpPr>
        <p:grpSpPr>
          <a:xfrm>
            <a:off x="2676240" y="4366800"/>
            <a:ext cx="5342760" cy="1062720"/>
            <a:chOff x="2676240" y="4366800"/>
            <a:chExt cx="5342760" cy="1062720"/>
          </a:xfrm>
        </p:grpSpPr>
        <p:sp>
          <p:nvSpPr>
            <p:cNvPr id="261" name="Rectangle 431"/>
            <p:cNvSpPr/>
            <p:nvPr/>
          </p:nvSpPr>
          <p:spPr>
            <a:xfrm>
              <a:off x="2676240" y="4869360"/>
              <a:ext cx="2430720" cy="5601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Local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 (QoS)</a:t>
              </a:r>
              <a:endParaRPr b="0" lang="en-US" sz="1600" spc="-1" strike="noStrike">
                <a:latin typeface="DejaVu Sans"/>
              </a:endParaRPr>
            </a:p>
          </p:txBody>
        </p:sp>
        <p:sp>
          <p:nvSpPr>
            <p:cNvPr id="262" name="Rectangle 432"/>
            <p:cNvSpPr/>
            <p:nvPr/>
          </p:nvSpPr>
          <p:spPr>
            <a:xfrm>
              <a:off x="5588280" y="4869360"/>
              <a:ext cx="2430720" cy="56016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Non-local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</a:t>
              </a:r>
              <a:endParaRPr b="0" lang="en-US" sz="1600" spc="-1" strike="noStrike">
                <a:latin typeface="DejaVu Sans"/>
              </a:endParaRPr>
            </a:p>
          </p:txBody>
        </p:sp>
        <p:sp>
          <p:nvSpPr>
            <p:cNvPr id="263" name="Line 409"/>
            <p:cNvSpPr/>
            <p:nvPr/>
          </p:nvSpPr>
          <p:spPr>
            <a:xfrm flipV="1">
              <a:off x="3625560" y="4377600"/>
              <a:ext cx="1354680" cy="4737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Line 410"/>
            <p:cNvSpPr/>
            <p:nvPr/>
          </p:nvSpPr>
          <p:spPr>
            <a:xfrm flipH="1" flipV="1">
              <a:off x="5671080" y="4366800"/>
              <a:ext cx="808920" cy="47376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" name="Group 46"/>
          <p:cNvGrpSpPr/>
          <p:nvPr/>
        </p:nvGrpSpPr>
        <p:grpSpPr>
          <a:xfrm>
            <a:off x="873000" y="2445480"/>
            <a:ext cx="7097040" cy="953280"/>
            <a:chOff x="873000" y="2445480"/>
            <a:chExt cx="7097040" cy="953280"/>
          </a:xfrm>
        </p:grpSpPr>
        <p:sp>
          <p:nvSpPr>
            <p:cNvPr id="266" name="Rectangle 433"/>
            <p:cNvSpPr/>
            <p:nvPr/>
          </p:nvSpPr>
          <p:spPr>
            <a:xfrm>
              <a:off x="873000" y="2838960"/>
              <a:ext cx="2397960" cy="559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Functional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requirements</a:t>
              </a:r>
              <a:endParaRPr b="0" lang="en-US" sz="1600" spc="-1" strike="noStrike">
                <a:latin typeface="DejaVu Sans"/>
              </a:endParaRPr>
            </a:p>
          </p:txBody>
        </p:sp>
        <p:sp>
          <p:nvSpPr>
            <p:cNvPr id="267" name="Rectangle 434"/>
            <p:cNvSpPr/>
            <p:nvPr/>
          </p:nvSpPr>
          <p:spPr>
            <a:xfrm>
              <a:off x="5539320" y="2826720"/>
              <a:ext cx="2430720" cy="55944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Non-functional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requirements</a:t>
              </a:r>
              <a:endParaRPr b="0" lang="en-US" sz="1600" spc="-1" strike="noStrike">
                <a:latin typeface="DejaVu Sans"/>
              </a:endParaRPr>
            </a:p>
          </p:txBody>
        </p:sp>
        <p:sp>
          <p:nvSpPr>
            <p:cNvPr id="268" name="Line 411"/>
            <p:cNvSpPr/>
            <p:nvPr/>
          </p:nvSpPr>
          <p:spPr>
            <a:xfrm flipV="1">
              <a:off x="1840320" y="2484360"/>
              <a:ext cx="2042640" cy="3492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9" name="Line 412"/>
            <p:cNvSpPr/>
            <p:nvPr/>
          </p:nvSpPr>
          <p:spPr>
            <a:xfrm flipH="1" flipV="1">
              <a:off x="4792680" y="2445480"/>
              <a:ext cx="1904040" cy="37152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" name="Group 50"/>
          <p:cNvGrpSpPr/>
          <p:nvPr/>
        </p:nvGrpSpPr>
        <p:grpSpPr>
          <a:xfrm>
            <a:off x="4119840" y="3400920"/>
            <a:ext cx="5537160" cy="968760"/>
            <a:chOff x="4119840" y="3400920"/>
            <a:chExt cx="5537160" cy="968760"/>
          </a:xfrm>
        </p:grpSpPr>
        <p:sp>
          <p:nvSpPr>
            <p:cNvPr id="271" name="Rectangle 435"/>
            <p:cNvSpPr/>
            <p:nvPr/>
          </p:nvSpPr>
          <p:spPr>
            <a:xfrm>
              <a:off x="4119840" y="3809880"/>
              <a:ext cx="2430000" cy="559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Functional 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</a:t>
              </a:r>
              <a:endParaRPr b="0" lang="en-US" sz="1600" spc="-1" strike="noStrike">
                <a:latin typeface="DejaVu Sans"/>
              </a:endParaRPr>
            </a:p>
          </p:txBody>
        </p:sp>
        <p:sp>
          <p:nvSpPr>
            <p:cNvPr id="272" name="Rectangle 436"/>
            <p:cNvSpPr/>
            <p:nvPr/>
          </p:nvSpPr>
          <p:spPr>
            <a:xfrm>
              <a:off x="7227000" y="3776400"/>
              <a:ext cx="2430000" cy="55980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Development</a:t>
              </a:r>
              <a:br/>
              <a:r>
                <a:rPr b="0" lang="en-US" sz="1600" spc="-1" strike="noStrike">
                  <a:solidFill>
                    <a:srgbClr val="000000"/>
                  </a:solidFill>
                  <a:latin typeface="DejaVu Sans"/>
                  <a:ea typeface="ＭＳ Ｐゴシック"/>
                </a:rPr>
                <a:t>attributes</a:t>
              </a:r>
              <a:endParaRPr b="0" lang="en-US" sz="1600" spc="-1" strike="noStrike">
                <a:latin typeface="DejaVu Sans"/>
              </a:endParaRPr>
            </a:p>
          </p:txBody>
        </p:sp>
        <p:sp>
          <p:nvSpPr>
            <p:cNvPr id="273" name="Line 413"/>
            <p:cNvSpPr/>
            <p:nvPr/>
          </p:nvSpPr>
          <p:spPr>
            <a:xfrm flipV="1">
              <a:off x="5162400" y="3400920"/>
              <a:ext cx="1429560" cy="3952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Line 427"/>
            <p:cNvSpPr/>
            <p:nvPr/>
          </p:nvSpPr>
          <p:spPr>
            <a:xfrm flipH="1" flipV="1">
              <a:off x="7161840" y="3402000"/>
              <a:ext cx="1365120" cy="37260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5" name="AutoShape 9"/>
          <p:cNvSpPr/>
          <p:nvPr/>
        </p:nvSpPr>
        <p:spPr>
          <a:xfrm>
            <a:off x="574920" y="5736600"/>
            <a:ext cx="3100320" cy="662040"/>
          </a:xfrm>
          <a:prstGeom prst="wedgeRoundRectCallout">
            <a:avLst>
              <a:gd name="adj1" fmla="val 39241"/>
              <a:gd name="adj2" fmla="val -99069"/>
              <a:gd name="adj3" fmla="val 16667"/>
            </a:avLst>
          </a:prstGeom>
          <a:solidFill>
            <a:srgbClr val="008c4f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Performance, reliability, ...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76" name="AutoShape 10"/>
          <p:cNvSpPr/>
          <p:nvPr/>
        </p:nvSpPr>
        <p:spPr>
          <a:xfrm>
            <a:off x="7490880" y="5680440"/>
            <a:ext cx="2646360" cy="677880"/>
          </a:xfrm>
          <a:prstGeom prst="wedgeRoundRectCallout">
            <a:avLst>
              <a:gd name="adj1" fmla="val -42991"/>
              <a:gd name="adj2" fmla="val -97148"/>
              <a:gd name="adj3" fmla="val 16667"/>
            </a:avLst>
          </a:prstGeom>
          <a:solidFill>
            <a:srgbClr val="008c4f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Security, usability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77" name="AutoShape 11"/>
          <p:cNvSpPr/>
          <p:nvPr/>
        </p:nvSpPr>
        <p:spPr>
          <a:xfrm>
            <a:off x="8229600" y="4629600"/>
            <a:ext cx="2916720" cy="604080"/>
          </a:xfrm>
          <a:prstGeom prst="wedgeRoundRectCallout">
            <a:avLst>
              <a:gd name="adj1" fmla="val -37921"/>
              <a:gd name="adj2" fmla="val -97963"/>
              <a:gd name="adj3" fmla="val 16667"/>
            </a:avLst>
          </a:prstGeom>
          <a:solidFill>
            <a:srgbClr val="008c4f"/>
          </a:solidFill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Maintainability, portablility, ...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78" name="PlaceHolder 67"/>
          <p:cNvSpPr/>
          <p:nvPr/>
        </p:nvSpPr>
        <p:spPr>
          <a:xfrm>
            <a:off x="53964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Rechteck 1341"/>
          <p:cNvSpPr/>
          <p:nvPr/>
        </p:nvSpPr>
        <p:spPr>
          <a:xfrm>
            <a:off x="542880" y="1271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Kinds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0" name="Rectangle 1"/>
          <p:cNvSpPr/>
          <p:nvPr/>
        </p:nvSpPr>
        <p:spPr>
          <a:xfrm>
            <a:off x="8568000" y="2844000"/>
            <a:ext cx="2176200" cy="392400"/>
          </a:xfrm>
          <a:prstGeom prst="rect">
            <a:avLst/>
          </a:prstGeom>
          <a:noFill/>
          <a:ln w="2857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Constraints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81" name=""/>
          <p:cNvSpPr/>
          <p:nvPr/>
        </p:nvSpPr>
        <p:spPr>
          <a:xfrm>
            <a:off x="5435640" y="2437560"/>
            <a:ext cx="4394160" cy="40644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ransition spd="slow">
    <p:pull dir="l"/>
  </p:transition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7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ectangle 425"/>
          <p:cNvSpPr/>
          <p:nvPr/>
        </p:nvSpPr>
        <p:spPr>
          <a:xfrm>
            <a:off x="594720" y="2174760"/>
            <a:ext cx="9933120" cy="38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Functionality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Adequacy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Security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Precision of calculation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Interoperability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Conformity with standards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Reliability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Maturation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Fault tolerance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Recovery 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Comprehensibility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Learnability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Operability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83" name="PlaceHolder 68"/>
          <p:cNvSpPr/>
          <p:nvPr/>
        </p:nvSpPr>
        <p:spPr>
          <a:xfrm>
            <a:off x="53964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4" name="Rechteck 1345"/>
          <p:cNvSpPr/>
          <p:nvPr/>
        </p:nvSpPr>
        <p:spPr>
          <a:xfrm>
            <a:off x="542880" y="1271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Product Quality (ISO 9126 / DIN 66272)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Rectangle 2"/>
          <p:cNvSpPr/>
          <p:nvPr/>
        </p:nvSpPr>
        <p:spPr>
          <a:xfrm>
            <a:off x="577800" y="2198520"/>
            <a:ext cx="10278000" cy="436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Efficiency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Time response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Resource Consumption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Changeability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Analyzability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Modifiability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Verifiability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8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Portability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Adaptivity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Installability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Conformity with standards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Replaceability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86" name="PlaceHolder 6"/>
          <p:cNvSpPr/>
          <p:nvPr/>
        </p:nvSpPr>
        <p:spPr>
          <a:xfrm>
            <a:off x="53964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7" name="Rechteck 3"/>
          <p:cNvSpPr/>
          <p:nvPr/>
        </p:nvSpPr>
        <p:spPr>
          <a:xfrm>
            <a:off x="542880" y="1271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Product Quality (ISO 9126 / DIN 66272)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/>
          </p:nvPr>
        </p:nvSpPr>
        <p:spPr>
          <a:xfrm>
            <a:off x="530280" y="1339200"/>
            <a:ext cx="105048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User level → The user can create accounts with only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two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interactions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 task level → The creation of an account (pressing of the „system availability“ button) takes max. 0.5 seconds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Derived non-functional requirement result from the interplay between both levels.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89" name="PlaceHolder 70"/>
          <p:cNvSpPr/>
          <p:nvPr/>
        </p:nvSpPr>
        <p:spPr>
          <a:xfrm>
            <a:off x="53964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0" name="Rechteck 1373"/>
          <p:cNvSpPr/>
          <p:nvPr/>
        </p:nvSpPr>
        <p:spPr>
          <a:xfrm>
            <a:off x="542880" y="1271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Non-Functional &amp; Quality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„</a:t>
            </a:r>
            <a:r>
              <a:rPr b="0" i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Performance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760" cy="208116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3846240" y="2297880"/>
            <a:ext cx="1819800" cy="22600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88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interface takes apart interior and exterior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Interfaces are defined by the project context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types of interfaces: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interfaces (Human-Machine Interface)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Software Interfaces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Hardware-related interfaces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2" name="PlaceHolder 73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3" name="Rechteck 1384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88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85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Interface Description must describe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Layout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&amp; Feel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Category of Interface (WIMP, ASCII-based, tactile, …)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Interaction sequences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..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aspects are specific to this type of interface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Person (e.g., impairements, knowledge)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Situation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…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5" name="PlaceHolder 74"/>
          <p:cNvSpPr/>
          <p:nvPr/>
        </p:nvSpPr>
        <p:spPr>
          <a:xfrm>
            <a:off x="54288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Rechteck 1387"/>
          <p:cNvSpPr/>
          <p:nvPr/>
        </p:nvSpPr>
        <p:spPr>
          <a:xfrm>
            <a:off x="542880" y="12679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 – User Interface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88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Interfaces to other software interfaces are defined based on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Identification of service, i.e., how to find it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protocol (how to interact)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data format(s), e.g., how to exchange data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Typically use of standard protocols, like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Web-Service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HTTP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…</a:t>
            </a:r>
            <a:endParaRPr b="0" lang="en-US" sz="18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 also possible → Data file is written to a specific location and read by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  another program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98" name="PlaceHolder 75"/>
          <p:cNvSpPr/>
          <p:nvPr/>
        </p:nvSpPr>
        <p:spPr>
          <a:xfrm>
            <a:off x="542880" y="72288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9" name="Rechteck 1390"/>
          <p:cNvSpPr/>
          <p:nvPr/>
        </p:nvSpPr>
        <p:spPr>
          <a:xfrm>
            <a:off x="542880" y="126828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Interface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88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Hardware interfaces are often: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 critical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specification must include timing information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Specified close to hardware (e.g. addressing)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Hardware-based → service identification may be given in bits and bytes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than that, usually hardware interfaces are like a software interface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software information to the physical world is done by hardware!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01" name="PlaceHolder 76"/>
          <p:cNvSpPr/>
          <p:nvPr/>
        </p:nvSpPr>
        <p:spPr>
          <a:xfrm>
            <a:off x="542880" y="72288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2" name="Rechteck 1393"/>
          <p:cNvSpPr/>
          <p:nvPr/>
        </p:nvSpPr>
        <p:spPr>
          <a:xfrm>
            <a:off x="542880" y="126828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Interface Requirements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Hardware Interface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35520" y="4406760"/>
            <a:ext cx="10750320" cy="13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04" name="CustomShape 2"/>
          <p:cNvSpPr/>
          <p:nvPr/>
        </p:nvSpPr>
        <p:spPr>
          <a:xfrm>
            <a:off x="335520" y="2906640"/>
            <a:ext cx="10750320" cy="14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4"/>
          <p:cNvSpPr/>
          <p:nvPr/>
        </p:nvSpPr>
        <p:spPr>
          <a:xfrm>
            <a:off x="542880" y="721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6" name="Rechteck 334"/>
          <p:cNvSpPr/>
          <p:nvPr/>
        </p:nvSpPr>
        <p:spPr>
          <a:xfrm>
            <a:off x="542880" y="12672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7" name="HSN-Hierarchy 26"/>
          <p:cNvSpPr/>
          <p:nvPr/>
        </p:nvSpPr>
        <p:spPr>
          <a:xfrm>
            <a:off x="539640" y="1709280"/>
            <a:ext cx="8227080" cy="435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88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Three essential advantages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Universal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in any problem area or domain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Flexible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arbitrary abstractions and refinements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Comprehensible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(potentially) be understood by any stakeholder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09" name="PlaceHolder 80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0" name="Rechteck 1407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Natural Language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542880" y="1600200"/>
            <a:ext cx="10733760" cy="4798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of the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perspectives (data/structural, function, behavioral) in functional requirements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Often even mixed with quality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glass break detector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window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detects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pane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has been damaged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shall inf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orm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security service </a:t>
            </a: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within 2 seconds at the least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Structural: glass break detector, window, pane, system, security service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Function: detects, inform the security service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Behavior: if damaged, shall inform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Quality: 2 seconds</a:t>
            </a:r>
            <a:endParaRPr b="0" lang="en-US" sz="1800" spc="-1" strike="noStrike">
              <a:latin typeface="DejaVu Sans"/>
            </a:endParaRPr>
          </a:p>
          <a:p>
            <a:pPr marL="457200" indent="-228600">
              <a:lnSpc>
                <a:spcPct val="100000"/>
              </a:lnSpc>
              <a:spcBef>
                <a:spcPts val="151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concepts is a bad idea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2" name="PlaceHolder 80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3" name="Rechteck 1407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Mixing Concepts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96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At least separate functional and quality aspects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glass break detector at the window shall detect if the glass pane is damaged.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If the detector detects damage to the pane, the system shall inform the security service.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system shall inform the security service within 2 seconds after detecting the damage.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15" name="PlaceHolder 80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6" name="Rechteck 1407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Separation of Functional and Quality Aspects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94"/>
          <p:cNvSpPr/>
          <p:nvPr/>
        </p:nvSpPr>
        <p:spPr>
          <a:xfrm>
            <a:off x="542880" y="7239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8" name="Rechteck 1484"/>
          <p:cNvSpPr/>
          <p:nvPr/>
        </p:nvSpPr>
        <p:spPr>
          <a:xfrm>
            <a:off x="542880" y="12693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408960" y="2545560"/>
            <a:ext cx="10859040" cy="975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A requirement is </a:t>
            </a:r>
            <a:r>
              <a:rPr b="1" lang="en-GB" sz="2000" spc="-1" strike="noStrike">
                <a:solidFill>
                  <a:srgbClr val="c0504d"/>
                </a:solidFill>
                <a:latin typeface="DejaVu Sans"/>
                <a:ea typeface="Arial"/>
              </a:rPr>
              <a:t>ambiguous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, if it allows more than one interpretation even though the relevant context (other requirements, application domain, software system) is known.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334"/>
          <p:cNvSpPr/>
          <p:nvPr/>
        </p:nvSpPr>
        <p:spPr>
          <a:xfrm>
            <a:off x="542880" y="12672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7080" cy="435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563"/>
          <p:cNvSpPr/>
          <p:nvPr/>
        </p:nvSpPr>
        <p:spPr>
          <a:xfrm>
            <a:off x="539640" y="1617840"/>
            <a:ext cx="10570680" cy="47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a common problem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often overlooked, as an interpretation is chosen unconsciously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Cause: Ambiguity as „under-specification“ is a typical phenomenon of natural language. The solution of ambiguity is an (often unconscious) cognitive process taking context (e.g. shared situation) or other cues (e.g. nonverbal) into account.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„most likely“ interpretation of a requirement is chosen unconsciously, thus the interpretation causing the least contradictions with already known requirements, domain attributes or standards is chosen.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Because requirements can be controversial, this – in contrast to the common, verbal everyday communication – is not an optimal strategy! Contradictions must be discussed with the parties and must be solved.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can be a sign for incompleteness!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21" name="PlaceHolder 95"/>
          <p:cNvSpPr/>
          <p:nvPr/>
        </p:nvSpPr>
        <p:spPr>
          <a:xfrm>
            <a:off x="542880" y="7243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2" name="Rechteck 1487"/>
          <p:cNvSpPr/>
          <p:nvPr/>
        </p:nvSpPr>
        <p:spPr>
          <a:xfrm>
            <a:off x="542880" y="12697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Why should we care?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5289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Consequences show up very late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integration of software components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acceptance test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usage of the software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ambiguous requirements a frequent problem?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Result of a survey with specification techniques: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Omissions and conflicts in specifications are noticed more often than ambiguities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mbiguities are rather self-interpreted and more often misinterpreted than other types of defects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 specific ambiguity: a frequent problem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Linguistic ambiguity: a rare problem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4" name="PlaceHolder 98"/>
          <p:cNvSpPr/>
          <p:nvPr/>
        </p:nvSpPr>
        <p:spPr>
          <a:xfrm>
            <a:off x="542880" y="7250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Rechteck 1528"/>
          <p:cNvSpPr/>
          <p:nvPr/>
        </p:nvSpPr>
        <p:spPr>
          <a:xfrm>
            <a:off x="542880" y="12704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Impact on Software Engineering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Rectangle 569"/>
          <p:cNvSpPr/>
          <p:nvPr/>
        </p:nvSpPr>
        <p:spPr>
          <a:xfrm>
            <a:off x="467640" y="1973160"/>
            <a:ext cx="10398600" cy="40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Conscious ambiguity: </a:t>
            </a:r>
            <a:endParaRPr b="0" lang="en-US" sz="2000" spc="-1" strike="noStrike">
              <a:latin typeface="DejaVu Sans"/>
            </a:endParaRPr>
          </a:p>
          <a:p>
            <a:pPr marL="44640" indent="-2858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wants to keep requirements open e.g.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usual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in public projects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Unconscious ambiguity: </a:t>
            </a:r>
            <a:endParaRPr b="0" lang="en-US" sz="2000" spc="-1" strike="noStrike">
              <a:latin typeface="DejaVu Sans"/>
            </a:endParaRPr>
          </a:p>
          <a:p>
            <a:pPr marL="44640" indent="-2858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expects a certain interpretation of the requirement, ambiguity occurs as the expectations of customer and client are not shared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Linguistic ambiguity: </a:t>
            </a:r>
            <a:endParaRPr b="0" lang="en-US" sz="2000" spc="-1" strike="noStrike">
              <a:latin typeface="DejaVu Sans"/>
            </a:endParaRPr>
          </a:p>
          <a:p>
            <a:pPr marL="44640" indent="-2858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Inherent attributes of the natural language „Flying airplanes can be dangerous”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RE specific ambiguity:</a:t>
            </a:r>
            <a:endParaRPr b="0" lang="en-US" sz="2000" spc="-1" strike="noStrike">
              <a:latin typeface="DejaVu Sans"/>
            </a:endParaRPr>
          </a:p>
          <a:p>
            <a:pPr marL="44640" indent="-2858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Arises from interpretation of a requirement via background knowledge (other requirements, domain, etc.)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7" name="PlaceHolder 97"/>
          <p:cNvSpPr/>
          <p:nvPr/>
        </p:nvSpPr>
        <p:spPr>
          <a:xfrm>
            <a:off x="542880" y="7250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Rechteck 1525"/>
          <p:cNvSpPr/>
          <p:nvPr/>
        </p:nvSpPr>
        <p:spPr>
          <a:xfrm>
            <a:off x="542880" y="12704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Categories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5048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Vagueness: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diffuse classification, summarized version of the interpretation available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text editor has to respond to user input in the adequate time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Are 10 seconds still adequate? </a:t>
            </a:r>
            <a:endParaRPr b="0" lang="en-US" sz="1800" spc="-1" strike="noStrike">
              <a:latin typeface="DejaVu Sans"/>
            </a:endParaRPr>
          </a:p>
          <a:p>
            <a:pPr marL="316440" indent="-31644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Generality: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but exact classification, summarized version of the interpretation is available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ATM system shall increase the market coverage of the bank company XYZ by at least 5%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 charge for ATM transactions, user interface should require as few user interactions as possible …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30" name="Rectangle 586"/>
          <p:cNvSpPr/>
          <p:nvPr/>
        </p:nvSpPr>
        <p:spPr>
          <a:xfrm>
            <a:off x="630720" y="1560600"/>
            <a:ext cx="10915200" cy="46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PlaceHolder 100"/>
          <p:cNvSpPr/>
          <p:nvPr/>
        </p:nvSpPr>
        <p:spPr>
          <a:xfrm>
            <a:off x="542880" y="7250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Rechteck 1583"/>
          <p:cNvSpPr/>
          <p:nvPr/>
        </p:nvSpPr>
        <p:spPr>
          <a:xfrm>
            <a:off x="542880" y="12704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587"/>
          <p:cNvSpPr/>
          <p:nvPr/>
        </p:nvSpPr>
        <p:spPr>
          <a:xfrm>
            <a:off x="613800" y="1611360"/>
            <a:ext cx="11444760" cy="43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Genuine Ambiguity: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Countable number of interpretations, no summarized version of the interpretation available, thus immediate clarification needed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Lexical: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 term with several, in most cases related meanings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When the user presses the L- and R-button simultaneously,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alarm is turned off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current alarm or the ability to sound alarms?</a:t>
            </a:r>
            <a:endParaRPr b="0" lang="en-US" sz="16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Syntactic: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Structure of a sentence is not clear without ambiguity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customer enters a card with a code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Is the code read from the card or is it typed in?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35" name="PlaceHolder 101"/>
          <p:cNvSpPr/>
          <p:nvPr/>
        </p:nvSpPr>
        <p:spPr>
          <a:xfrm>
            <a:off x="542880" y="7254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6" name="Rechteck 1587"/>
          <p:cNvSpPr/>
          <p:nvPr/>
        </p:nvSpPr>
        <p:spPr>
          <a:xfrm>
            <a:off x="542880" y="1270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92"/>
          <p:cNvSpPr/>
          <p:nvPr/>
        </p:nvSpPr>
        <p:spPr>
          <a:xfrm>
            <a:off x="539640" y="1598760"/>
            <a:ext cx="10568160" cy="451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600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Semantic: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sentence can be translated into several logic terms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An alarm must be triggered if an aircraft is identified as hostile and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has an unknown mission or in case the aircraft is able to reach the 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protected airspace within 5 minutes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the „and“ or the „or“ the stronger binding operator?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Referential: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reference to an object is ambiguous to a previous sentence or subordinate clause. Is caused by nouns and pronouns.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customer enters a card and a numeric personal code. If it is not valid then the ATM rejects the card.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Card or code not valid?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05120"/>
              </a:tabLst>
            </a:pP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[…] The product shall show all roads predicted to freeze. Reference of “all roads”?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38" name="PlaceHolder 102"/>
          <p:cNvSpPr/>
          <p:nvPr/>
        </p:nvSpPr>
        <p:spPr>
          <a:xfrm>
            <a:off x="542880" y="7254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9" name="Rechteck 1590"/>
          <p:cNvSpPr/>
          <p:nvPr/>
        </p:nvSpPr>
        <p:spPr>
          <a:xfrm>
            <a:off x="542880" y="1270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597"/>
          <p:cNvSpPr/>
          <p:nvPr/>
        </p:nvSpPr>
        <p:spPr>
          <a:xfrm>
            <a:off x="613800" y="1544760"/>
            <a:ext cx="11126880" cy="46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Discourse ambiguity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= A requirement is ambiguous in relation to other requirements.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 1: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(A1)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XYZ button is pressed, the Head-up Display (HUD) shows the aircraft‘s current coordinates.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A2)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aircraft is not airborne, the HUD shows the current weather conditions.</a:t>
            </a:r>
            <a:endParaRPr b="0" lang="en-US" sz="1800" spc="-1" strike="noStrike">
              <a:latin typeface="DejaVu Sans"/>
            </a:endParaRPr>
          </a:p>
          <a:p>
            <a:pPr marL="685800" indent="-26388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Will the coordinates be displayed if the XYZ button is pressed and the aircraft is currently not airborne?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 2: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first dunning letter has to be created after 2 weeks and the second after 4 weeks. At that time the system is also sending a notice to the responsible official in charge.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the notice send after 2 or after 4 weeks? (or after 6 weeks?)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42" name="PlaceHolder 103"/>
          <p:cNvSpPr/>
          <p:nvPr/>
        </p:nvSpPr>
        <p:spPr>
          <a:xfrm>
            <a:off x="542880" y="7254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Rechteck 1594"/>
          <p:cNvSpPr/>
          <p:nvPr/>
        </p:nvSpPr>
        <p:spPr>
          <a:xfrm>
            <a:off x="542880" y="1270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431360" cy="5059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7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le guide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45" name="PlaceHolder 80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6" name="Rechteck 1407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539640" y="1769760"/>
            <a:ext cx="10431360" cy="462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72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Style Guide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77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Style guide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48" name="PlaceHolder 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9" name="Rechteck 2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4"/>
          <p:cNvSpPr/>
          <p:nvPr/>
        </p:nvSpPr>
        <p:spPr>
          <a:xfrm>
            <a:off x="542880" y="721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1" name="Rechteck 334"/>
          <p:cNvSpPr/>
          <p:nvPr/>
        </p:nvSpPr>
        <p:spPr>
          <a:xfrm>
            <a:off x="542880" y="12672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2" name="HSN-Hierarchy 26"/>
          <p:cNvSpPr/>
          <p:nvPr/>
        </p:nvSpPr>
        <p:spPr>
          <a:xfrm>
            <a:off x="539640" y="1709280"/>
            <a:ext cx="8227080" cy="435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50320" cy="13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Types of Requirements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50320" cy="14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50480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Objectives: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easier to read and thus easier to understand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Our style guide handles the most frequent problems, project-specific extensions may be reasonable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Directives should be consolidated in a company-specific style guide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54" name="PlaceHolder 82"/>
          <p:cNvSpPr/>
          <p:nvPr/>
        </p:nvSpPr>
        <p:spPr>
          <a:xfrm>
            <a:off x="542880" y="7225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5" name="Rechteck 1414"/>
          <p:cNvSpPr/>
          <p:nvPr/>
        </p:nvSpPr>
        <p:spPr>
          <a:xfrm>
            <a:off x="542880" y="126792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Style Guide for the Specification of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Rectangle 500"/>
          <p:cNvSpPr/>
          <p:nvPr/>
        </p:nvSpPr>
        <p:spPr>
          <a:xfrm>
            <a:off x="539640" y="1681200"/>
            <a:ext cx="11349000" cy="45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sentences, because of the limitation of the human short-term memory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Describe only one requirement per sentence, avoid „and“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jargon, use abbreviations sparingly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paragraphs (max. 7 sentences)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lists, instead of listing sentences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terminology consistent; repetition of words is welcome!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nested logic terms</a:t>
            </a:r>
            <a:endParaRPr b="0" lang="en-US" sz="2000" spc="-1" strike="noStrike">
              <a:latin typeface="DejaVu Sans"/>
            </a:endParaRPr>
          </a:p>
          <a:p>
            <a:pPr marL="1141560" indent="-227160">
              <a:lnSpc>
                <a:spcPct val="9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If X or Y is given in case Z, but not..</a:t>
            </a:r>
            <a:endParaRPr b="0" lang="en-US" sz="1800" spc="-1" strike="noStrike">
              <a:latin typeface="DejaVu Sans"/>
            </a:endParaRPr>
          </a:p>
          <a:p>
            <a:pPr lvl="2" marL="1141560" indent="-22716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Arial Unicode MS"/>
              <a:buChar char="⇒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pseudo code or decision tables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7" name="PlaceHolder 83"/>
          <p:cNvSpPr/>
          <p:nvPr/>
        </p:nvSpPr>
        <p:spPr>
          <a:xfrm>
            <a:off x="542880" y="72288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8" name="Rechteck 1417"/>
          <p:cNvSpPr/>
          <p:nvPr/>
        </p:nvSpPr>
        <p:spPr>
          <a:xfrm>
            <a:off x="542880" y="126828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Rectangle 505"/>
          <p:cNvSpPr/>
          <p:nvPr/>
        </p:nvSpPr>
        <p:spPr>
          <a:xfrm>
            <a:off x="2461680" y="2104920"/>
            <a:ext cx="8737560" cy="36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901"/>
              </a:spcBef>
              <a:buNone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Users attempting to access the ABC database should be reminded by a system message that will be acknowledged and by page headings on all reports that the data is sensitive, and access is limited by their system privileges.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40"/>
              </a:spcBef>
              <a:buNone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 The system shall notify users attempting to access the ABC    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database that</a:t>
            </a:r>
            <a:endParaRPr b="0" lang="en-US" sz="1800" spc="-1" strike="noStrike">
              <a:latin typeface="DejaVu Sans"/>
            </a:endParaRPr>
          </a:p>
          <a:p>
            <a:pPr lvl="1" marL="798480" indent="-22716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ABC data is classified “sensitive”</a:t>
            </a:r>
            <a:endParaRPr b="0" lang="en-US" sz="1600" spc="-1" strike="noStrike">
              <a:latin typeface="DejaVu Sans"/>
            </a:endParaRPr>
          </a:p>
          <a:p>
            <a:pPr lvl="1" marL="798480" indent="-22716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Access to the ABC data is limited according to the user’s system privileges</a:t>
            </a:r>
            <a:endParaRPr b="0" lang="en-US" sz="1600" spc="-1" strike="noStrike">
              <a:latin typeface="DejaVu Sans"/>
            </a:endParaRPr>
          </a:p>
          <a:p>
            <a:pPr lvl="1" marL="798480" indent="-22716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Page headings on all reports generated using the ABC database must state that the report contains sensitive information</a:t>
            </a:r>
            <a:endParaRPr b="0" lang="en-US" sz="16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buNone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4.1.1 The system shall require the user to acknowledge the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   notification before being allowed to access the ABC database.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60" name="Text Box 168"/>
          <p:cNvSpPr/>
          <p:nvPr/>
        </p:nvSpPr>
        <p:spPr>
          <a:xfrm>
            <a:off x="1078200" y="2408760"/>
            <a:ext cx="615600" cy="3326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de-DE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Bad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61" name="Text Box 169"/>
          <p:cNvSpPr/>
          <p:nvPr/>
        </p:nvSpPr>
        <p:spPr>
          <a:xfrm>
            <a:off x="1005840" y="4343040"/>
            <a:ext cx="767880" cy="332640"/>
          </a:xfrm>
          <a:prstGeom prst="rect">
            <a:avLst/>
          </a:pr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1" lang="de-DE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Good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62" name="PlaceHolder 84"/>
          <p:cNvSpPr/>
          <p:nvPr/>
        </p:nvSpPr>
        <p:spPr>
          <a:xfrm>
            <a:off x="542880" y="7232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3" name="Rechteck 1422"/>
          <p:cNvSpPr/>
          <p:nvPr/>
        </p:nvSpPr>
        <p:spPr>
          <a:xfrm>
            <a:off x="542880" y="12686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4" name="Straight Connector 2"/>
          <p:cNvSpPr/>
          <p:nvPr/>
        </p:nvSpPr>
        <p:spPr>
          <a:xfrm>
            <a:off x="805680" y="3392280"/>
            <a:ext cx="10359360" cy="54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509"/>
          <p:cNvSpPr/>
          <p:nvPr/>
        </p:nvSpPr>
        <p:spPr>
          <a:xfrm>
            <a:off x="539640" y="1589040"/>
            <a:ext cx="10320840" cy="50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words like ‘must’, ‘can’, ‘ought’, ‘should’, ‘is’, etc. carefully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Either: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precise definition: ‘must’, ‘ought’ show that the requirement is mandatory, etc.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separate mandatory from optional requirements through a definition of a respective attribute or through a chapter heading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active instead of passive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Wrong: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result is displayed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Right: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the system displays the result 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(thus the actor is obvious!)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Illustrate complex dependencies with graphics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precise references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automatic spellchecker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66" name="PlaceHolder 85"/>
          <p:cNvSpPr/>
          <p:nvPr/>
        </p:nvSpPr>
        <p:spPr>
          <a:xfrm>
            <a:off x="542880" y="7232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7" name="Rechteck 1425"/>
          <p:cNvSpPr/>
          <p:nvPr/>
        </p:nvSpPr>
        <p:spPr>
          <a:xfrm>
            <a:off x="542880" y="12686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Rectangle 514"/>
          <p:cNvSpPr/>
          <p:nvPr/>
        </p:nvSpPr>
        <p:spPr>
          <a:xfrm>
            <a:off x="539640" y="1608120"/>
            <a:ext cx="10549440" cy="44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Express requirements so they are testable. Thus it is possible to check whether or not the system meets the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it possible to create a test case for requirement X?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State rationale for each requirement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rationale is important as a basis for deciding upon changes or omissions of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requirements during development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Explanations in requirements are confusing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Negative example: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“To enable an experienced user to work efficiently, the access authorization is also checked on double-clicking a list item and if this authorization is valid, the customer-specific data will be displayed in ‘Access’ field. In case the SQL-query returns an error code (-1), …“   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Better solution: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ake explanations explicit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69" name="PlaceHolder 86"/>
          <p:cNvSpPr/>
          <p:nvPr/>
        </p:nvSpPr>
        <p:spPr>
          <a:xfrm>
            <a:off x="542880" y="7232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0" name="Rechteck 1428"/>
          <p:cNvSpPr/>
          <p:nvPr/>
        </p:nvSpPr>
        <p:spPr>
          <a:xfrm>
            <a:off x="542880" y="12686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519"/>
          <p:cNvSpPr/>
          <p:nvPr/>
        </p:nvSpPr>
        <p:spPr>
          <a:xfrm>
            <a:off x="539640" y="1684440"/>
            <a:ext cx="10320840" cy="44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generalities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Leads to ambiguities → Example Tamagotchi: “On clicking the R-button the selected function is canceled.“ Is this also true for the time function?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Seems boring if it has platitude characteristics → Example: “Input masks should be displayed entirely on screen. Scrolling should be avoided if possible. That is a principle of graphical user-interface design!“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buNone/>
              <a:tabLst>
                <a:tab algn="l" pos="171468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Document the sources (persons) of all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a large number of requirements or after a certain period of time, it is difficult to remember a source, if a requirement must be changed.  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72" name="PlaceHolder 87"/>
          <p:cNvSpPr/>
          <p:nvPr/>
        </p:nvSpPr>
        <p:spPr>
          <a:xfrm>
            <a:off x="542880" y="7232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3" name="Rechteck 1431"/>
          <p:cNvSpPr/>
          <p:nvPr/>
        </p:nvSpPr>
        <p:spPr>
          <a:xfrm>
            <a:off x="542880" y="12686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524"/>
          <p:cNvSpPr/>
          <p:nvPr/>
        </p:nvSpPr>
        <p:spPr>
          <a:xfrm>
            <a:off x="539640" y="1662120"/>
            <a:ext cx="10338120" cy="438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Why should technical terms be defined?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advantage is to avoid misunderstandings caused by the following phenomena: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Unclear terms. Meaning is unclear to the requirement engineer (e.g., “butterfly valve”)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Ordinary terms may have special meanings to clients/users (“article”, “call”)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Different terms for the same „thing“ (synonyms) used by different sources or because the vocabulary of concepts of the client is not yet defined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Same term for related, but still different „things“ (polysemy)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e.g.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“school” = the institution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specific school (e.g., Werner v. Siemens Schule in Hildesheim)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75" name="PlaceHolder 88"/>
          <p:cNvSpPr/>
          <p:nvPr/>
        </p:nvSpPr>
        <p:spPr>
          <a:xfrm>
            <a:off x="542880" y="7232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6" name="Rechteck 1434"/>
          <p:cNvSpPr/>
          <p:nvPr/>
        </p:nvSpPr>
        <p:spPr>
          <a:xfrm>
            <a:off x="542880" y="126864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529"/>
          <p:cNvSpPr/>
          <p:nvPr/>
        </p:nvSpPr>
        <p:spPr>
          <a:xfrm>
            <a:off x="539640" y="1582560"/>
            <a:ext cx="10583640" cy="33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Choose terms appropriate for the readers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Example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Times New Roman"/>
                <a:ea typeface="ＭＳ Ｐゴシック"/>
              </a:rPr>
              <a:t>→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 ISDN phone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hardware engineer: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codes and activation of the LCD display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interface designer: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sequences and masks on the LCD display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user of the telephone: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functions like call forwarding</a:t>
            </a:r>
            <a:endParaRPr b="0" lang="en-US" sz="20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correct description level is the one, that suits the expectations of the requirements-document reader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78" name="PlaceHolder 89"/>
          <p:cNvSpPr/>
          <p:nvPr/>
        </p:nvSpPr>
        <p:spPr>
          <a:xfrm>
            <a:off x="542880" y="7236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9" name="Rechteck 1437"/>
          <p:cNvSpPr/>
          <p:nvPr/>
        </p:nvSpPr>
        <p:spPr>
          <a:xfrm>
            <a:off x="542880" y="12690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4"/>
          <p:cNvSpPr/>
          <p:nvPr/>
        </p:nvSpPr>
        <p:spPr>
          <a:xfrm>
            <a:off x="542880" y="7218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1" name="Rechteck 334"/>
          <p:cNvSpPr/>
          <p:nvPr/>
        </p:nvSpPr>
        <p:spPr>
          <a:xfrm>
            <a:off x="542880" y="126720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2" name="HSN-Hierarchy 26"/>
          <p:cNvSpPr/>
          <p:nvPr/>
        </p:nvSpPr>
        <p:spPr>
          <a:xfrm>
            <a:off x="539640" y="1709280"/>
            <a:ext cx="8227080" cy="4355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latin typeface="DejaVu Sans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89144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 that aims at avoiding mistakes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known as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templates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pattern contains: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“legal obligation”, verb, object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84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5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465840" y="3309120"/>
            <a:ext cx="10891440" cy="1060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syntactic requirement pattern defines a syntactic structure for documenting requirements in natural language and defines meaning of each part of the syntactic structure.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8320"/>
            <a:ext cx="10589040" cy="48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types of requirements must be documented for a complete requirements documentation. 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These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types differ with respect to: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adequate specification techniques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their importance for different types of systems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&lt;when?&gt; / &lt;under what conditions&gt;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Conditions under which the function documented in the requirement is performed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or logical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or more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89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0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393" name="Rahmen 6"/>
          <p:cNvSpPr/>
          <p:nvPr/>
        </p:nvSpPr>
        <p:spPr>
          <a:xfrm>
            <a:off x="914400" y="2552400"/>
            <a:ext cx="1495800" cy="9838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/ &lt;system name&gt;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system that shall provide the functionality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of the sentence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5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6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7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9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399" name="Rahmen 6"/>
          <p:cNvSpPr/>
          <p:nvPr/>
        </p:nvSpPr>
        <p:spPr>
          <a:xfrm>
            <a:off x="2586960" y="2574000"/>
            <a:ext cx="1495800" cy="9838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SHALL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 binding requirement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statement does not contain “shall”, it is not a requirement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1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2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3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0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405" name="Rahmen 6"/>
          <p:cNvSpPr/>
          <p:nvPr/>
        </p:nvSpPr>
        <p:spPr>
          <a:xfrm>
            <a:off x="4512600" y="2252160"/>
            <a:ext cx="896760" cy="4590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Highly recommended feature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Optional, not contractually required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like goals instead of requirements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7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8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411" name="Rahmen 6"/>
          <p:cNvSpPr/>
          <p:nvPr/>
        </p:nvSpPr>
        <p:spPr>
          <a:xfrm>
            <a:off x="4512600" y="2836440"/>
            <a:ext cx="896760" cy="4590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WILL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Statements of fact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 If I want to tell you something about another system I will use “will”.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13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4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5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16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417" name="Rahmen 6"/>
          <p:cNvSpPr/>
          <p:nvPr/>
        </p:nvSpPr>
        <p:spPr>
          <a:xfrm>
            <a:off x="4519800" y="3357360"/>
            <a:ext cx="896760" cy="4590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&lt;whom?&gt; WITH THE ABILITY TO &lt;process&gt;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offered to specific users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&lt;whom?&gt;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19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0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1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22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423" name="Rahmen 6"/>
          <p:cNvSpPr/>
          <p:nvPr/>
        </p:nvSpPr>
        <p:spPr>
          <a:xfrm>
            <a:off x="6296760" y="2605680"/>
            <a:ext cx="1700280" cy="9306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ABLE TO &lt;process&gt;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that are performed as reactions to trigger events from other systems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5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6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7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2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429" name="Rahmen 6"/>
          <p:cNvSpPr/>
          <p:nvPr/>
        </p:nvSpPr>
        <p:spPr>
          <a:xfrm>
            <a:off x="6467760" y="3688200"/>
            <a:ext cx="1179720" cy="673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/>
          </p:nvPr>
        </p:nvSpPr>
        <p:spPr>
          <a:xfrm>
            <a:off x="539640" y="4363920"/>
            <a:ext cx="10891440" cy="183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&lt;object&gt; and &lt;additional details about the object&gt;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for which the functionality is required, e.g., which document shall be printed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31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2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3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3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8440" cy="2395800"/>
          </a:xfrm>
          <a:prstGeom prst="rect">
            <a:avLst/>
          </a:prstGeom>
          <a:ln w="0">
            <a:noFill/>
          </a:ln>
        </p:spPr>
      </p:pic>
      <p:sp>
        <p:nvSpPr>
          <p:cNvPr id="435" name="Rahmen 6"/>
          <p:cNvSpPr/>
          <p:nvPr/>
        </p:nvSpPr>
        <p:spPr>
          <a:xfrm>
            <a:off x="8750160" y="2632680"/>
            <a:ext cx="2399040" cy="9111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891440" cy="4861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b0f0"/>
                </a:solidFill>
                <a:latin typeface="DejaVu Sans"/>
                <a:ea typeface="DejaVu Sans"/>
              </a:rPr>
              <a:t>If the glass break detector detects the damaging of a window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b050"/>
                </a:solidFill>
                <a:latin typeface="DejaVu Sans"/>
                <a:ea typeface="DejaVu Sans"/>
              </a:rPr>
              <a:t>the Burglar3000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DejaVu Sans"/>
                <a:ea typeface="DejaVu Sans"/>
              </a:rPr>
              <a:t>inform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7030a0"/>
                </a:solidFill>
                <a:latin typeface="DejaVu Sans"/>
                <a:ea typeface="DejaVu Sans"/>
              </a:rPr>
              <a:t>the head office of the security service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.”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DejaVu Sans"/>
              </a:rPr>
              <a:t>&lt;when&gt;: if the glass break detector detects the damaging of a window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DejaVu Sans"/>
              </a:rPr>
              <a:t>&lt;system name&gt;: the Burglar3000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DejaVu Sans"/>
              </a:rPr>
              <a:t>&lt;process&gt;: inform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7030a0"/>
                </a:solidFill>
                <a:latin typeface="DejaVu Sans"/>
                <a:ea typeface="DejaVu Sans"/>
              </a:rPr>
              <a:t>&lt;object&gt;: the head office of the security service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37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8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58"/>
          <p:cNvSpPr/>
          <p:nvPr/>
        </p:nvSpPr>
        <p:spPr>
          <a:xfrm>
            <a:off x="542880" y="7221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1" name="Rechteck 2178"/>
          <p:cNvSpPr/>
          <p:nvPr/>
        </p:nvSpPr>
        <p:spPr>
          <a:xfrm>
            <a:off x="542880" y="1267560"/>
            <a:ext cx="10359720" cy="50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Fitting a Requirement into the Pattern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263520" y="6411600"/>
            <a:ext cx="109188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443" name="Picture 2" descr=""/>
          <p:cNvPicPr/>
          <p:nvPr/>
        </p:nvPicPr>
        <p:blipFill>
          <a:blip r:embed="rId1"/>
          <a:stretch/>
        </p:blipFill>
        <p:spPr>
          <a:xfrm>
            <a:off x="2033280" y="1843920"/>
            <a:ext cx="8123400" cy="44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7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6" name="Rechteck 209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8" name="" descr=""/>
          <p:cNvPicPr/>
          <p:nvPr/>
        </p:nvPicPr>
        <p:blipFill>
          <a:blip r:embed="rId1"/>
          <a:stretch/>
        </p:blipFill>
        <p:spPr>
          <a:xfrm>
            <a:off x="836640" y="1977840"/>
            <a:ext cx="8993160" cy="442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35520" y="4406760"/>
            <a:ext cx="10750320" cy="13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335520" y="2906640"/>
            <a:ext cx="10750320" cy="14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7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7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9040" cy="48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is a key artifact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Required amount of requirements documentation depends on context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is a versatile means for requirements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Versatility allows ambiguities and problems with the perspective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 (multiple forms)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 for writing requirements documents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Syntactic Requirements Patterns define a fixed structure for the requirements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legal obligation, verb, object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CustomShape 1"/>
          <p:cNvSpPr/>
          <p:nvPr/>
        </p:nvSpPr>
        <p:spPr>
          <a:xfrm>
            <a:off x="335520" y="126864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33552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9720" cy="50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9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0" name="Rechteck 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1" name="HSN-Hierarchy 1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9040" cy="48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85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All systems need to deal with data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 on customers, articles, etc.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Multimedia, e.g., videos, songs, etc.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…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Information must be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adequately structured and represented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/ data items are relevant to the system?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/ data items are at the boundary of the system?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209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Representing Data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9040" cy="48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UML class diagrams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 diagrams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dictionary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921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8c4f"/>
                </a:solidFill>
                <a:latin typeface="DejaVu Sans"/>
                <a:ea typeface="Arial"/>
              </a:rPr>
              <a:t>Note: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data specified in the requirements need not be directly related to the implementation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same information, but different structure possible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attributes versus classes may change strongly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 information systems understanding the data is a key driver !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6" name="PlaceHolder 15"/>
          <p:cNvSpPr/>
          <p:nvPr/>
        </p:nvSpPr>
        <p:spPr>
          <a:xfrm>
            <a:off x="542880" y="7239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hteck 209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Book Shop UML Example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1751040" y="2254680"/>
            <a:ext cx="8687520" cy="4019040"/>
          </a:xfrm>
          <a:prstGeom prst="rect">
            <a:avLst/>
          </a:prstGeom>
          <a:ln w="0">
            <a:noFill/>
          </a:ln>
        </p:spPr>
      </p:pic>
      <p:sp>
        <p:nvSpPr>
          <p:cNvPr id="220" name="PlaceHolder 16"/>
          <p:cNvSpPr/>
          <p:nvPr/>
        </p:nvSpPr>
        <p:spPr>
          <a:xfrm>
            <a:off x="542880" y="7239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Types of Requirements / Functional Requirements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</TotalTime>
  <Application>LibreOffice/7.3.0.3$Linux_X86_64 LibreOffice_project/30$Build-3</Application>
  <AppVersion>15.0000</AppVersion>
  <Words>4731</Words>
  <Paragraphs>653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2022-02-23T17:13:19Z</dcterms:modified>
  <cp:revision>3558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49</vt:i4>
  </property>
  <property fmtid="{D5CDD505-2E9C-101B-9397-08002B2CF9AE}" pid="4" name="PresentationFormat">
    <vt:lpwstr>Widescreen</vt:lpwstr>
  </property>
  <property fmtid="{D5CDD505-2E9C-101B-9397-08002B2CF9AE}" pid="5" name="Slides">
    <vt:i4>61</vt:i4>
  </property>
</Properties>
</file>