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_rels/notesSlide8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2.xml" ContentType="application/vnd.openxmlformats-officedocument.presentationml.notesSlide+xml"/>
  <Override PartName="/ppt/_rels/presentation.xml.rels" ContentType="application/vnd.openxmlformats-package.relationships+xml"/>
  <Override PartName="/ppt/media/image27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19.png" ContentType="image/png"/>
  <Override PartName="/ppt/media/image21.wmf" ContentType="image/x-wmf"/>
  <Override PartName="/ppt/media/image18.png" ContentType="image/png"/>
  <Override PartName="/ppt/media/image20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9.wmf" ContentType="image/x-wmf"/>
  <Override PartName="/ppt/media/image2.png" ContentType="image/png"/>
  <Override PartName="/ppt/media/image3.png" ContentType="image/png"/>
  <Override PartName="/ppt/media/image32.wmf" ContentType="image/x-wmf"/>
  <Override PartName="/ppt/media/image12.png" ContentType="image/png"/>
  <Override PartName="/ppt/media/image35.wmf" ContentType="image/x-wmf"/>
  <Override PartName="/ppt/media/image36.wmf" ContentType="image/x-wmf"/>
  <Override PartName="/ppt/media/image37.wmf" ContentType="image/x-wmf"/>
  <Override PartName="/ppt/media/image38.wmf" ContentType="image/x-wmf"/>
  <Override PartName="/ppt/media/image39.wmf" ContentType="image/x-wmf"/>
  <Override PartName="/ppt/media/image42.png" ContentType="image/png"/>
  <Override PartName="/ppt/media/image43.png" ContentType="image/png"/>
  <Override PartName="/ppt/media/image44.png" ContentType="image/png"/>
  <Override PartName="/ppt/media/image33.wmf" ContentType="image/x-wmf"/>
  <Override PartName="/ppt/media/image13.png" ContentType="image/png"/>
  <Override PartName="/ppt/media/image45.wmf" ContentType="image/x-wmf"/>
  <Override PartName="/ppt/media/image34.wmf" ContentType="image/x-wmf"/>
  <Override PartName="/ppt/media/image46.wmf" ContentType="image/x-wmf"/>
  <Override PartName="/ppt/media/image31.wmf" ContentType="image/x-wmf"/>
  <Override PartName="/ppt/media/image11.png" ContentType="image/png"/>
  <Override PartName="/ppt/media/image30.wmf" ContentType="image/x-wmf"/>
  <Override PartName="/ppt/media/image47.png" ContentType="image/png"/>
  <Override PartName="/ppt/media/image10.png" ContentType="image/png"/>
  <Override PartName="/ppt/media/image28.wmf" ContentType="image/x-wmf"/>
  <Override PartName="/ppt/media/image9.png" ContentType="image/png"/>
  <Override PartName="/ppt/media/image41.wmf" ContentType="image/x-wmf"/>
  <Override PartName="/ppt/media/image8.png" ContentType="image/png"/>
  <Override PartName="/ppt/media/image40.wmf" ContentType="image/x-wmf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100.xml.rels" ContentType="application/vnd.openxmlformats-package.relationships+xml"/>
  <Override PartName="/ppt/slides/_rels/slide77.xml.rels" ContentType="application/vnd.openxmlformats-package.relationships+xml"/>
  <Override PartName="/ppt/slides/_rels/slide93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66.xml.rels" ContentType="application/vnd.openxmlformats-package.relationships+xml"/>
  <Override PartName="/ppt/slides/_rels/slide75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50.xml.rels" ContentType="application/vnd.openxmlformats-package.relationships+xml"/>
  <Override PartName="/ppt/slides/_rels/slide99.xml.rels" ContentType="application/vnd.openxmlformats-package.relationships+xml"/>
  <Override PartName="/ppt/slides/_rels/slide91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0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64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presProps" Target="presProps.xml"/><Relationship Id="rId109" Type="http://schemas.openxmlformats.org/officeDocument/2006/relationships/commentAuthors" Target="commentAuthors.xml"/>
</Relationships>
</file>

<file path=ppt/comments/comment25.xml><?xml version="1.0" encoding="utf-8"?>
<p:cmLst xmlns:p="http://schemas.openxmlformats.org/presentationml/2006/main">
  <p:cm authorId="0" dt="2022-02-14T16:30:33.000000000" idx="1">
    <p:pos x="0" y="0"/>
    <p:text>Slide looks dry??</p:text>
  </p:cm>
</p:cmLst>
</file>

<file path=ppt/comments/comment26.xml><?xml version="1.0" encoding="utf-8"?>
<p:cmLst xmlns:p="http://schemas.openxmlformats.org/presentationml/2006/main">
  <p:cm authorId="0" dt="2022-02-11T16:45:33.000000000" idx="2">
    <p:pos x="0" y="0"/>
    <p:text>Add citation for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DA69B626-045A-4C49-9AB3-97CD4B127D5A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C8C420-8353-4914-A9F2-A583F7F13A5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B224CE-EC10-428F-B2CC-526EE41C96E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2C1C37-9015-4978-A52D-6F91D2FE731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050C35-ADC4-4954-B567-09F6E36D1FA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3F51B0-DD36-432C-A113-E3ACBE9702B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8B2783-9319-4CC2-AD7F-AB74F58BE9F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974D53-651D-4805-8F9C-0D67F4E97B6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B1242A-5F42-4F24-83C1-6694DCAE4E2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3793F6-8DAC-46B7-942D-702918312A5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E65114-EBE4-449E-ACCE-8930D5AA321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3AA132-13A4-41E2-8769-9F03DC8257C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2B3BBE-B1BA-4587-A731-33D8356A17F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96F5D5-5EF7-4D34-8546-16C6D9EF62C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FD82C2-4C4F-4EE5-8667-AA364B29543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680DAD-069A-4BF2-8F75-04F0CFF5760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29830D-673C-498B-9FD8-082C5447FF4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057BD1-D10E-4BFA-8ED7-A661F6805AA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B1D362-7E34-41D9-91F1-83624415BC7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Num" idx="26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6B3471-0582-4FD2-B1B5-5CAADA3620A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B10074-95A2-4D57-AB1C-F9BA95245C4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1DB6DC-968B-4A59-8B84-C0C2D250041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Num" idx="29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FC3C09-0FC3-4EC2-AF55-7D488E1744A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Num" idx="30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BA12B3-2F2F-4609-9BCA-D49EBA191B3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Num" idx="31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2C9B13-13CD-4A96-92E7-11D88AD74AD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Num" idx="32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5D51C1-BB4C-42F3-9A69-CE4A8826F48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Num" idx="33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481678-EF88-45CB-AD71-C2A52A18C3B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Num" idx="34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807ED4-0AB8-497B-84F4-6446DC06B59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EA5B2C-7F10-4A5D-A594-17F87E06D25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38A6F2-34BB-4FE9-B0B3-7DBC4CF7A72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Num" idx="35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8D2FC0-94BC-4BD0-8AEA-E52B6444E44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Num" idx="36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F5035F-C12D-4A62-95CB-B4ADAF16101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das System als Black-Box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die Systemumgebung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identifiziert Messgrößen, die mathematisch beschrieben werden können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physikalische / System Einschränkungen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Grundidee alles mathematisch formal beschreiben – identifizieren von Größen, jede dieser Umgebungseigenschaften wird durch mathematische Variablen beschrieben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Wie schnell ist das auto -&gt; das nenne ich dann v -&gt; monitored variable = wie schnell drehen sich die räder?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Bsp Airbus – ich messe wann das flugzeug am boden ist und nicht umdrehungsgeschw. Der Räder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Num" idx="37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45EB8D-3AB3-4632-9AF5-0C24F239BDB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die notwendigen Eigenschaften der anzuschließenden Geräte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identifiziert Input- und Output-Register (modelliert als math. Variablen) = </a:t>
            </a:r>
            <a:r>
              <a:rPr b="0" lang="en-US" sz="2000" spc="-1" strike="noStrike">
                <a:latin typeface="Arial"/>
              </a:rPr>
              <a:t>pseudo speicherstellen für tatsächliche größen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Relation zwischen Input-Registern und Umgebungswerten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Relation zwischen Output-Registern und Umgebungswerten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Num" idx="38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1A60CD-92D1-4039-B88F-779F2A1F133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Warum fasse ich system req &amp; system design doc zusammen? -&gt; Ergeben zusammen die Anforderungen an die Software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Num" idx="39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BC6DD0-48D6-4DA0-AB71-240012512F0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NAT = natürliche Einschränkungen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REQ = </a:t>
            </a:r>
            <a:r>
              <a:rPr b="0" lang="de-DE" sz="2000" spc="-1" strike="noStrike">
                <a:latin typeface="Times New Roman"/>
              </a:rPr>
              <a:t>erwartetes Verhalten des Systems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IN/OUT = Verhalten der Ein/Ausgabegeräte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SOF = akt SW-Verhalten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SOFREQ = </a:t>
            </a:r>
            <a:r>
              <a:rPr b="0" lang="de-DE" sz="2000" spc="-1" strike="noStrike">
                <a:latin typeface="Times New Roman"/>
              </a:rPr>
              <a:t>beschreibt das Verhalten der Software, dessen Rahmen akzeptabel wäre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m(t) = monitored variables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i(t)= input variables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o(t)= output variables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c(t)= controlled variables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Num" idx="40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AEAFB9-D708-472D-A8D8-6F658767646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308CF7-9D87-4DF2-BEC5-528ED38C6F2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Num" idx="41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9D7CCE-D3BD-4D17-B161-497700CEA86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Num" idx="42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CEF40B-2852-4896-9C3E-3A368A7D51A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Domain = Menge von Vektoren mit allen monitored Variablen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Range = Menge von Vektoren mit allen controlled Variablen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(m,c) elem REQ gdw zu jeder contrallod auch eine monitored existiert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Num" idx="43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34E576-3A04-46FB-8CEB-0434F6B4E75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IN = Verhalten der Eingabgeräte, Ungenauigkeiten betrachten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OUT = Verhalten der Ausgabgeräte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Num" idx="44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7D5B20-33A2-443A-B96E-FA9E941B324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Domain = Menge von Vektoren mit Eingaben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Range = Menge von Vektoren mit Ausgaben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(i,o) elem SOF gdw alle Werte in o produziert werden können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Verification: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REQ = INoSOFREQo OUT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IN-1o REQ o OUT-1 = SOFREQ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IN-1o REQ o OUT-1 = SOFREQ superset SOF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Num" idx="45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07A8C6-9D22-403B-A7DC-574FB8A010D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SOFREQ = akzeptiertes Verhalten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Eingaben messen und Ausgaben produzieren und Naturbedingungen ebenfalls gelten, dann können Anforderungen gefolgert werden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Wingdings"/>
              </a:rPr>
              <a:t></a:t>
            </a:r>
            <a:r>
              <a:rPr b="0" lang="en-US" sz="2000" spc="-1" strike="noStrike">
                <a:latin typeface="Times New Roman"/>
              </a:rPr>
              <a:t>Erlaubtes Verhalten aufgrund der Naturgegebenheiten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Num" idx="46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0BECB0-307B-4A3D-AE9E-8BAA56C76BE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Feasability = ich fordere nichts was im Wiederspruch zur Natur ist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Acceptability = beschreibt das Verhalten der SW, das mindestens erfüllt werden muss, um sie SW zu benutzen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        </a:t>
            </a:r>
            <a:r>
              <a:rPr b="0" lang="en-US" sz="2000" spc="-1" strike="noStrike">
                <a:latin typeface="Times New Roman"/>
              </a:rPr>
              <a:t>SW-Verhalten beschränken auf NAT -&gt; Verhalten entspricht anf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Ariane 4 – sw funktioniert einwandfrei wenn die beschleunigungskräfte nicht über best. Betrag liegen (nat n sof)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Ariane 5 – nat hat sich geändert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David Lorge Parnas, Jan Madey. Functional Documents for Computer Science. Science of Computer Programming, Elsevier, 1995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Dennis K. Peters and David Lorge Parnas. Requirements-based Monitors for Real-Time Systems. IEEE Transactions on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Num" idx="47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70700D-6F51-427F-ACAA-12347FADF02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NRL/SCR -&gt; SCR = Name, Erfinder waren zu der Zeit am NRL.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Num" idx="48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C34760-3D48-4BFC-AF90-E3A1141B06F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8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Num" idx="49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810AB1-F95C-4EB4-9355-C546B2C84AC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Hilfsvar werden eingeführt um REQ einfacher hinzuschreiben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Auxiliary V: = Hilfsvariablen – Modi – repräsentieren System Status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 = unter bestimmten Bedingungen gibt es Zustandsübergang – Zustandsdiagramm UML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B0A8CB-AEC8-468F-BF1B-DC5547BB217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Num" idx="50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167C72-FBC7-46D1-BD93-594F9816C84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Bedingungen = beziehen sich auf einen Status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Event = verbindet 2 Systemzustände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Vorkommen: ein Event tritt auf wenn Bedingung ändert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@T(c) = der moment in dem c wahr wird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Conditioned event = Event unter bedingung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Special form = verschärfte Form von Conditioned Event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Num" idx="51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2B6BBD-A2B9-48C8-86A0-1498CAC541C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Mode transition table = mode + event = neuer mode -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Verbindet den Ausgangsmodus und ein Event mit einem Zielmodus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Event table = Veränderungen von termen / contr. Variablen in abh. Von inputs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Cond. Table = Wert einer controlled Variable unter jeder möglichen Bedingung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Easterbrook: L17-formalmodelling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Num" idx="52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44C564-7C64-4FF6-AB4A-F8B338AF2F6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Easterbrook: L17-formalmodelling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Num" idx="53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2EE718-0386-446C-B1D5-903E327613C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Easterbrook: L17-formalmodelling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Num" idx="54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CFF3C5-FDAC-4DD8-9AF4-059C2A57E89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Num" idx="55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219C98-72F4-4439-B634-527A26E59A9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Num" idx="56"/>
          </p:nvPr>
        </p:nvSpPr>
        <p:spPr>
          <a:xfrm>
            <a:off x="4403880" y="9556200"/>
            <a:ext cx="3366000" cy="50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2F4C90-87E7-4253-9786-523A23ACC0B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920" cy="3770280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44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Constance Heitmeyer, Myla Archer, Ramesh Bharadwaj and Ralph Jeffords. Tools for constructing requirements specifications: The SCR toolset at the age of ten. International Journal of Computer Systems Science &amp; Engineering, Vol 20, No. 1, p 19-35, January 2005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3C730247-B967-4841-9577-29D07C36AAC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F9810F12-A3D9-4451-B06C-6F57C765D2A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7844525-8234-4464-BA35-7CAAC1B74C1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DA7332EE-CC0E-4E34-BCF8-CFCC14AD73F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DE6E93C3-B3A2-41A9-B188-BA2FA7D6B8B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8BD71E88-B4F3-4964-83EA-59C966C85A3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144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1142748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66FC766-C1D0-4B94-A70F-84A60881519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6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hyperlink" Target="http://cpntools.org/" TargetMode="External"/><Relationship Id="rId3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27400" y="1412640"/>
            <a:ext cx="10364400" cy="11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27400" y="2852640"/>
            <a:ext cx="1036440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 3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Defined through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syntax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Syntax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modeling elements to be used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Specifies their valid combinations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Semantics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meaning of the individual model elements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Foundation for the interpretation of the models</a:t>
            </a:r>
            <a:endParaRPr b="0" lang="en-US" sz="16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Depends on the magnitude of formal definitions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64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5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60080" cy="5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603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Humans handle graphically depicted information better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Perceived faster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Memorized faster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true for requirements models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Strictly defined focus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not part of the focus of the model is removed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Removal of noise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Harmonized level of abstraction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Modeling elements dictate the level of abstraction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7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8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Advantages of Models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Complexity is reduced by abstraction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main mechanisms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Selects a particular aspect to be depicted by the model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aspects are ignored completely, i.e., not part of the model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Combines aspects into aggregated aspects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Condenses information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Classification/generalization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Identifies common features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Suppresses differences between the common features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Commonalities are represented as generalized information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70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1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Suppression of Details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465840" y="1600200"/>
            <a:ext cx="10505520" cy="479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Management Group (OMG) standard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version UML 2.5.1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the analysis, design, and documentation of object-oriented systems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development process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specialized for a certain topic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&amp; formal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complied without additional information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Capable of semantics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only provides a syntax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 depend on the reader of the document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73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4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UML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6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7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41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the stakeholders description of system properties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they want from the system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goal considerations usually minimal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impact of goal modeling is high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concerning the comprehensiveness and quality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79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0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Goals in General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hierarchical decompositions of goals into sub-goals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types of decompositions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→ All sub-goals must be fulfilled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 → At least one sub-goal must be fulfilled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82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3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5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286" name="Picture 5" descr=""/>
          <p:cNvPicPr/>
          <p:nvPr/>
        </p:nvPicPr>
        <p:blipFill>
          <a:blip r:embed="rId1"/>
          <a:stretch/>
        </p:blipFill>
        <p:spPr>
          <a:xfrm>
            <a:off x="393840" y="2492280"/>
            <a:ext cx="10643760" cy="330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8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9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2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1" name="Rectangle 235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Motivation: Why AOM?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2" name="HSN-Hierarchy 1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(if not all) processes in software systems are elicited by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playing a certain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system, to achieve some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is a tool for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“modelling systems with multiple agents, both human and manmade, interacting with a diverse collection of hardware and software in a complex environment”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models are clear and easily understandable for stakeholders →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useful for Requirements Engineering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4"/>
          <p:cNvSpPr/>
          <p:nvPr/>
        </p:nvSpPr>
        <p:spPr>
          <a:xfrm>
            <a:off x="542880" y="7218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9" name="Rechteck 186"/>
          <p:cNvSpPr/>
          <p:nvPr/>
        </p:nvSpPr>
        <p:spPr>
          <a:xfrm>
            <a:off x="542880" y="12672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240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4120" cy="2081520"/>
          </a:xfrm>
          <a:prstGeom prst="rect">
            <a:avLst/>
          </a:prstGeom>
          <a:ln w="0">
            <a:noFill/>
          </a:ln>
        </p:spPr>
      </p:pic>
      <p:sp>
        <p:nvSpPr>
          <p:cNvPr id="241" name="Rahmen 6"/>
          <p:cNvSpPr/>
          <p:nvPr/>
        </p:nvSpPr>
        <p:spPr>
          <a:xfrm>
            <a:off x="3846240" y="2297880"/>
            <a:ext cx="1820160" cy="22604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3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Rectangle 23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7" name="HSN-Hierarchy 3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situation description that refers to the intended state of the environment. Goals can: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(quality).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sub-goals.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expressed by using nouns, verbs, and (optionally) adjectives. The nouns tend to be more of a state, and the verbs more into the activities that are needed to achieve a goal.”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if a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needs to be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transmitted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the functional goal ‘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</a:t>
            </a:r>
            <a:r>
              <a:rPr b="0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 can be associated with the quality goal ‘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5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1" name="Rectangle 243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vs. Requirement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2" name="HSN-Hierarchy 8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3" name="Table 245"/>
          <p:cNvGraphicFramePr/>
          <p:nvPr/>
        </p:nvGraphicFramePr>
        <p:xfrm>
          <a:off x="685800" y="2024640"/>
          <a:ext cx="10286640" cy="1737720"/>
        </p:xfrm>
        <a:graphic>
          <a:graphicData uri="http://schemas.openxmlformats.org/drawingml/2006/table">
            <a:tbl>
              <a:tblPr/>
              <a:tblGrid>
                <a:gridCol w="5142960"/>
                <a:gridCol w="5144040"/>
              </a:tblGrid>
              <a:tr h="298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Requirement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Single desired result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Statement of need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goal may consist of several requirements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requirement may be related to many goals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04" name="PlaceHolder 16"/>
          <p:cNvSpPr/>
          <p:nvPr/>
        </p:nvSpPr>
        <p:spPr>
          <a:xfrm>
            <a:off x="609480" y="3886200"/>
            <a:ext cx="10587240" cy="20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 one to one mapping between goals and requirements is possible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6" name="Rectangle 248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7" name="HSN-Hierarchy 7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88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one identify functional and non-functional goals?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goals usually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 system must accomplish = Identification depends heavily on the system.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goals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must accomplish those goals, in terms of standards and quality = Identification can depend on functional goals.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are many commonalities: Reliability, Availability, Security, …..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63520" y="6411600"/>
            <a:ext cx="1091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https://onlinelibrary.wiley.com/doi/pdf/10.1002/9781119202660.app6</a:t>
            </a:r>
            <a:endParaRPr b="0" lang="en-US" sz="9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6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1" name="Rectangle 253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2" name="HSN-Hierarchy 5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Role: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capacity or position that fascilitates the system to achieve it’s goals. Roles express functions, expectations, and obligations of the agents enacting them.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eg. Network Administrator, Firewall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entity that can act in the environment, perceive events, and reason.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human or software 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6" name="Rectangle 257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7" name="HSN-Hierarchy 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88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Activity</a:t>
            </a:r>
            <a:r>
              <a:rPr b="1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action performed by an agent playing a role in pursuance of a system goal.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Environment: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abstraction that provides the surrounding conditions for agents to exist and that mediates both the interaction among agents and the access to resources.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5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1" name="Rectangle 261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2" name="HSN-Hierarchy 4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that we will take a look at:</a:t>
            </a:r>
            <a:endParaRPr b="0" lang="en-US" sz="26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 Models</a:t>
            </a:r>
            <a:endParaRPr b="0" lang="en-US" sz="2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Behavioural Interface Models</a:t>
            </a:r>
            <a:endParaRPr b="0" lang="en-US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5" name="Rectangle 265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6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539640" y="1769400"/>
            <a:ext cx="487296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 hierarchically express the relationships between goals (functional and non-functional) and the roles played by various agents in pursuit of those goals.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Sterling and Taveter’s AOM Goal models omit AND/OR decomposition for simplicity.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graphicFrame>
        <p:nvGraphicFramePr>
          <p:cNvPr id="328" name="Table 268"/>
          <p:cNvGraphicFramePr/>
          <p:nvPr/>
        </p:nvGraphicFramePr>
        <p:xfrm>
          <a:off x="5844240" y="1955880"/>
          <a:ext cx="5075280" cy="399924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Symbol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Meaning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Quality Goal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394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Role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56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Reltionship between goals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 between goals and quality goals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29" name="Freeform: Shape 269"/>
          <p:cNvSpPr/>
          <p:nvPr/>
        </p:nvSpPr>
        <p:spPr>
          <a:xfrm>
            <a:off x="6361200" y="2786400"/>
            <a:ext cx="1367640" cy="453240"/>
          </a:xfrm>
          <a:custGeom>
            <a:avLst/>
            <a:gdLst/>
            <a:ahLst/>
            <a:rect l="l" t="t" r="r" b="b"/>
            <a:pathLst>
              <a:path w="3812" h="1272">
                <a:moveTo>
                  <a:pt x="952" y="0"/>
                </a:moveTo>
                <a:lnTo>
                  <a:pt x="3811" y="0"/>
                </a:lnTo>
                <a:lnTo>
                  <a:pt x="2858" y="1271"/>
                </a:lnTo>
                <a:lnTo>
                  <a:pt x="0" y="1271"/>
                </a:lnTo>
                <a:lnTo>
                  <a:pt x="95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Freeform: Shape 270"/>
          <p:cNvSpPr/>
          <p:nvPr/>
        </p:nvSpPr>
        <p:spPr>
          <a:xfrm>
            <a:off x="6458400" y="3513600"/>
            <a:ext cx="1153440" cy="5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Picture 271" descr=""/>
          <p:cNvPicPr/>
          <p:nvPr/>
        </p:nvPicPr>
        <p:blipFill>
          <a:blip r:embed="rId1"/>
          <a:stretch/>
        </p:blipFill>
        <p:spPr>
          <a:xfrm>
            <a:off x="6858000" y="4210560"/>
            <a:ext cx="453240" cy="881640"/>
          </a:xfrm>
          <a:prstGeom prst="rect">
            <a:avLst/>
          </a:prstGeom>
          <a:ln w="0">
            <a:noFill/>
          </a:ln>
        </p:spPr>
      </p:pic>
      <p:sp>
        <p:nvSpPr>
          <p:cNvPr id="332" name="Straight Connector 272"/>
          <p:cNvSpPr/>
          <p:nvPr/>
        </p:nvSpPr>
        <p:spPr>
          <a:xfrm>
            <a:off x="6229800" y="5427000"/>
            <a:ext cx="1828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Straight Connector 273"/>
          <p:cNvSpPr/>
          <p:nvPr/>
        </p:nvSpPr>
        <p:spPr>
          <a:xfrm>
            <a:off x="6229800" y="6111000"/>
            <a:ext cx="1828800" cy="360"/>
          </a:xfrm>
          <a:prstGeom prst="line">
            <a:avLst/>
          </a:prstGeom>
          <a:ln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8"/>
          <p:cNvSpPr/>
          <p:nvPr/>
        </p:nvSpPr>
        <p:spPr>
          <a:xfrm>
            <a:off x="542880" y="72144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5" name="Rectangle 275"/>
          <p:cNvSpPr/>
          <p:nvPr/>
        </p:nvSpPr>
        <p:spPr>
          <a:xfrm>
            <a:off x="542880" y="126684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 Example: Automated EV Charging Station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336" name="Picture 276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10552680" cy="434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9"/>
          <p:cNvSpPr/>
          <p:nvPr/>
        </p:nvSpPr>
        <p:spPr>
          <a:xfrm>
            <a:off x="542880" y="72144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8" name="Rectangle 278"/>
          <p:cNvSpPr/>
          <p:nvPr/>
        </p:nvSpPr>
        <p:spPr>
          <a:xfrm>
            <a:off x="542880" y="126684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Interface Models (BIM)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465480" y="1828800"/>
            <a:ext cx="10587960" cy="22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Interface Models model the behaviour of agents playing their roles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Behavioural Units (= Activities)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Represented as a table ↓</a:t>
            </a:r>
            <a:endParaRPr b="0" lang="en-US" sz="1800" spc="-1" strike="noStrike">
              <a:latin typeface="DejaVu Sans"/>
            </a:endParaRPr>
          </a:p>
        </p:txBody>
      </p:sp>
      <p:graphicFrame>
        <p:nvGraphicFramePr>
          <p:cNvPr id="340" name="Table 280"/>
          <p:cNvGraphicFramePr/>
          <p:nvPr/>
        </p:nvGraphicFramePr>
        <p:xfrm>
          <a:off x="737640" y="4408560"/>
          <a:ext cx="10006200" cy="1866600"/>
        </p:xfrm>
        <a:graphic>
          <a:graphicData uri="http://schemas.openxmlformats.org/drawingml/2006/table">
            <a:tbl>
              <a:tblPr/>
              <a:tblGrid>
                <a:gridCol w="1900080"/>
                <a:gridCol w="2658600"/>
                <a:gridCol w="2575080"/>
                <a:gridCol w="2872800"/>
              </a:tblGrid>
              <a:tr h="4269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 Name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Event(s) that trigger(s) the activity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proceed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be considered complete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3"/>
          <p:cNvSpPr/>
          <p:nvPr/>
        </p:nvSpPr>
        <p:spPr>
          <a:xfrm>
            <a:off x="542880" y="72144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2" name="Rectangle 282"/>
          <p:cNvSpPr/>
          <p:nvPr/>
        </p:nvSpPr>
        <p:spPr>
          <a:xfrm>
            <a:off x="542880" y="126684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BIM Example: Automated EV Charging Station (Manage Charging)</a:t>
            </a:r>
            <a:endParaRPr b="0" lang="en-US" sz="2200" spc="-1" strike="noStrike">
              <a:latin typeface="DejaVu Sans"/>
            </a:endParaRPr>
          </a:p>
        </p:txBody>
      </p:sp>
      <p:graphicFrame>
        <p:nvGraphicFramePr>
          <p:cNvPr id="343" name="Table 283"/>
          <p:cNvGraphicFramePr/>
          <p:nvPr/>
        </p:nvGraphicFramePr>
        <p:xfrm>
          <a:off x="558000" y="1960920"/>
          <a:ext cx="10643040" cy="30470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3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4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5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6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603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document functionalities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Planned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existing system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Relatively simple models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concepts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diagrams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should be used in conjunction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48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9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Overview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603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to schematically depict: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Functions from a user’s point of view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Interrelations of functions of a system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 between functions and their environment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cover all concepts of use case diagrams in this lecture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can be found in the literature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51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2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4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56" name="Picture 2" descr=""/>
          <p:cNvPicPr/>
          <p:nvPr/>
        </p:nvPicPr>
        <p:blipFill>
          <a:blip r:embed="rId1"/>
          <a:stretch/>
        </p:blipFill>
        <p:spPr>
          <a:xfrm>
            <a:off x="1028520" y="2062440"/>
            <a:ext cx="8913600" cy="432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41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Diagrams do not contain details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high level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abstract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for open questions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the driver communicate with 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Navigate to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use case?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there an order in the inclusion of the use cases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Retrieve current location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Input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?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58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9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Issues of UML Use Case Diagrams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41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specifications provide details to the diagrams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Specifications documented textually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simple prose, but in form of templates (usually tabular)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template defines the concrete information contained in the use case specification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61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2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4120" cy="5288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Template prescribes the following information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unique identification of use cases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attributes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the description of the use case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use case attributes, e.g.,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trigger event,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actors,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 and post-conditions,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the use case,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main scenario,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and exception scenarios,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 references,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64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5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7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graphicFrame>
        <p:nvGraphicFramePr>
          <p:cNvPr id="369" name="Table 2"/>
          <p:cNvGraphicFramePr/>
          <p:nvPr/>
        </p:nvGraphicFramePr>
        <p:xfrm>
          <a:off x="900360" y="1916640"/>
          <a:ext cx="9646200" cy="4348080"/>
        </p:xfrm>
        <a:graphic>
          <a:graphicData uri="http://schemas.openxmlformats.org/drawingml/2006/table">
            <a:tbl>
              <a:tblPr/>
              <a:tblGrid>
                <a:gridCol w="2917440"/>
                <a:gridCol w="67291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Designation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UC-12-37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Navigate to destination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Authors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John Smith, Sandra Miller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Priority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Importance for system success : high Technological risk : high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Criticality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High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Source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C. Warner (domain expert for navigation systems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Person Responsible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J. Smith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Description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of the vehicle types the name of the destination. The navigation system guides the drive to the desired destination.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wishes to navigate to his destination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Actors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Driver, traffic information system, GPS satellite system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70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2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graphicFrame>
        <p:nvGraphicFramePr>
          <p:cNvPr id="374" name="Table 2"/>
          <p:cNvGraphicFramePr/>
          <p:nvPr/>
        </p:nvGraphicFramePr>
        <p:xfrm>
          <a:off x="902880" y="1932840"/>
          <a:ext cx="9655560" cy="431784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Pre-conditions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navigation system is activated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Post-conditions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has reached his destination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Result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Route guidance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35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scenario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 The navigation system asks for the desired destination</a:t>
                      </a:r>
                      <a:endParaRPr b="0" lang="en-US" sz="16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 The driver enters the desired destination</a:t>
                      </a:r>
                      <a:endParaRPr b="0" lang="en-US" sz="16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3. The navigation system pinpoints the destination in its maps</a:t>
                      </a:r>
                      <a:endParaRPr b="0" lang="en-US" sz="16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4. On the basis of the current position and the desired destination, the navigation system calculates a suitable route</a:t>
                      </a:r>
                      <a:endParaRPr b="0" lang="en-US" sz="16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5. The navigation system compiles a list of waypoints</a:t>
                      </a:r>
                      <a:endParaRPr b="0" lang="en-US" sz="16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 The navigation system shows a map of the current position and shows the route to the next waypoint</a:t>
                      </a:r>
                      <a:endParaRPr b="0" lang="en-US" sz="16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 When the last waypoint is reached, the navigation system shows “destination reached” on the screen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75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7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graphicFrame>
        <p:nvGraphicFramePr>
          <p:cNvPr id="379" name="Table 2"/>
          <p:cNvGraphicFramePr/>
          <p:nvPr/>
        </p:nvGraphicFramePr>
        <p:xfrm>
          <a:off x="857160" y="2565360"/>
          <a:ext cx="9655560" cy="148284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Alternative scenario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4a.   Calculation of the route must honor traffic information and avoid traffic congestions.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4a1. The navigation system queries the server for updated traffic information.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4a2. The navigation system calculates a route that does not contain any traffic congestions.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Exception scenarios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event: The navigation system does not receive GPS signal from the GPS satellite system.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QR.04 (reaction time upon user input)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QR.15 (operating comfort)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0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35520" y="4406760"/>
            <a:ext cx="10750680" cy="13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35520" y="2906640"/>
            <a:ext cx="10750680" cy="14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2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3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4120" cy="5060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models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Entity-relationship diagrams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class diagrams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flow diagrams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activity diagrams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Statecharts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state machine diagrams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85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6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Modelling Requirements in the Three Perspectives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4120" cy="5060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 from the world of databases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model data (entities) and their relationships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Extensions of entity-relationship diagrams developed over the years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Min/max notations for cardinalities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Inheritance mechanism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(Extensions out of scope in this lecture)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88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9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1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93" name="Picture 2" descr=""/>
          <p:cNvPicPr/>
          <p:nvPr/>
        </p:nvPicPr>
        <p:blipFill>
          <a:blip r:embed="rId1"/>
          <a:stretch/>
        </p:blipFill>
        <p:spPr>
          <a:xfrm>
            <a:off x="3404520" y="1936080"/>
            <a:ext cx="5380920" cy="430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/>
          </p:nvPr>
        </p:nvSpPr>
        <p:spPr>
          <a:xfrm>
            <a:off x="542880" y="1339200"/>
            <a:ext cx="106603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classes and their associations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principle, similar to entity-relationship diagrams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~ entity types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Associations ~ relation types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 diagrams more powerful than entity-relationship diagrams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95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6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8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00" name="Picture 2" descr=""/>
          <p:cNvPicPr/>
          <p:nvPr/>
        </p:nvPicPr>
        <p:blipFill>
          <a:blip r:embed="rId1"/>
          <a:stretch/>
        </p:blipFill>
        <p:spPr>
          <a:xfrm>
            <a:off x="2171520" y="1954080"/>
            <a:ext cx="7846920" cy="432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41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the flow of the data through the system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Input/Output data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Recipients of the data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on different levels of abstraction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on different levels of abstraction possible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02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3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5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07" name="Picture 2" descr=""/>
          <p:cNvPicPr/>
          <p:nvPr/>
        </p:nvPicPr>
        <p:blipFill>
          <a:blip r:embed="rId1"/>
          <a:stretch/>
        </p:blipFill>
        <p:spPr>
          <a:xfrm>
            <a:off x="2437560" y="1884960"/>
            <a:ext cx="6570720" cy="441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model action sequences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Depict the control flow between activities and actions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include the data flow (optional!)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09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0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2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14" name="Picture 2" descr=""/>
          <p:cNvPicPr/>
          <p:nvPr/>
        </p:nvPicPr>
        <p:blipFill>
          <a:blip r:embed="rId1"/>
          <a:stretch/>
        </p:blipFill>
        <p:spPr>
          <a:xfrm>
            <a:off x="4466520" y="1715040"/>
            <a:ext cx="2513160" cy="46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8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9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 of finite automata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hierarchization of states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concurrent behavior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16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7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9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21" name="Picture 2" descr=""/>
          <p:cNvPicPr/>
          <p:nvPr/>
        </p:nvPicPr>
        <p:blipFill>
          <a:blip r:embed="rId1"/>
          <a:stretch/>
        </p:blipFill>
        <p:spPr>
          <a:xfrm>
            <a:off x="1101960" y="2082960"/>
            <a:ext cx="8828280" cy="40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335520" y="4406760"/>
            <a:ext cx="10750680" cy="13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Formal Requirements Specification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335520" y="2906640"/>
            <a:ext cx="10750680" cy="14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5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6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2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8" name="Rectangle 281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9" name="PlaceHolder 1"/>
          <p:cNvSpPr>
            <a:spLocks noGrp="1"/>
          </p:cNvSpPr>
          <p:nvPr>
            <p:ph/>
          </p:nvPr>
        </p:nvSpPr>
        <p:spPr>
          <a:xfrm>
            <a:off x="465480" y="1856520"/>
            <a:ext cx="10505880" cy="45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model concurrency and communication in complex systems very well.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combine concepts from Petri Nets and programming languages (CPN ML).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Formal (syntatically and mathematically defined)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executable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be derived from other models, such as AOM.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for easy manual or automatic system verification and evaluation.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3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1" name="Rectangle 284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2" name="PlaceHolder 1"/>
          <p:cNvSpPr>
            <a:spLocks noGrp="1"/>
          </p:cNvSpPr>
          <p:nvPr>
            <p:ph/>
          </p:nvPr>
        </p:nvSpPr>
        <p:spPr>
          <a:xfrm>
            <a:off x="539640" y="1856520"/>
            <a:ext cx="6846120" cy="45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Bipartite graphs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divide the vertices of the graph into: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two disjoint and independent 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in the graph ONLY connect vertices from one set to the other.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33" name="Oval 286"/>
          <p:cNvSpPr/>
          <p:nvPr/>
        </p:nvSpPr>
        <p:spPr>
          <a:xfrm>
            <a:off x="8001000" y="2514600"/>
            <a:ext cx="1139400" cy="22824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Oval 287"/>
          <p:cNvSpPr/>
          <p:nvPr/>
        </p:nvSpPr>
        <p:spPr>
          <a:xfrm>
            <a:off x="9621000" y="2514960"/>
            <a:ext cx="1139400" cy="228240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Oval 288"/>
          <p:cNvSpPr/>
          <p:nvPr/>
        </p:nvSpPr>
        <p:spPr>
          <a:xfrm>
            <a:off x="8515800" y="289800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Oval 289"/>
          <p:cNvSpPr/>
          <p:nvPr/>
        </p:nvSpPr>
        <p:spPr>
          <a:xfrm>
            <a:off x="8515800" y="322200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Oval 290"/>
          <p:cNvSpPr/>
          <p:nvPr/>
        </p:nvSpPr>
        <p:spPr>
          <a:xfrm>
            <a:off x="8515800" y="351000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Oval 291"/>
          <p:cNvSpPr/>
          <p:nvPr/>
        </p:nvSpPr>
        <p:spPr>
          <a:xfrm>
            <a:off x="8515800" y="372600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Oval 292"/>
          <p:cNvSpPr/>
          <p:nvPr/>
        </p:nvSpPr>
        <p:spPr>
          <a:xfrm>
            <a:off x="8515800" y="397800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Oval 293"/>
          <p:cNvSpPr/>
          <p:nvPr/>
        </p:nvSpPr>
        <p:spPr>
          <a:xfrm>
            <a:off x="8515800" y="430200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Oval 294"/>
          <p:cNvSpPr/>
          <p:nvPr/>
        </p:nvSpPr>
        <p:spPr>
          <a:xfrm>
            <a:off x="10135800" y="315000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Oval 295"/>
          <p:cNvSpPr/>
          <p:nvPr/>
        </p:nvSpPr>
        <p:spPr>
          <a:xfrm>
            <a:off x="10135800" y="347400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Oval 296"/>
          <p:cNvSpPr/>
          <p:nvPr/>
        </p:nvSpPr>
        <p:spPr>
          <a:xfrm>
            <a:off x="10135800" y="376200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Oval 297"/>
          <p:cNvSpPr/>
          <p:nvPr/>
        </p:nvSpPr>
        <p:spPr>
          <a:xfrm>
            <a:off x="10135800" y="397800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Freeform: Shape 298"/>
          <p:cNvSpPr/>
          <p:nvPr/>
        </p:nvSpPr>
        <p:spPr>
          <a:xfrm>
            <a:off x="8598240" y="2939400"/>
            <a:ext cx="153432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Freeform: Shape 299"/>
          <p:cNvSpPr/>
          <p:nvPr/>
        </p:nvSpPr>
        <p:spPr>
          <a:xfrm>
            <a:off x="8598240" y="2957400"/>
            <a:ext cx="1534320" cy="55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Freeform: Shape 300"/>
          <p:cNvSpPr/>
          <p:nvPr/>
        </p:nvSpPr>
        <p:spPr>
          <a:xfrm flipH="1">
            <a:off x="8594640" y="3191400"/>
            <a:ext cx="1534320" cy="6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Freeform: Shape 301"/>
          <p:cNvSpPr/>
          <p:nvPr/>
        </p:nvSpPr>
        <p:spPr>
          <a:xfrm flipH="1" flipV="1">
            <a:off x="8582760" y="3576960"/>
            <a:ext cx="154620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Freeform: Shape 302"/>
          <p:cNvSpPr/>
          <p:nvPr/>
        </p:nvSpPr>
        <p:spPr>
          <a:xfrm>
            <a:off x="8598240" y="3767400"/>
            <a:ext cx="1534320" cy="3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Freeform: Shape 303"/>
          <p:cNvSpPr/>
          <p:nvPr/>
        </p:nvSpPr>
        <p:spPr>
          <a:xfrm>
            <a:off x="8598240" y="4019400"/>
            <a:ext cx="153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Freeform: Shape 304"/>
          <p:cNvSpPr/>
          <p:nvPr/>
        </p:nvSpPr>
        <p:spPr>
          <a:xfrm flipV="1">
            <a:off x="8598240" y="3539880"/>
            <a:ext cx="1546200" cy="79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Freeform: Shape 305"/>
          <p:cNvSpPr/>
          <p:nvPr/>
        </p:nvSpPr>
        <p:spPr>
          <a:xfrm flipH="1">
            <a:off x="8594640" y="3515400"/>
            <a:ext cx="153432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5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4" name="Rectangle 307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5" name="Oval 308"/>
          <p:cNvSpPr/>
          <p:nvPr/>
        </p:nvSpPr>
        <p:spPr>
          <a:xfrm>
            <a:off x="8000640" y="2514960"/>
            <a:ext cx="1139400" cy="22824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Oval 309"/>
          <p:cNvSpPr/>
          <p:nvPr/>
        </p:nvSpPr>
        <p:spPr>
          <a:xfrm>
            <a:off x="9620640" y="2515320"/>
            <a:ext cx="1139400" cy="228240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Oval 310"/>
          <p:cNvSpPr/>
          <p:nvPr/>
        </p:nvSpPr>
        <p:spPr>
          <a:xfrm>
            <a:off x="8515440" y="2898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Oval 311"/>
          <p:cNvSpPr/>
          <p:nvPr/>
        </p:nvSpPr>
        <p:spPr>
          <a:xfrm>
            <a:off x="8515440" y="3222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Oval 312"/>
          <p:cNvSpPr/>
          <p:nvPr/>
        </p:nvSpPr>
        <p:spPr>
          <a:xfrm>
            <a:off x="8515440" y="3510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Oval 313"/>
          <p:cNvSpPr/>
          <p:nvPr/>
        </p:nvSpPr>
        <p:spPr>
          <a:xfrm>
            <a:off x="8515440" y="3726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Oval 314"/>
          <p:cNvSpPr/>
          <p:nvPr/>
        </p:nvSpPr>
        <p:spPr>
          <a:xfrm>
            <a:off x="8515440" y="3978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Oval 315"/>
          <p:cNvSpPr/>
          <p:nvPr/>
        </p:nvSpPr>
        <p:spPr>
          <a:xfrm>
            <a:off x="8515440" y="4302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Oval 316"/>
          <p:cNvSpPr/>
          <p:nvPr/>
        </p:nvSpPr>
        <p:spPr>
          <a:xfrm>
            <a:off x="10135440" y="315036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Oval 317"/>
          <p:cNvSpPr/>
          <p:nvPr/>
        </p:nvSpPr>
        <p:spPr>
          <a:xfrm>
            <a:off x="10135440" y="347436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Oval 318"/>
          <p:cNvSpPr/>
          <p:nvPr/>
        </p:nvSpPr>
        <p:spPr>
          <a:xfrm>
            <a:off x="10135440" y="376236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Oval 319"/>
          <p:cNvSpPr/>
          <p:nvPr/>
        </p:nvSpPr>
        <p:spPr>
          <a:xfrm>
            <a:off x="10135440" y="397836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Freeform: Shape 320"/>
          <p:cNvSpPr/>
          <p:nvPr/>
        </p:nvSpPr>
        <p:spPr>
          <a:xfrm>
            <a:off x="8597880" y="2939760"/>
            <a:ext cx="153432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Freeform: Shape 321"/>
          <p:cNvSpPr/>
          <p:nvPr/>
        </p:nvSpPr>
        <p:spPr>
          <a:xfrm>
            <a:off x="8597880" y="2957760"/>
            <a:ext cx="1534320" cy="55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Freeform: Shape 322"/>
          <p:cNvSpPr/>
          <p:nvPr/>
        </p:nvSpPr>
        <p:spPr>
          <a:xfrm flipH="1">
            <a:off x="8594280" y="3191760"/>
            <a:ext cx="1534320" cy="6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Freeform: Shape 323"/>
          <p:cNvSpPr/>
          <p:nvPr/>
        </p:nvSpPr>
        <p:spPr>
          <a:xfrm flipH="1" flipV="1">
            <a:off x="8582400" y="3577320"/>
            <a:ext cx="154620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Freeform: Shape 324"/>
          <p:cNvSpPr/>
          <p:nvPr/>
        </p:nvSpPr>
        <p:spPr>
          <a:xfrm>
            <a:off x="8597880" y="3767760"/>
            <a:ext cx="1534320" cy="3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Freeform: Shape 325"/>
          <p:cNvSpPr/>
          <p:nvPr/>
        </p:nvSpPr>
        <p:spPr>
          <a:xfrm>
            <a:off x="8597880" y="4019760"/>
            <a:ext cx="153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Freeform: Shape 326"/>
          <p:cNvSpPr/>
          <p:nvPr/>
        </p:nvSpPr>
        <p:spPr>
          <a:xfrm flipV="1">
            <a:off x="8597880" y="3540240"/>
            <a:ext cx="1546200" cy="79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Freeform: Shape 327"/>
          <p:cNvSpPr/>
          <p:nvPr/>
        </p:nvSpPr>
        <p:spPr>
          <a:xfrm flipH="1">
            <a:off x="8594280" y="3515760"/>
            <a:ext cx="153432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Rectangle 328"/>
          <p:cNvSpPr/>
          <p:nvPr/>
        </p:nvSpPr>
        <p:spPr>
          <a:xfrm>
            <a:off x="8072640" y="5029200"/>
            <a:ext cx="11394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76" name="Rectangle 329"/>
          <p:cNvSpPr/>
          <p:nvPr/>
        </p:nvSpPr>
        <p:spPr>
          <a:xfrm>
            <a:off x="9456840" y="5029200"/>
            <a:ext cx="15966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77" name="Rectangle 330"/>
          <p:cNvSpPr/>
          <p:nvPr/>
        </p:nvSpPr>
        <p:spPr>
          <a:xfrm>
            <a:off x="539640" y="1856880"/>
            <a:ext cx="6846120" cy="45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divide the vertices of the graph into: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Arcs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graph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connect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with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78" name="Oval 331"/>
          <p:cNvSpPr/>
          <p:nvPr/>
        </p:nvSpPr>
        <p:spPr>
          <a:xfrm>
            <a:off x="1352520" y="3922200"/>
            <a:ext cx="1368000" cy="618120"/>
          </a:xfrm>
          <a:prstGeom prst="ellipse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79" name="Rectangle 332"/>
          <p:cNvSpPr/>
          <p:nvPr/>
        </p:nvSpPr>
        <p:spPr>
          <a:xfrm>
            <a:off x="3492360" y="3995280"/>
            <a:ext cx="2053800" cy="453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4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1" name="Rectangle 334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2" name="PlaceHolder 1"/>
          <p:cNvSpPr>
            <a:spLocks noGrp="1"/>
          </p:cNvSpPr>
          <p:nvPr>
            <p:ph/>
          </p:nvPr>
        </p:nvSpPr>
        <p:spPr>
          <a:xfrm>
            <a:off x="539640" y="2286000"/>
            <a:ext cx="707472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simulate the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of state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 with the exchange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reside in, and flow between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though transitions.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never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83" name="Oval 1"/>
          <p:cNvSpPr/>
          <p:nvPr/>
        </p:nvSpPr>
        <p:spPr>
          <a:xfrm>
            <a:off x="8000280" y="2514960"/>
            <a:ext cx="1139400" cy="22824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Oval 2"/>
          <p:cNvSpPr/>
          <p:nvPr/>
        </p:nvSpPr>
        <p:spPr>
          <a:xfrm>
            <a:off x="9620280" y="2515320"/>
            <a:ext cx="1139400" cy="228240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Oval 3"/>
          <p:cNvSpPr/>
          <p:nvPr/>
        </p:nvSpPr>
        <p:spPr>
          <a:xfrm>
            <a:off x="8515080" y="2898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Oval 4"/>
          <p:cNvSpPr/>
          <p:nvPr/>
        </p:nvSpPr>
        <p:spPr>
          <a:xfrm>
            <a:off x="8515080" y="3222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Oval 5"/>
          <p:cNvSpPr/>
          <p:nvPr/>
        </p:nvSpPr>
        <p:spPr>
          <a:xfrm>
            <a:off x="8515080" y="3510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Oval 6"/>
          <p:cNvSpPr/>
          <p:nvPr/>
        </p:nvSpPr>
        <p:spPr>
          <a:xfrm>
            <a:off x="8515080" y="3726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Oval 7"/>
          <p:cNvSpPr/>
          <p:nvPr/>
        </p:nvSpPr>
        <p:spPr>
          <a:xfrm>
            <a:off x="8515080" y="3978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Oval 8"/>
          <p:cNvSpPr/>
          <p:nvPr/>
        </p:nvSpPr>
        <p:spPr>
          <a:xfrm>
            <a:off x="8515080" y="4302360"/>
            <a:ext cx="78840" cy="78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Oval 9"/>
          <p:cNvSpPr/>
          <p:nvPr/>
        </p:nvSpPr>
        <p:spPr>
          <a:xfrm>
            <a:off x="10135080" y="315036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Oval 10"/>
          <p:cNvSpPr/>
          <p:nvPr/>
        </p:nvSpPr>
        <p:spPr>
          <a:xfrm>
            <a:off x="10135080" y="347436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Oval 11"/>
          <p:cNvSpPr/>
          <p:nvPr/>
        </p:nvSpPr>
        <p:spPr>
          <a:xfrm>
            <a:off x="10135080" y="376236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Oval 12"/>
          <p:cNvSpPr/>
          <p:nvPr/>
        </p:nvSpPr>
        <p:spPr>
          <a:xfrm>
            <a:off x="10135080" y="3978360"/>
            <a:ext cx="78840" cy="7884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Freeform: Shape 1"/>
          <p:cNvSpPr/>
          <p:nvPr/>
        </p:nvSpPr>
        <p:spPr>
          <a:xfrm>
            <a:off x="8597520" y="2939760"/>
            <a:ext cx="153432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Freeform: Shape 2"/>
          <p:cNvSpPr/>
          <p:nvPr/>
        </p:nvSpPr>
        <p:spPr>
          <a:xfrm>
            <a:off x="8597520" y="2957760"/>
            <a:ext cx="1534320" cy="55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Freeform: Shape 3"/>
          <p:cNvSpPr/>
          <p:nvPr/>
        </p:nvSpPr>
        <p:spPr>
          <a:xfrm flipH="1">
            <a:off x="8593920" y="3191760"/>
            <a:ext cx="1534320" cy="6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Freeform: Shape 4"/>
          <p:cNvSpPr/>
          <p:nvPr/>
        </p:nvSpPr>
        <p:spPr>
          <a:xfrm flipH="1" flipV="1">
            <a:off x="8582040" y="3577320"/>
            <a:ext cx="154620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Freeform: Shape 5"/>
          <p:cNvSpPr/>
          <p:nvPr/>
        </p:nvSpPr>
        <p:spPr>
          <a:xfrm>
            <a:off x="8597520" y="3767760"/>
            <a:ext cx="1534320" cy="3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Freeform: Shape 6"/>
          <p:cNvSpPr/>
          <p:nvPr/>
        </p:nvSpPr>
        <p:spPr>
          <a:xfrm>
            <a:off x="8597520" y="4019760"/>
            <a:ext cx="153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Freeform: Shape 7"/>
          <p:cNvSpPr/>
          <p:nvPr/>
        </p:nvSpPr>
        <p:spPr>
          <a:xfrm flipV="1">
            <a:off x="8597520" y="3540240"/>
            <a:ext cx="1546200" cy="79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Freeform: Shape 8"/>
          <p:cNvSpPr/>
          <p:nvPr/>
        </p:nvSpPr>
        <p:spPr>
          <a:xfrm flipH="1">
            <a:off x="8593920" y="3515760"/>
            <a:ext cx="153432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Rectangle 1"/>
          <p:cNvSpPr/>
          <p:nvPr/>
        </p:nvSpPr>
        <p:spPr>
          <a:xfrm>
            <a:off x="8072280" y="5029200"/>
            <a:ext cx="11394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04" name="Rectangle 2"/>
          <p:cNvSpPr/>
          <p:nvPr/>
        </p:nvSpPr>
        <p:spPr>
          <a:xfrm>
            <a:off x="9456480" y="5029200"/>
            <a:ext cx="15966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6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6" name="Rectangle 359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ColorSets, Tokens and Variables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507" name="Picture 360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2440" cy="2832840"/>
          </a:xfrm>
          <a:prstGeom prst="rect">
            <a:avLst/>
          </a:prstGeom>
          <a:ln w="0">
            <a:noFill/>
          </a:ln>
        </p:spPr>
      </p:pic>
      <p:sp>
        <p:nvSpPr>
          <p:cNvPr id="508" name="Rectangle 361"/>
          <p:cNvSpPr/>
          <p:nvPr/>
        </p:nvSpPr>
        <p:spPr>
          <a:xfrm>
            <a:off x="7543800" y="5257800"/>
            <a:ext cx="1825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09" name="Rectangle 362"/>
          <p:cNvSpPr/>
          <p:nvPr/>
        </p:nvSpPr>
        <p:spPr>
          <a:xfrm>
            <a:off x="465480" y="2286000"/>
            <a:ext cx="5474520" cy="41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hold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of only one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(=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).</a:t>
            </a:r>
            <a:endParaRPr b="0" lang="en-US" sz="2000" spc="-1" strike="noStrike">
              <a:latin typeface="DejaVu Sans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instances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latin typeface="DejaVu Sans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Variables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used to distinguish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while in transit.</a:t>
            </a:r>
            <a:endParaRPr b="0" lang="en-US" sz="2000" spc="-1" strike="noStrike">
              <a:latin typeface="DejaVu Sans"/>
            </a:endParaRPr>
          </a:p>
        </p:txBody>
      </p:sp>
      <p:pic>
        <p:nvPicPr>
          <p:cNvPr id="510" name="Picture 363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3120" cy="2689200"/>
          </a:xfrm>
          <a:prstGeom prst="rect">
            <a:avLst/>
          </a:prstGeom>
          <a:ln w="0">
            <a:noFill/>
          </a:ln>
        </p:spPr>
      </p:pic>
      <p:pic>
        <p:nvPicPr>
          <p:cNvPr id="511" name="Picture 510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000" y="2199600"/>
            <a:ext cx="5203800" cy="2690640"/>
          </a:xfrm>
          <a:prstGeom prst="rect">
            <a:avLst/>
          </a:prstGeom>
          <a:ln w="0">
            <a:noFill/>
          </a:ln>
        </p:spPr>
      </p:pic>
      <p:pic>
        <p:nvPicPr>
          <p:cNvPr id="512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180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7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4" name="Rectangle 365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Markings, Arc Inscriptions and Guards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515" name="Picture 366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2440" cy="2832840"/>
          </a:xfrm>
          <a:prstGeom prst="rect">
            <a:avLst/>
          </a:prstGeom>
          <a:ln w="0">
            <a:noFill/>
          </a:ln>
        </p:spPr>
      </p:pic>
      <p:sp>
        <p:nvSpPr>
          <p:cNvPr id="516" name="Rectangle 367"/>
          <p:cNvSpPr/>
          <p:nvPr/>
        </p:nvSpPr>
        <p:spPr>
          <a:xfrm>
            <a:off x="7543800" y="5257800"/>
            <a:ext cx="1825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17" name="Rectangle 368"/>
          <p:cNvSpPr/>
          <p:nvPr/>
        </p:nvSpPr>
        <p:spPr>
          <a:xfrm>
            <a:off x="465480" y="2286000"/>
            <a:ext cx="5245920" cy="41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Markings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specify the tokens held by a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latin typeface="DejaVu Sans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Arc Inscriptions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expressions that can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tokens when  the t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occurs.</a:t>
            </a:r>
            <a:endParaRPr b="0" lang="en-US" sz="2000" spc="-1" strike="noStrike">
              <a:latin typeface="DejaVu Sans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a comma-separated list of conditions that must be satisfied for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latin typeface="DejaVu Sans"/>
            </a:endParaRPr>
          </a:p>
        </p:txBody>
      </p:sp>
      <p:pic>
        <p:nvPicPr>
          <p:cNvPr id="518" name="Picture 369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3120" cy="2689200"/>
          </a:xfrm>
          <a:prstGeom prst="rect">
            <a:avLst/>
          </a:prstGeom>
          <a:ln w="0">
            <a:noFill/>
          </a:ln>
        </p:spPr>
      </p:pic>
      <p:pic>
        <p:nvPicPr>
          <p:cNvPr id="519" name="Picture 517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3800" cy="2690640"/>
          </a:xfrm>
          <a:prstGeom prst="rect">
            <a:avLst/>
          </a:prstGeom>
          <a:ln w="0">
            <a:noFill/>
          </a:ln>
        </p:spPr>
      </p:pic>
      <p:pic>
        <p:nvPicPr>
          <p:cNvPr id="520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180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603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frequently used for system design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Models”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architectural models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Considerable difference between requirements models and design models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models depict aspects of the underlying problem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 document solutions chosen during system development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1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2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Requirements Model vs. Design Model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8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22" name="Rectangle 371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523" name="Picture 372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2440" cy="2832840"/>
          </a:xfrm>
          <a:prstGeom prst="rect">
            <a:avLst/>
          </a:prstGeom>
          <a:ln w="0">
            <a:noFill/>
          </a:ln>
        </p:spPr>
      </p:pic>
      <p:sp>
        <p:nvSpPr>
          <p:cNvPr id="524" name="Rectangle 373"/>
          <p:cNvSpPr/>
          <p:nvPr/>
        </p:nvSpPr>
        <p:spPr>
          <a:xfrm>
            <a:off x="7543800" y="5257800"/>
            <a:ext cx="1825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25" name="Rectangle 374"/>
          <p:cNvSpPr/>
          <p:nvPr/>
        </p:nvSpPr>
        <p:spPr>
          <a:xfrm>
            <a:off x="539640" y="2286000"/>
            <a:ext cx="5245920" cy="41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enabled if and only if: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it’s incoming arcs have at least one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conditions are satisfied.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that is connected with an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inhibhitor arc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any tokens.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526" name="Picture 375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3120" cy="2689200"/>
          </a:xfrm>
          <a:prstGeom prst="rect">
            <a:avLst/>
          </a:prstGeom>
          <a:ln w="0">
            <a:noFill/>
          </a:ln>
        </p:spPr>
      </p:pic>
      <p:pic>
        <p:nvPicPr>
          <p:cNvPr id="527" name="Picture 524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3800" cy="2690640"/>
          </a:xfrm>
          <a:prstGeom prst="rect">
            <a:avLst/>
          </a:prstGeom>
          <a:ln w="0">
            <a:noFill/>
          </a:ln>
        </p:spPr>
      </p:pic>
      <p:pic>
        <p:nvPicPr>
          <p:cNvPr id="528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180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9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30" name="Rectangle 377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531" name="Picture 378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2440" cy="2832840"/>
          </a:xfrm>
          <a:prstGeom prst="rect">
            <a:avLst/>
          </a:prstGeom>
          <a:ln w="0">
            <a:noFill/>
          </a:ln>
        </p:spPr>
      </p:pic>
      <p:sp>
        <p:nvSpPr>
          <p:cNvPr id="532" name="Rectangle 379"/>
          <p:cNvSpPr/>
          <p:nvPr/>
        </p:nvSpPr>
        <p:spPr>
          <a:xfrm>
            <a:off x="7543800" y="5257800"/>
            <a:ext cx="1825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3" name="Rectangle 380"/>
          <p:cNvSpPr/>
          <p:nvPr/>
        </p:nvSpPr>
        <p:spPr>
          <a:xfrm>
            <a:off x="539640" y="2286000"/>
            <a:ext cx="5245920" cy="41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fired: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Any one suitable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consumed from each input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according to outgoing arc inscriptions.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transferred to the output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according to outgoing arc inscriptions.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Only one transition can be fired at a time.</a:t>
            </a:r>
            <a:endParaRPr b="0" lang="en-US" sz="2000" spc="-1" strike="noStrike">
              <a:latin typeface="DejaVu Sans"/>
            </a:endParaRPr>
          </a:p>
        </p:txBody>
      </p:sp>
      <p:pic>
        <p:nvPicPr>
          <p:cNvPr id="534" name="Picture 381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3120" cy="2689200"/>
          </a:xfrm>
          <a:prstGeom prst="rect">
            <a:avLst/>
          </a:prstGeom>
          <a:ln w="0">
            <a:noFill/>
          </a:ln>
        </p:spPr>
      </p:pic>
      <p:pic>
        <p:nvPicPr>
          <p:cNvPr id="535" name="Picture 531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3800" cy="2690640"/>
          </a:xfrm>
          <a:prstGeom prst="rect">
            <a:avLst/>
          </a:prstGeom>
          <a:ln w="0">
            <a:noFill/>
          </a:ln>
        </p:spPr>
      </p:pic>
      <p:pic>
        <p:nvPicPr>
          <p:cNvPr id="536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180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0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38" name="Rectangle 383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Hierarchical CPNs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539" name="Picture 384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2440" cy="2832840"/>
          </a:xfrm>
          <a:prstGeom prst="rect">
            <a:avLst/>
          </a:prstGeom>
          <a:ln w="0">
            <a:noFill/>
          </a:ln>
        </p:spPr>
      </p:pic>
      <p:sp>
        <p:nvSpPr>
          <p:cNvPr id="540" name="Rectangle 385"/>
          <p:cNvSpPr/>
          <p:nvPr/>
        </p:nvSpPr>
        <p:spPr>
          <a:xfrm>
            <a:off x="7543800" y="5257800"/>
            <a:ext cx="1825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541" name="Picture 386" descr=""/>
          <p:cNvPicPr/>
          <p:nvPr/>
        </p:nvPicPr>
        <p:blipFill>
          <a:blip r:embed="rId2"/>
          <a:stretch/>
        </p:blipFill>
        <p:spPr>
          <a:xfrm>
            <a:off x="685800" y="2819880"/>
            <a:ext cx="4542480" cy="1291320"/>
          </a:xfrm>
          <a:prstGeom prst="rect">
            <a:avLst/>
          </a:prstGeom>
          <a:ln w="0">
            <a:noFill/>
          </a:ln>
        </p:spPr>
      </p:pic>
      <p:pic>
        <p:nvPicPr>
          <p:cNvPr id="542" name="Picture 387" descr=""/>
          <p:cNvPicPr/>
          <p:nvPr/>
        </p:nvPicPr>
        <p:blipFill>
          <a:blip r:embed="rId3"/>
          <a:srcRect l="0" t="0" r="720228" b="0"/>
          <a:stretch/>
        </p:blipFill>
        <p:spPr>
          <a:xfrm>
            <a:off x="6084000" y="2116800"/>
            <a:ext cx="5343120" cy="2689200"/>
          </a:xfrm>
          <a:prstGeom prst="rect">
            <a:avLst/>
          </a:prstGeom>
          <a:ln w="0">
            <a:noFill/>
          </a:ln>
        </p:spPr>
      </p:pic>
      <p:pic>
        <p:nvPicPr>
          <p:cNvPr id="543" name="Picture 538" descr=""/>
          <p:cNvPicPr/>
          <p:nvPr/>
        </p:nvPicPr>
        <p:blipFill>
          <a:blip r:embed="rId4"/>
          <a:srcRect l="0" t="0" r="794138" b="0"/>
          <a:stretch/>
        </p:blipFill>
        <p:spPr>
          <a:xfrm>
            <a:off x="6084360" y="2199600"/>
            <a:ext cx="5203800" cy="2690640"/>
          </a:xfrm>
          <a:prstGeom prst="rect">
            <a:avLst/>
          </a:prstGeom>
          <a:ln w="0">
            <a:noFill/>
          </a:ln>
        </p:spPr>
      </p:pic>
      <p:pic>
        <p:nvPicPr>
          <p:cNvPr id="544" name="" descr=""/>
          <p:cNvPicPr/>
          <p:nvPr/>
        </p:nvPicPr>
        <p:blipFill>
          <a:blip r:embed="rId5"/>
          <a:srcRect l="0" t="0" r="643479" b="0"/>
          <a:stretch/>
        </p:blipFill>
        <p:spPr>
          <a:xfrm>
            <a:off x="5937840" y="2198520"/>
            <a:ext cx="549180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2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46" name="Rectangle 38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Evaluation using state-space simulations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47" name="HSN-Hierarchy 5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HSN-Hierarchy 7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HSN-Hierarchy 8"/>
          <p:cNvSpPr/>
          <p:nvPr/>
        </p:nvSpPr>
        <p:spPr>
          <a:xfrm>
            <a:off x="576000" y="1709280"/>
            <a:ext cx="10513440" cy="468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51" name="CustomShape 5"/>
          <p:cNvSpPr/>
          <p:nvPr/>
        </p:nvSpPr>
        <p:spPr>
          <a:xfrm>
            <a:off x="263520" y="6411600"/>
            <a:ext cx="109209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US" sz="9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1"/>
          <p:cNvSpPr/>
          <p:nvPr/>
        </p:nvSpPr>
        <p:spPr>
          <a:xfrm>
            <a:off x="542880" y="7214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53" name="Rectangle 395"/>
          <p:cNvSpPr/>
          <p:nvPr/>
        </p:nvSpPr>
        <p:spPr>
          <a:xfrm>
            <a:off x="542880" y="1266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CPN Tools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554" name="Picture 396" descr=""/>
          <p:cNvPicPr/>
          <p:nvPr/>
        </p:nvPicPr>
        <p:blipFill>
          <a:blip r:embed="rId1"/>
          <a:stretch/>
        </p:blipFill>
        <p:spPr>
          <a:xfrm>
            <a:off x="7620480" y="2514600"/>
            <a:ext cx="2434320" cy="2434320"/>
          </a:xfrm>
          <a:prstGeom prst="rect">
            <a:avLst/>
          </a:prstGeom>
          <a:ln w="0">
            <a:noFill/>
          </a:ln>
        </p:spPr>
      </p:pic>
      <p:sp>
        <p:nvSpPr>
          <p:cNvPr id="555" name="Rectangle 397"/>
          <p:cNvSpPr/>
          <p:nvPr/>
        </p:nvSpPr>
        <p:spPr>
          <a:xfrm>
            <a:off x="539640" y="2286000"/>
            <a:ext cx="6617520" cy="41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tool for editing, simulating, and analysing Coloured Petri Nets”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56" name="Rectangle 398"/>
          <p:cNvSpPr/>
          <p:nvPr/>
        </p:nvSpPr>
        <p:spPr>
          <a:xfrm>
            <a:off x="7975800" y="5486400"/>
            <a:ext cx="25110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cpntools.org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58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59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2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61" name="Rectangle 18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and Methodology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62" name="HSN-Hierarchy 2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HSN-Hierarchy 1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HSN-Hierarchy 4"/>
          <p:cNvSpPr/>
          <p:nvPr/>
        </p:nvSpPr>
        <p:spPr>
          <a:xfrm>
            <a:off x="595800" y="1709280"/>
            <a:ext cx="534564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CPN models are powerful, </a:t>
            </a:r>
            <a:r>
              <a:rPr b="0" i="1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can be arbitrarily complex. Where to start?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It is important to ensure inter-model consistancy.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Mapping AOM → CPN models leverages the advantages of both, and also creates a feedback loop using the simulation and evaluation capabilities of CPNs.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65" name="HSN-Hierarchy 3"/>
          <p:cNvSpPr/>
          <p:nvPr/>
        </p:nvSpPr>
        <p:spPr>
          <a:xfrm>
            <a:off x="5959800" y="1709280"/>
            <a:ext cx="534564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Heuristics for Designing and Evaluating Socio-Technical Agent-Oriented Behaviour Models with Coloured Petri Nets (2014).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Msury Mahunnah, Alex Norta, Lixin Ma, Kuldar Taveter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66" name="Freeform: Shape 194"/>
          <p:cNvSpPr/>
          <p:nvPr/>
        </p:nvSpPr>
        <p:spPr>
          <a:xfrm>
            <a:off x="5594400" y="3537000"/>
            <a:ext cx="455040" cy="226440"/>
          </a:xfrm>
          <a:custGeom>
            <a:avLst/>
            <a:gdLst/>
            <a:ahLst/>
            <a:rect l="l" t="t" r="r" b="b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5"/>
          <p:cNvSpPr/>
          <p:nvPr/>
        </p:nvSpPr>
        <p:spPr>
          <a:xfrm>
            <a:off x="263520" y="6411600"/>
            <a:ext cx="109209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US" sz="9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3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69" name="Rectangle 19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Mapping Methodology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70" name="HSN-Hierarchy 5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HSN-Hierarchy 7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73" name="Table 200"/>
          <p:cNvGraphicFramePr/>
          <p:nvPr/>
        </p:nvGraphicFramePr>
        <p:xfrm>
          <a:off x="579600" y="1841400"/>
          <a:ext cx="5075280" cy="40824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3286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Notation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11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Connecting arc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8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Sub-goal or activity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Trigger/ precondition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5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 Mono"/>
                          <a:ea typeface="DejaVu Sans"/>
                        </a:rPr>
                        <a:t>[&lt;condition(s)&gt;]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74" name="Straight Connector 201"/>
          <p:cNvSpPr/>
          <p:nvPr/>
        </p:nvSpPr>
        <p:spPr>
          <a:xfrm>
            <a:off x="1130400" y="2514600"/>
            <a:ext cx="16002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Rectangle 202"/>
          <p:cNvSpPr/>
          <p:nvPr/>
        </p:nvSpPr>
        <p:spPr>
          <a:xfrm>
            <a:off x="1130400" y="2827800"/>
            <a:ext cx="1597680" cy="454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Oval 203"/>
          <p:cNvSpPr/>
          <p:nvPr/>
        </p:nvSpPr>
        <p:spPr>
          <a:xfrm>
            <a:off x="1107000" y="3477600"/>
            <a:ext cx="911880" cy="4546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Straight Connector 204"/>
          <p:cNvSpPr/>
          <p:nvPr/>
        </p:nvSpPr>
        <p:spPr>
          <a:xfrm>
            <a:off x="2021400" y="370620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Oval 205"/>
          <p:cNvSpPr/>
          <p:nvPr/>
        </p:nvSpPr>
        <p:spPr>
          <a:xfrm>
            <a:off x="1863000" y="4197960"/>
            <a:ext cx="911880" cy="4546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Straight Connector 206"/>
          <p:cNvSpPr/>
          <p:nvPr/>
        </p:nvSpPr>
        <p:spPr>
          <a:xfrm>
            <a:off x="1121400" y="442656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0" name="Group 207"/>
          <p:cNvGrpSpPr/>
          <p:nvPr/>
        </p:nvGrpSpPr>
        <p:grpSpPr>
          <a:xfrm>
            <a:off x="1058400" y="4915800"/>
            <a:ext cx="1682280" cy="508680"/>
            <a:chOff x="1058400" y="4915800"/>
            <a:chExt cx="1682280" cy="508680"/>
          </a:xfrm>
        </p:grpSpPr>
        <p:sp>
          <p:nvSpPr>
            <p:cNvPr id="581" name="Rectangle 208"/>
            <p:cNvSpPr/>
            <p:nvPr/>
          </p:nvSpPr>
          <p:spPr>
            <a:xfrm>
              <a:off x="1058400" y="4915800"/>
              <a:ext cx="1682280" cy="5086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Rectangle 209"/>
            <p:cNvSpPr/>
            <p:nvPr/>
          </p:nvSpPr>
          <p:spPr>
            <a:xfrm>
              <a:off x="1094400" y="4951800"/>
              <a:ext cx="1597680" cy="4363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3" name="Oval 210"/>
          <p:cNvSpPr/>
          <p:nvPr/>
        </p:nvSpPr>
        <p:spPr>
          <a:xfrm>
            <a:off x="8458200" y="2273400"/>
            <a:ext cx="1826280" cy="6832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Trigger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84" name="Oval 211"/>
          <p:cNvSpPr/>
          <p:nvPr/>
        </p:nvSpPr>
        <p:spPr>
          <a:xfrm>
            <a:off x="6298560" y="3353400"/>
            <a:ext cx="1826280" cy="6832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Precondition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585" name="Oval 212"/>
          <p:cNvSpPr/>
          <p:nvPr/>
        </p:nvSpPr>
        <p:spPr>
          <a:xfrm>
            <a:off x="8458920" y="4433400"/>
            <a:ext cx="1826280" cy="68328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Postcondition</a:t>
            </a:r>
            <a:endParaRPr b="0" lang="en-US" sz="1300" spc="-1" strike="noStrike">
              <a:latin typeface="DejaVu Sans"/>
            </a:endParaRPr>
          </a:p>
        </p:txBody>
      </p:sp>
      <p:sp>
        <p:nvSpPr>
          <p:cNvPr id="586" name="Rectangle 213"/>
          <p:cNvSpPr/>
          <p:nvPr/>
        </p:nvSpPr>
        <p:spPr>
          <a:xfrm>
            <a:off x="8582400" y="3439800"/>
            <a:ext cx="1810080" cy="454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Activity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87" name="Straight Connector 214"/>
          <p:cNvSpPr/>
          <p:nvPr/>
        </p:nvSpPr>
        <p:spPr>
          <a:xfrm>
            <a:off x="9372600" y="2959200"/>
            <a:ext cx="360" cy="4572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Straight Connector 215"/>
          <p:cNvSpPr/>
          <p:nvPr/>
        </p:nvSpPr>
        <p:spPr>
          <a:xfrm>
            <a:off x="8127360" y="3681000"/>
            <a:ext cx="45504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Straight Connector 216"/>
          <p:cNvSpPr/>
          <p:nvPr/>
        </p:nvSpPr>
        <p:spPr>
          <a:xfrm>
            <a:off x="9372600" y="3897000"/>
            <a:ext cx="360" cy="5364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5"/>
          <p:cNvSpPr/>
          <p:nvPr/>
        </p:nvSpPr>
        <p:spPr>
          <a:xfrm>
            <a:off x="263520" y="6411600"/>
            <a:ext cx="109209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Adapted from 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US" sz="9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92" name="Rectangle 21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93" name="HSN-Hierarchy 8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HSN-Hierarchy 9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HSN-Hierarchy 10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6" name="Picture 223" descr=""/>
          <p:cNvPicPr/>
          <p:nvPr/>
        </p:nvPicPr>
        <p:blipFill>
          <a:blip r:embed="rId1"/>
          <a:stretch/>
        </p:blipFill>
        <p:spPr>
          <a:xfrm>
            <a:off x="6154560" y="346464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597" name="Picture 224" descr=""/>
          <p:cNvPicPr/>
          <p:nvPr/>
        </p:nvPicPr>
        <p:blipFill>
          <a:blip r:embed="rId2"/>
          <a:stretch/>
        </p:blipFill>
        <p:spPr>
          <a:xfrm>
            <a:off x="1792800" y="2299680"/>
            <a:ext cx="7065000" cy="340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5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99" name="Rectangle 22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00" name="HSN-Hierarchy 11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HSN-Hierarchy 12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HSN-Hierarchy 13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03" name="Table 230"/>
          <p:cNvGraphicFramePr/>
          <p:nvPr/>
        </p:nvGraphicFramePr>
        <p:xfrm>
          <a:off x="459720" y="1887120"/>
          <a:ext cx="10643040" cy="30470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603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According to Merriam-Webster: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design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usually miniature representation of something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system of postulates, data, and inferences presented as a mathematical description of an entity or state of affairs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54" name="PlaceHolder 21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5" name="Rechteck 1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The Term “Model”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411480" y="4416840"/>
            <a:ext cx="9613080" cy="10681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use the following definition in this lecture: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model is an abstract representation of an existing reality or a reality to be created.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6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05" name="Rectangle 232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06" name="HSN-Hierarchy 14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HSN-Hierarchy 15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HSN-Hierarchy 1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9" name="Picture 236" descr=""/>
          <p:cNvPicPr/>
          <p:nvPr/>
        </p:nvPicPr>
        <p:blipFill>
          <a:blip r:embed="rId1"/>
          <a:stretch/>
        </p:blipFill>
        <p:spPr>
          <a:xfrm>
            <a:off x="531000" y="1808640"/>
            <a:ext cx="10211040" cy="473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11" name="Rectangle 238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(Charge EV)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12" name="HSN-Hierarchy 17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HSN-Hierarchy 18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HSN-Hierarchy 19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5" name="Picture 242" descr=""/>
          <p:cNvPicPr/>
          <p:nvPr/>
        </p:nvPicPr>
        <p:blipFill>
          <a:blip r:embed="rId1"/>
          <a:stretch/>
        </p:blipFill>
        <p:spPr>
          <a:xfrm>
            <a:off x="490680" y="2017440"/>
            <a:ext cx="10911960" cy="352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22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17" name="Rectangle 3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State-space Simulations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18" name="HSN-Hierarchy 20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HSN-Hierarchy 25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HSN-Hierarchy 27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HSN-Hierarchy 28"/>
          <p:cNvSpPr/>
          <p:nvPr/>
        </p:nvSpPr>
        <p:spPr>
          <a:xfrm>
            <a:off x="576000" y="1709280"/>
            <a:ext cx="10513440" cy="468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22" name="CustomShape 4"/>
          <p:cNvSpPr/>
          <p:nvPr/>
        </p:nvSpPr>
        <p:spPr>
          <a:xfrm>
            <a:off x="263520" y="6411600"/>
            <a:ext cx="109209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US" sz="9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24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25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Four Variables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Input variables → Physical variables measured by input devices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Output variables →  Physical variables controlled by output devices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Monitored environmental variables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Controlled environmental variables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Relations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NAT, REQ, IN/OUT, SOF, SOFREQ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used as basis for requirements documentation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627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28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Basic Elements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29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41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Requirements Document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Models the complete system as a black-box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Includes a description of the environment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a set of quantities and associates each one with a mathematical variable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of the environment like physical laws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related to the new system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31" name="PlaceHolder 159"/>
          <p:cNvSpPr/>
          <p:nvPr/>
        </p:nvSpPr>
        <p:spPr>
          <a:xfrm>
            <a:off x="542880" y="7225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32" name="Rechteck 2181"/>
          <p:cNvSpPr/>
          <p:nvPr/>
        </p:nvSpPr>
        <p:spPr>
          <a:xfrm>
            <a:off x="542880" y="12679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33" name="Stern: 5 Zacken 1"/>
          <p:cNvSpPr/>
          <p:nvPr/>
        </p:nvSpPr>
        <p:spPr>
          <a:xfrm>
            <a:off x="9950040" y="94140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412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Design Document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relevant properties of peripheral devices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input- and output registers, modeled as mathematical variables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input registers and associated environmental quantities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output registers and associated environmental quantities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35" name="PlaceHolder 160"/>
          <p:cNvSpPr/>
          <p:nvPr/>
        </p:nvSpPr>
        <p:spPr>
          <a:xfrm>
            <a:off x="542880" y="7228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36" name="Rechteck 2184"/>
          <p:cNvSpPr/>
          <p:nvPr/>
        </p:nvSpPr>
        <p:spPr>
          <a:xfrm>
            <a:off x="542880" y="12682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37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Requirements Document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Combination of system requirements document and system design document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Behavior Specification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Records additional design decisions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Provides a description of the actual software behavior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39" name="PlaceHolder 161"/>
          <p:cNvSpPr/>
          <p:nvPr/>
        </p:nvSpPr>
        <p:spPr>
          <a:xfrm>
            <a:off x="542880" y="7228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40" name="Rechteck 2187"/>
          <p:cNvSpPr/>
          <p:nvPr/>
        </p:nvSpPr>
        <p:spPr>
          <a:xfrm>
            <a:off x="542880" y="12682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41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/>
          </p:nvPr>
        </p:nvSpPr>
        <p:spPr>
          <a:xfrm>
            <a:off x="539640" y="1101240"/>
            <a:ext cx="10505160" cy="3459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constraints due to restrictions imposed by nature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the requirements of the system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input and output relations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behavior of a particular software implementation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software requirements relation, all acceptable software behavior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643" name="PlaceHolder 162"/>
          <p:cNvSpPr/>
          <p:nvPr/>
        </p:nvSpPr>
        <p:spPr>
          <a:xfrm>
            <a:off x="542880" y="7228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44" name="Rechteck 2191"/>
          <p:cNvSpPr/>
          <p:nvPr/>
        </p:nvSpPr>
        <p:spPr>
          <a:xfrm>
            <a:off x="542880" y="12682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45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Picture 2" descr=""/>
          <p:cNvPicPr/>
          <p:nvPr/>
        </p:nvPicPr>
        <p:blipFill>
          <a:blip r:embed="rId1"/>
          <a:stretch/>
        </p:blipFill>
        <p:spPr>
          <a:xfrm>
            <a:off x="3161520" y="3945240"/>
            <a:ext cx="5867280" cy="2518920"/>
          </a:xfrm>
          <a:prstGeom prst="rect">
            <a:avLst/>
          </a:prstGeom>
          <a:ln w="0">
            <a:noFill/>
          </a:ln>
        </p:spPr>
      </p:pic>
      <p:sp>
        <p:nvSpPr>
          <p:cNvPr id="647" name="CustomShape 5"/>
          <p:cNvSpPr/>
          <p:nvPr/>
        </p:nvSpPr>
        <p:spPr>
          <a:xfrm>
            <a:off x="263520" y="6411600"/>
            <a:ext cx="10920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C.L. Heitmeyer, R.D. Jeffords, B.G. Labaw (2013)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Automated Consistency Checking Requirements Specifications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Relations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 ⊆ SOF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OUT, REQ                         SOFREQ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 ○ SOFREQ ○ IN = REQ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649" name="Text Box 333"/>
          <p:cNvSpPr/>
          <p:nvPr/>
        </p:nvSpPr>
        <p:spPr>
          <a:xfrm>
            <a:off x="3100320" y="3986640"/>
            <a:ext cx="10116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w.r.t. NAT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650" name="Line 568"/>
          <p:cNvSpPr/>
          <p:nvPr/>
        </p:nvSpPr>
        <p:spPr>
          <a:xfrm>
            <a:off x="2945520" y="3986280"/>
            <a:ext cx="132084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Oval 62"/>
          <p:cNvSpPr/>
          <p:nvPr/>
        </p:nvSpPr>
        <p:spPr>
          <a:xfrm>
            <a:off x="6279480" y="2985840"/>
            <a:ext cx="218160" cy="17568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Oval 63"/>
          <p:cNvSpPr/>
          <p:nvPr/>
        </p:nvSpPr>
        <p:spPr>
          <a:xfrm>
            <a:off x="9378360" y="2985840"/>
            <a:ext cx="218160" cy="17568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Text Box 334"/>
          <p:cNvSpPr/>
          <p:nvPr/>
        </p:nvSpPr>
        <p:spPr>
          <a:xfrm>
            <a:off x="6188760" y="4749840"/>
            <a:ext cx="417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54" name="Text Box 335"/>
          <p:cNvSpPr/>
          <p:nvPr/>
        </p:nvSpPr>
        <p:spPr>
          <a:xfrm>
            <a:off x="9162360" y="4724280"/>
            <a:ext cx="6674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OUT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55" name="Text Box 336"/>
          <p:cNvSpPr/>
          <p:nvPr/>
        </p:nvSpPr>
        <p:spPr>
          <a:xfrm>
            <a:off x="7360920" y="4368600"/>
            <a:ext cx="11185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SOFREQ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56" name="Text Box 337"/>
          <p:cNvSpPr/>
          <p:nvPr/>
        </p:nvSpPr>
        <p:spPr>
          <a:xfrm>
            <a:off x="7588800" y="2743200"/>
            <a:ext cx="662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57" name="Line 569"/>
          <p:cNvSpPr/>
          <p:nvPr/>
        </p:nvSpPr>
        <p:spPr>
          <a:xfrm>
            <a:off x="6685560" y="30747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570"/>
          <p:cNvSpPr/>
          <p:nvPr/>
        </p:nvSpPr>
        <p:spPr>
          <a:xfrm>
            <a:off x="6702120" y="47001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Oval 68"/>
          <p:cNvSpPr/>
          <p:nvPr/>
        </p:nvSpPr>
        <p:spPr>
          <a:xfrm>
            <a:off x="6279480" y="4611600"/>
            <a:ext cx="218160" cy="17568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Oval 69"/>
          <p:cNvSpPr/>
          <p:nvPr/>
        </p:nvSpPr>
        <p:spPr>
          <a:xfrm>
            <a:off x="9378360" y="4599000"/>
            <a:ext cx="218160" cy="17568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Line 571"/>
          <p:cNvSpPr/>
          <p:nvPr/>
        </p:nvSpPr>
        <p:spPr>
          <a:xfrm flipH="1" flipV="1">
            <a:off x="9479520" y="3227040"/>
            <a:ext cx="16920" cy="127008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Line 572"/>
          <p:cNvSpPr/>
          <p:nvPr/>
        </p:nvSpPr>
        <p:spPr>
          <a:xfrm flipH="1" flipV="1">
            <a:off x="6380640" y="3240000"/>
            <a:ext cx="16920" cy="126972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PlaceHolder 163"/>
          <p:cNvSpPr/>
          <p:nvPr/>
        </p:nvSpPr>
        <p:spPr>
          <a:xfrm>
            <a:off x="542880" y="7228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64" name="Rechteck 2208"/>
          <p:cNvSpPr/>
          <p:nvPr/>
        </p:nvSpPr>
        <p:spPr>
          <a:xfrm>
            <a:off x="542880" y="12682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Basic Relations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65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Mapping of reality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Aspects of the observed reality are mapped onto model elements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Descriptive model creation → Model documents the existing reality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Prescriptive model creation → Model prototypes fictious reality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can be both descriptive and prescriptive at the same time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a stakeholder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Prescribes a use case of a system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58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9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Monitored variables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 at time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s: 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(s)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p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Controlled variables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q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67" name="Text Box 338"/>
          <p:cNvSpPr/>
          <p:nvPr/>
        </p:nvSpPr>
        <p:spPr>
          <a:xfrm>
            <a:off x="5835600" y="321300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668" name="Text Box 352"/>
          <p:cNvSpPr/>
          <p:nvPr/>
        </p:nvSpPr>
        <p:spPr>
          <a:xfrm>
            <a:off x="5787000" y="452268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669" name="PlaceHolder 164"/>
          <p:cNvSpPr/>
          <p:nvPr/>
        </p:nvSpPr>
        <p:spPr>
          <a:xfrm>
            <a:off x="542880" y="7228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70" name="Rechteck 2213"/>
          <p:cNvSpPr/>
          <p:nvPr/>
        </p:nvSpPr>
        <p:spPr>
          <a:xfrm>
            <a:off x="542880" y="12682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Variables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71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76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Expresses the requirements of the system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exactly the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allowed by the environmental constraints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range(REQ)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only those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considered permissible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if environmental constraints allow the controlled variables to take the values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if the values of the monitored variables are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may </a:t>
            </a:r>
            <a:r>
              <a:rPr b="1" lang="en-US" sz="1800" spc="-1" strike="noStrike">
                <a:solidFill>
                  <a:srgbClr val="c0504d"/>
                </a:solidFill>
                <a:latin typeface="DejaVu Sans"/>
                <a:ea typeface="Arial"/>
              </a:rPr>
              <a:t>tolerate ’small’ errors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in the values of controlled variables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73" name="Text Box 363"/>
          <p:cNvSpPr/>
          <p:nvPr/>
        </p:nvSpPr>
        <p:spPr>
          <a:xfrm>
            <a:off x="4749840" y="430524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674" name="PlaceHolder 165"/>
          <p:cNvSpPr/>
          <p:nvPr/>
        </p:nvSpPr>
        <p:spPr>
          <a:xfrm>
            <a:off x="542880" y="7228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75" name="Rechteck 2217"/>
          <p:cNvSpPr/>
          <p:nvPr/>
        </p:nvSpPr>
        <p:spPr>
          <a:xfrm>
            <a:off x="542880" y="12682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76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the input devices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imprecision in the measurement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output devices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device imperfections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78" name="PlaceHolder 166"/>
          <p:cNvSpPr/>
          <p:nvPr/>
        </p:nvSpPr>
        <p:spPr>
          <a:xfrm>
            <a:off x="542880" y="7228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79" name="Rechteck 2220"/>
          <p:cNvSpPr/>
          <p:nvPr/>
        </p:nvSpPr>
        <p:spPr>
          <a:xfrm>
            <a:off x="542880" y="12682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80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behavior of a particular software implementation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domain(SOF)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range(SOF)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, 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∈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iff the software could produce values described by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Verification condition: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implements a subset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US" sz="1600" spc="-1" strike="noStrike">
              <a:latin typeface="DejaVu Sans"/>
            </a:endParaRPr>
          </a:p>
          <a:p>
            <a:pPr marL="1143000" indent="-263880" algn="ctr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⊆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US" sz="1600" spc="-1" strike="noStrike">
              <a:latin typeface="DejaVu Sans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(where ○ denotes the composition of binary relations)</a:t>
            </a:r>
            <a:endParaRPr b="0" lang="en-US" sz="1600" spc="-1" strike="noStrike">
              <a:latin typeface="DejaVu Sans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Often: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= 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682" name="PlaceHolder 167"/>
          <p:cNvSpPr/>
          <p:nvPr/>
        </p:nvSpPr>
        <p:spPr>
          <a:xfrm>
            <a:off x="542880" y="72324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83" name="Rechteck 2223"/>
          <p:cNvSpPr/>
          <p:nvPr/>
        </p:nvSpPr>
        <p:spPr>
          <a:xfrm>
            <a:off x="542880" y="126864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84" name="Stern: 5 Zacken 1"/>
          <p:cNvSpPr/>
          <p:nvPr/>
        </p:nvSpPr>
        <p:spPr>
          <a:xfrm>
            <a:off x="9950040" y="93276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Characterizes all acceptable software behavior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SOFREQ corresponds on the software level to REQ on the system level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It consists of all tuples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o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satisfying for all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1800" spc="-1" strike="noStrike">
              <a:latin typeface="DejaVu Sans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(IN(m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,i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OUT(o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86" name="PlaceHolder 168"/>
          <p:cNvSpPr/>
          <p:nvPr/>
        </p:nvSpPr>
        <p:spPr>
          <a:xfrm>
            <a:off x="542880" y="72324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87" name="Rechteck 2226"/>
          <p:cNvSpPr/>
          <p:nvPr/>
        </p:nvSpPr>
        <p:spPr>
          <a:xfrm>
            <a:off x="542880" y="126864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88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76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Feasibility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REQ w.r.t. NAT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should specify behavior for all cases that can arise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⊆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 = 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br/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Acceptability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that the software must exhibit to be acceptable for use and for the requirements to be satisfied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 ⋂ (IN ○ SOF ○ OUT) ⊆ REQ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90" name="PlaceHolder 169"/>
          <p:cNvSpPr/>
          <p:nvPr/>
        </p:nvSpPr>
        <p:spPr>
          <a:xfrm>
            <a:off x="542880" y="72324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91" name="Rechteck 2229"/>
          <p:cNvSpPr/>
          <p:nvPr/>
        </p:nvSpPr>
        <p:spPr>
          <a:xfrm>
            <a:off x="542880" y="126864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Feasibility and Acceptability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92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4"/>
          <p:cNvSpPr/>
          <p:nvPr/>
        </p:nvSpPr>
        <p:spPr>
          <a:xfrm>
            <a:off x="542880" y="7218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94" name="Rechteck 334"/>
          <p:cNvSpPr/>
          <p:nvPr/>
        </p:nvSpPr>
        <p:spPr>
          <a:xfrm>
            <a:off x="542880" y="12672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95" name="HSN-Hierarchy 26"/>
          <p:cNvSpPr/>
          <p:nvPr/>
        </p:nvSpPr>
        <p:spPr>
          <a:xfrm>
            <a:off x="539640" y="1709280"/>
            <a:ext cx="8227440" cy="43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760" cy="5288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Tabular notations → precise and compact notation for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 → avionics systems, controlling nuclear power plants, telephone networks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automatic analysis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History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1978: flight program of the A-7 aircraft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Real-time, embedded system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Organizations: Bell Laboratories, Ontario Hydro, Naval Research Laboratory, Lockheed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Applications: submarine communication system, shutdown system for the Darlington nuclear power plant, flight program for Lockheed’s C130J aircraft.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97" name="PlaceHolder 171"/>
          <p:cNvSpPr/>
          <p:nvPr/>
        </p:nvSpPr>
        <p:spPr>
          <a:xfrm>
            <a:off x="542880" y="72360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98" name="Rechteck 209"/>
          <p:cNvSpPr/>
          <p:nvPr/>
        </p:nvSpPr>
        <p:spPr>
          <a:xfrm>
            <a:off x="542880" y="12672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Motivation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699" name="Stern: 5 Zacken 1"/>
          <p:cNvSpPr/>
          <p:nvPr/>
        </p:nvSpPr>
        <p:spPr>
          <a:xfrm>
            <a:off x="9950040" y="92412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76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Non-deterministic system environment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Deterministic system behavior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4VM → Monitored and controlled variables, NAT, REQ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Model: System is represented as labeled transition system (LTS), responds to each monitored event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Synchronous behavior: The system completely processes one set of inputs before processing the next state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One input assumption: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 most one monitored variable is allowed to change from one state to the next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701" name="PlaceHolder 172"/>
          <p:cNvSpPr/>
          <p:nvPr/>
        </p:nvSpPr>
        <p:spPr>
          <a:xfrm>
            <a:off x="542880" y="7239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02" name="Rechteck 2238"/>
          <p:cNvSpPr/>
          <p:nvPr/>
        </p:nvSpPr>
        <p:spPr>
          <a:xfrm>
            <a:off x="542880" y="12693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03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76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Auxiliary variables: (specification of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 classes: values are called modes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Modes: equivalence class of system states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Terms: internal variables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System: labeled transition system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(S, I, E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consisting of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initial 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Labels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(set of monitored events)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Transition relation → realized as a function that maps a monitored event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and the current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to the next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’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705" name="PlaceHolder 173"/>
          <p:cNvSpPr/>
          <p:nvPr/>
        </p:nvSpPr>
        <p:spPr>
          <a:xfrm>
            <a:off x="542880" y="7243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06" name="Rechteck 2241"/>
          <p:cNvSpPr/>
          <p:nvPr/>
        </p:nvSpPr>
        <p:spPr>
          <a:xfrm>
            <a:off x="542880" y="12697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07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Reduction of Reality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do not capture the complete reality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 models reduce the captured reality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particular aspects of the system are modeled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matter is summarized during compression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Pragmatic Property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serve a special purpose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within a special context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general purpose!</a:t>
            </a:r>
            <a:endParaRPr b="0" lang="en-US" sz="15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affects the construction of models and the reduction of the reality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contains only information pertaining to its purpose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1" name="PlaceHolder 158"/>
          <p:cNvSpPr/>
          <p:nvPr/>
        </p:nvSpPr>
        <p:spPr>
          <a:xfrm>
            <a:off x="542880" y="7221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2" name="Rechteck 2178"/>
          <p:cNvSpPr/>
          <p:nvPr/>
        </p:nvSpPr>
        <p:spPr>
          <a:xfrm>
            <a:off x="542880" y="126756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 → Predicate defined on a single system state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Event → Predicate defined on two system states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Occurrence → An event occurs if a condition changes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true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@F(c)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false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Conditioned event →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 WHEN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 WHEN d iff ¬c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c’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709" name="PlaceHolder 174"/>
          <p:cNvSpPr/>
          <p:nvPr/>
        </p:nvSpPr>
        <p:spPr>
          <a:xfrm>
            <a:off x="542880" y="7243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10" name="Rechteck 2244"/>
          <p:cNvSpPr/>
          <p:nvPr/>
        </p:nvSpPr>
        <p:spPr>
          <a:xfrm>
            <a:off x="542880" y="12697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11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505160" cy="5060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Mode transition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Associates a source mode and an event with a destination mode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Each table should describe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total function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exhibit disjointness and coverage properties</a:t>
            </a:r>
            <a:endParaRPr b="0" lang="en-US" sz="18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Event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 event table defines how a term or controlled variable changes in response to input events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(partial) function from modes and events to variable values</a:t>
            </a:r>
            <a:endParaRPr b="0" lang="en-US" sz="18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Condition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5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 condition table defines the value of a term or controlled variable under every possible condition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total function from modes and conditions to variable values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713" name="PlaceHolder 175"/>
          <p:cNvSpPr/>
          <p:nvPr/>
        </p:nvSpPr>
        <p:spPr>
          <a:xfrm>
            <a:off x="542880" y="7243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14" name="Rechteck 2247"/>
          <p:cNvSpPr/>
          <p:nvPr/>
        </p:nvSpPr>
        <p:spPr>
          <a:xfrm>
            <a:off x="542880" y="12697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15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76"/>
          <p:cNvSpPr/>
          <p:nvPr/>
        </p:nvSpPr>
        <p:spPr>
          <a:xfrm>
            <a:off x="542880" y="7243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17" name="Rechteck 2251"/>
          <p:cNvSpPr/>
          <p:nvPr/>
        </p:nvSpPr>
        <p:spPr>
          <a:xfrm>
            <a:off x="542880" y="126972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18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19" name="Table 2"/>
          <p:cNvGraphicFramePr/>
          <p:nvPr/>
        </p:nvGraphicFramePr>
        <p:xfrm>
          <a:off x="1309320" y="1985040"/>
          <a:ext cx="8828640" cy="4147920"/>
        </p:xfrm>
        <a:graphic>
          <a:graphicData uri="http://schemas.openxmlformats.org/drawingml/2006/table">
            <a:tbl>
              <a:tblPr/>
              <a:tblGrid>
                <a:gridCol w="1471320"/>
                <a:gridCol w="1471320"/>
                <a:gridCol w="1471320"/>
                <a:gridCol w="1471320"/>
                <a:gridCol w="1471320"/>
                <a:gridCol w="1472400"/>
              </a:tblGrid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Current Mode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Powered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Cold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Temp OK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Hot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New Mode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88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77"/>
          <p:cNvSpPr/>
          <p:nvPr/>
        </p:nvSpPr>
        <p:spPr>
          <a:xfrm>
            <a:off x="542880" y="7246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21" name="Rechteck 2256"/>
          <p:cNvSpPr/>
          <p:nvPr/>
        </p:nvSpPr>
        <p:spPr>
          <a:xfrm>
            <a:off x="542880" y="12700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22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23" name="Table 2"/>
          <p:cNvGraphicFramePr/>
          <p:nvPr/>
        </p:nvGraphicFramePr>
        <p:xfrm>
          <a:off x="3173040" y="2046960"/>
          <a:ext cx="8127360" cy="14828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ACFailure, HeatFailure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4" name="Table 2"/>
          <p:cNvGraphicFramePr/>
          <p:nvPr/>
        </p:nvGraphicFramePr>
        <p:xfrm>
          <a:off x="3182760" y="4278960"/>
          <a:ext cx="8127360" cy="18536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Events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&gt; temp0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&lt;= temp0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HeatFailure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waterlevel = low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25" name="TextBox 2"/>
          <p:cNvSpPr/>
          <p:nvPr/>
        </p:nvSpPr>
        <p:spPr>
          <a:xfrm>
            <a:off x="542880" y="5006160"/>
            <a:ext cx="2558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Condition table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726" name="TextBox 11"/>
          <p:cNvSpPr/>
          <p:nvPr/>
        </p:nvSpPr>
        <p:spPr>
          <a:xfrm>
            <a:off x="542880" y="2580480"/>
            <a:ext cx="2558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Event table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76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 for creating the tabular specification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Simulator for validation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Dependency graph browser for understanding the relationship between different parts of the specification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 for analyzing syntax, type correctness, determinism, case coverage, ...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 for checking linear temporal properties of finite state systems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for checking properties deductively, avoiding the state explosion problem, often user interaction necessary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728" name="PlaceHolder 178"/>
          <p:cNvSpPr/>
          <p:nvPr/>
        </p:nvSpPr>
        <p:spPr>
          <a:xfrm>
            <a:off x="542880" y="7246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29" name="Rechteck 2259"/>
          <p:cNvSpPr/>
          <p:nvPr/>
        </p:nvSpPr>
        <p:spPr>
          <a:xfrm>
            <a:off x="542880" y="12700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Tool Support: SCR Toolset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30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76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 tables: define the value of dependent variables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Dictionaries: variable declarations, environmental assumptions, type definitions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checker, property checker, dependency graph browser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Well-formedness errors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Disjointness and coverage: no nondeterminism, no missing cases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732" name="PlaceHolder 179"/>
          <p:cNvSpPr/>
          <p:nvPr/>
        </p:nvSpPr>
        <p:spPr>
          <a:xfrm>
            <a:off x="542880" y="7246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33" name="Rechteck 2262"/>
          <p:cNvSpPr/>
          <p:nvPr/>
        </p:nvSpPr>
        <p:spPr>
          <a:xfrm>
            <a:off x="542880" y="127008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34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3240" cy="4861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Validation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inconsistencies between the intended and the specified behavior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Simulator: the user can run scenarios (sequences of monitored events)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Invariant generator: the user can generate state invariants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 analysis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application properties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Property checker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(TAME, PVS)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736" name="PlaceHolder 180"/>
          <p:cNvSpPr/>
          <p:nvPr/>
        </p:nvSpPr>
        <p:spPr>
          <a:xfrm>
            <a:off x="542880" y="72504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37" name="Rechteck 2265"/>
          <p:cNvSpPr/>
          <p:nvPr/>
        </p:nvSpPr>
        <p:spPr>
          <a:xfrm>
            <a:off x="542880" y="1270440"/>
            <a:ext cx="10360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38" name="Stern: 5 Zacken 1"/>
          <p:cNvSpPr/>
          <p:nvPr/>
        </p:nvSpPr>
        <p:spPr>
          <a:xfrm>
            <a:off x="9950040" y="915480"/>
            <a:ext cx="519840" cy="499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335520" y="4406760"/>
            <a:ext cx="10750680" cy="13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740" name="CustomShape 2"/>
          <p:cNvSpPr/>
          <p:nvPr/>
        </p:nvSpPr>
        <p:spPr>
          <a:xfrm>
            <a:off x="335520" y="2906640"/>
            <a:ext cx="10750680" cy="14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7"/>
          <p:cNvSpPr/>
          <p:nvPr/>
        </p:nvSpPr>
        <p:spPr>
          <a:xfrm>
            <a:off x="542880" y="7218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742" name="HSN-Hierarchy 6"/>
          <p:cNvSpPr/>
          <p:nvPr/>
        </p:nvSpPr>
        <p:spPr>
          <a:xfrm>
            <a:off x="451800" y="1709280"/>
            <a:ext cx="8226360" cy="435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9400" cy="48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as a means for requirements documentation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good overview vs. learning a modeling language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models for different purposes → Model needs to fit the purpose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provides models for almost anything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only covered a small part → Other UML models can also be useful for requirements documentation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not the only answer → Other models work fine, too.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(incl. mapping from AOM), four variable model, NRL/SCR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exist and might be better suited for your project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33552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745" name="CustomShape 3"/>
          <p:cNvSpPr/>
          <p:nvPr/>
        </p:nvSpPr>
        <p:spPr>
          <a:xfrm>
            <a:off x="33552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Application>LibreOffice/7.3.0.3$Linux_X86_64 LibreOffice_project/30$Build-3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2022-02-23T17:16:23Z</dcterms:modified>
  <cp:revision>3590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